
<file path=[Content_Types].xml><?xml version="1.0" encoding="utf-8"?>
<Types xmlns="http://schemas.openxmlformats.org/package/2006/content-types">
  <Default Extension="png" ContentType="image/png"/>
  <Default Extension="mp3" ContentType="audio/unknown"/>
  <Default Extension="jpeg" ContentType="image/jpeg"/>
  <Default Extension="rels" ContentType="application/vnd.openxmlformats-package.relationships+xml"/>
  <Default Extension="xml" ContentType="application/xml"/>
  <Default Extension="fntdata" ContentType="application/x-fontdata"/>
  <Default Extension="gif" ContentType="image/gif"/>
  <Default Extension="ti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60" r:id="rId1"/>
  </p:sldMasterIdLst>
  <p:notesMasterIdLst>
    <p:notesMasterId r:id="rId83"/>
  </p:notesMasterIdLst>
  <p:handoutMasterIdLst>
    <p:handoutMasterId r:id="rId84"/>
  </p:handoutMasterIdLst>
  <p:sldIdLst>
    <p:sldId id="528" r:id="rId2"/>
    <p:sldId id="484" r:id="rId3"/>
    <p:sldId id="438" r:id="rId4"/>
    <p:sldId id="380" r:id="rId5"/>
    <p:sldId id="384" r:id="rId6"/>
    <p:sldId id="379" r:id="rId7"/>
    <p:sldId id="422" r:id="rId8"/>
    <p:sldId id="532" r:id="rId9"/>
    <p:sldId id="478" r:id="rId10"/>
    <p:sldId id="530" r:id="rId11"/>
    <p:sldId id="479" r:id="rId12"/>
    <p:sldId id="512" r:id="rId13"/>
    <p:sldId id="529" r:id="rId14"/>
    <p:sldId id="340" r:id="rId15"/>
    <p:sldId id="498" r:id="rId16"/>
    <p:sldId id="536" r:id="rId17"/>
    <p:sldId id="413" r:id="rId18"/>
    <p:sldId id="510" r:id="rId19"/>
    <p:sldId id="511" r:id="rId20"/>
    <p:sldId id="552" r:id="rId21"/>
    <p:sldId id="435" r:id="rId22"/>
    <p:sldId id="482" r:id="rId23"/>
    <p:sldId id="481" r:id="rId24"/>
    <p:sldId id="537" r:id="rId25"/>
    <p:sldId id="538" r:id="rId26"/>
    <p:sldId id="395" r:id="rId27"/>
    <p:sldId id="393" r:id="rId28"/>
    <p:sldId id="518" r:id="rId29"/>
    <p:sldId id="533" r:id="rId30"/>
    <p:sldId id="399" r:id="rId31"/>
    <p:sldId id="517" r:id="rId32"/>
    <p:sldId id="522" r:id="rId33"/>
    <p:sldId id="539" r:id="rId34"/>
    <p:sldId id="524" r:id="rId35"/>
    <p:sldId id="540" r:id="rId36"/>
    <p:sldId id="521" r:id="rId37"/>
    <p:sldId id="525" r:id="rId38"/>
    <p:sldId id="541" r:id="rId39"/>
    <p:sldId id="542" r:id="rId40"/>
    <p:sldId id="543" r:id="rId41"/>
    <p:sldId id="515" r:id="rId42"/>
    <p:sldId id="514" r:id="rId43"/>
    <p:sldId id="544" r:id="rId44"/>
    <p:sldId id="452" r:id="rId45"/>
    <p:sldId id="526" r:id="rId46"/>
    <p:sldId id="535" r:id="rId47"/>
    <p:sldId id="546" r:id="rId48"/>
    <p:sldId id="519" r:id="rId49"/>
    <p:sldId id="505" r:id="rId50"/>
    <p:sldId id="503" r:id="rId51"/>
    <p:sldId id="502" r:id="rId52"/>
    <p:sldId id="547" r:id="rId53"/>
    <p:sldId id="545" r:id="rId54"/>
    <p:sldId id="548" r:id="rId55"/>
    <p:sldId id="501" r:id="rId56"/>
    <p:sldId id="446" r:id="rId57"/>
    <p:sldId id="549" r:id="rId58"/>
    <p:sldId id="445" r:id="rId59"/>
    <p:sldId id="449" r:id="rId60"/>
    <p:sldId id="499" r:id="rId61"/>
    <p:sldId id="453" r:id="rId62"/>
    <p:sldId id="454" r:id="rId63"/>
    <p:sldId id="455" r:id="rId64"/>
    <p:sldId id="456" r:id="rId65"/>
    <p:sldId id="506" r:id="rId66"/>
    <p:sldId id="458" r:id="rId67"/>
    <p:sldId id="480" r:id="rId68"/>
    <p:sldId id="485" r:id="rId69"/>
    <p:sldId id="490" r:id="rId70"/>
    <p:sldId id="531" r:id="rId71"/>
    <p:sldId id="464" r:id="rId72"/>
    <p:sldId id="494" r:id="rId73"/>
    <p:sldId id="493" r:id="rId74"/>
    <p:sldId id="492" r:id="rId75"/>
    <p:sldId id="491" r:id="rId76"/>
    <p:sldId id="495" r:id="rId77"/>
    <p:sldId id="550" r:id="rId78"/>
    <p:sldId id="496" r:id="rId79"/>
    <p:sldId id="477" r:id="rId80"/>
    <p:sldId id="551" r:id="rId81"/>
    <p:sldId id="291" r:id="rId82"/>
  </p:sldIdLst>
  <p:sldSz cx="9144000" cy="5143500" type="screen16x9"/>
  <p:notesSz cx="6858000" cy="9144000"/>
  <p:embeddedFontLst>
    <p:embeddedFont>
      <p:font typeface="汉语拼音" panose="000B0604020202020204" pitchFamily="34" charset="0"/>
      <p:regular r:id="rId85"/>
    </p:embeddedFont>
    <p:embeddedFont>
      <p:font typeface="微软雅黑" panose="020B0503020204020204" pitchFamily="34" charset="-122"/>
      <p:regular r:id="rId86"/>
      <p:bold r:id="rId87"/>
    </p:embeddedFont>
    <p:embeddedFont>
      <p:font typeface="华文楷体" panose="02010600030101010101" charset="-122"/>
      <p:regular r:id="rId88"/>
    </p:embeddedFont>
    <p:embeddedFont>
      <p:font typeface="黑体" panose="02010609060101010101" pitchFamily="49" charset="-122"/>
      <p:regular r:id="rId89"/>
    </p:embeddedFont>
    <p:embeddedFont>
      <p:font typeface="Calibri" panose="020F0502020204030204" pitchFamily="34" charset="0"/>
      <p:regular r:id="rId90"/>
      <p:bold r:id="rId91"/>
      <p:italic r:id="rId92"/>
      <p:boldItalic r:id="rId93"/>
    </p:embeddedFont>
    <p:embeddedFont>
      <p:font typeface="楷体" panose="02010609060101010101" pitchFamily="49" charset="-122"/>
      <p:regular r:id="rId94"/>
    </p:embeddedFont>
    <p:embeddedFont>
      <p:font typeface="Impact" panose="020B0806030902050204" pitchFamily="34" charset="0"/>
      <p:regular r:id="rId95"/>
    </p:embeddedFont>
    <p:embeddedFont>
      <p:font typeface="楷体_GB2312" panose="02010600030101010101" charset="-122"/>
      <p:regular r:id="rId96"/>
    </p:embeddedFont>
  </p:embeddedFontLst>
  <p:defaultTex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294" autoAdjust="0"/>
    <p:restoredTop sz="94925" autoAdjust="0"/>
  </p:normalViewPr>
  <p:slideViewPr>
    <p:cSldViewPr>
      <p:cViewPr>
        <p:scale>
          <a:sx n="120" d="100"/>
          <a:sy n="120" d="100"/>
        </p:scale>
        <p:origin x="-1374" y="-498"/>
      </p:cViewPr>
      <p:guideLst>
        <p:guide orient="horz" pos="305"/>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53" d="100"/>
          <a:sy n="53" d="100"/>
        </p:scale>
        <p:origin x="-2952" y="-10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handoutMaster" Target="handoutMasters/handoutMaster1.xml"/><Relationship Id="rId89" Type="http://schemas.openxmlformats.org/officeDocument/2006/relationships/font" Target="fonts/font5.fntdata"/><Relationship Id="rId97"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font" Target="fonts/font8.fntdata"/><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font" Target="fonts/font3.fntdata"/><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font" Target="fonts/font6.fntdata"/><Relationship Id="rId95" Type="http://schemas.openxmlformats.org/officeDocument/2006/relationships/font" Target="fonts/font11.fntdata"/><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font" Target="fonts/font1.fntdata"/><Relationship Id="rId93" Type="http://schemas.openxmlformats.org/officeDocument/2006/relationships/font" Target="fonts/font9.fntdata"/><Relationship Id="rId98"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notesMaster" Target="notesMasters/notesMaster1.xml"/><Relationship Id="rId88" Type="http://schemas.openxmlformats.org/officeDocument/2006/relationships/font" Target="fonts/font4.fntdata"/><Relationship Id="rId91" Type="http://schemas.openxmlformats.org/officeDocument/2006/relationships/font" Target="fonts/font7.fntdata"/><Relationship Id="rId96" Type="http://schemas.openxmlformats.org/officeDocument/2006/relationships/font" Target="fonts/font12.fntdata"/><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font" Target="fonts/font2.fntdata"/><Relationship Id="rId94" Type="http://schemas.openxmlformats.org/officeDocument/2006/relationships/font" Target="fonts/font10.fntdata"/><Relationship Id="rId9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a:extLst>
              <a:ext uri="{FF2B5EF4-FFF2-40B4-BE49-F238E27FC236}"/>
            </a:extLst>
          </p:cNvPr>
          <p:cNvSpPr>
            <a:spLocks noGrp="1"/>
          </p:cNvSpPr>
          <p:nvPr>
            <p:ph type="hdr" sz="quarter"/>
          </p:nvPr>
        </p:nvSpPr>
        <p:spPr>
          <a:xfrm>
            <a:off x="0" y="0"/>
            <a:ext cx="2971800" cy="457200"/>
          </a:xfrm>
          <a:prstGeom prst="rect">
            <a:avLst/>
          </a:prstGeom>
        </p:spPr>
        <p:txBody>
          <a:bodyPr vert="horz" lIns="91440" tIns="45720" rIns="91440" bIns="45720" rtlCol="0"/>
          <a:lstStyle>
            <a:lvl1pPr algn="l" eaLnBrk="1" hangingPunct="1">
              <a:defRPr sz="1200"/>
            </a:lvl1pPr>
          </a:lstStyle>
          <a:p>
            <a:pPr>
              <a:defRPr/>
            </a:pPr>
            <a:endParaRPr lang="zh-CN" altLang="en-US"/>
          </a:p>
        </p:txBody>
      </p:sp>
      <p:sp>
        <p:nvSpPr>
          <p:cNvPr id="3" name="日期占位符 2">
            <a:extLst>
              <a:ext uri="{FF2B5EF4-FFF2-40B4-BE49-F238E27FC236}"/>
            </a:extLst>
          </p:cNvPr>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eaLnBrk="1" hangingPunct="1">
              <a:defRPr sz="1200"/>
            </a:lvl1pPr>
          </a:lstStyle>
          <a:p>
            <a:pPr>
              <a:defRPr/>
            </a:pPr>
            <a:fld id="{AB954953-42B5-4968-BD99-5F20B942A963}" type="datetimeFigureOut">
              <a:rPr lang="zh-CN" altLang="en-US"/>
              <a:pPr>
                <a:defRPr/>
              </a:pPr>
              <a:t>2022/8/10</a:t>
            </a:fld>
            <a:endParaRPr lang="zh-CN" altLang="en-US"/>
          </a:p>
        </p:txBody>
      </p:sp>
      <p:sp>
        <p:nvSpPr>
          <p:cNvPr id="4" name="页脚占位符 3">
            <a:extLst>
              <a:ext uri="{FF2B5EF4-FFF2-40B4-BE49-F238E27FC236}"/>
            </a:extLst>
          </p:cNvPr>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eaLnBrk="1" hangingPunct="1">
              <a:defRPr sz="1200"/>
            </a:lvl1pPr>
          </a:lstStyle>
          <a:p>
            <a:pPr>
              <a:defRPr/>
            </a:pPr>
            <a:endParaRPr lang="zh-CN" altLang="en-US"/>
          </a:p>
        </p:txBody>
      </p:sp>
      <p:sp>
        <p:nvSpPr>
          <p:cNvPr id="5" name="灯片编号占位符 4">
            <a:extLst>
              <a:ext uri="{FF2B5EF4-FFF2-40B4-BE49-F238E27FC236}"/>
            </a:extLst>
          </p:cNvPr>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C63D80AE-D4B0-4144-9DE6-DB75B3593392}" type="slidenum">
              <a:rPr lang="zh-CN" altLang="en-US"/>
              <a:pPr>
                <a:defRPr/>
              </a:pPr>
              <a:t>‹#›</a:t>
            </a:fld>
            <a:endParaRPr lang="zh-CN" altLang="en-US"/>
          </a:p>
        </p:txBody>
      </p:sp>
    </p:spTree>
    <p:extLst>
      <p:ext uri="{BB962C8B-B14F-4D97-AF65-F5344CB8AC3E}">
        <p14:creationId xmlns:p14="http://schemas.microsoft.com/office/powerpoint/2010/main" val="113619971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a:extLst>
              <a:ext uri="{FF2B5EF4-FFF2-40B4-BE49-F238E27FC236}"/>
            </a:extLst>
          </p:cNvPr>
          <p:cNvSpPr>
            <a:spLocks noGrp="1"/>
          </p:cNvSpPr>
          <p:nvPr>
            <p:ph type="hdr" sz="quarter"/>
          </p:nvPr>
        </p:nvSpPr>
        <p:spPr>
          <a:xfrm>
            <a:off x="0" y="0"/>
            <a:ext cx="2971800" cy="457200"/>
          </a:xfrm>
          <a:prstGeom prst="rect">
            <a:avLst/>
          </a:prstGeom>
        </p:spPr>
        <p:txBody>
          <a:bodyPr vert="horz" lIns="91440" tIns="45720" rIns="91440" bIns="45720" rtlCol="0"/>
          <a:lstStyle>
            <a:lvl1pPr algn="l" eaLnBrk="1" hangingPunct="1">
              <a:defRPr sz="1200"/>
            </a:lvl1pPr>
          </a:lstStyle>
          <a:p>
            <a:pPr>
              <a:defRPr/>
            </a:pPr>
            <a:endParaRPr lang="zh-CN" altLang="en-US"/>
          </a:p>
        </p:txBody>
      </p:sp>
      <p:sp>
        <p:nvSpPr>
          <p:cNvPr id="3" name="日期占位符 2">
            <a:extLst>
              <a:ext uri="{FF2B5EF4-FFF2-40B4-BE49-F238E27FC236}"/>
            </a:extLst>
          </p:cNvPr>
          <p:cNvSpPr>
            <a:spLocks noGrp="1"/>
          </p:cNvSpPr>
          <p:nvPr>
            <p:ph type="dt" idx="1"/>
          </p:nvPr>
        </p:nvSpPr>
        <p:spPr>
          <a:xfrm>
            <a:off x="3884613" y="0"/>
            <a:ext cx="2971800" cy="457200"/>
          </a:xfrm>
          <a:prstGeom prst="rect">
            <a:avLst/>
          </a:prstGeom>
        </p:spPr>
        <p:txBody>
          <a:bodyPr vert="horz" lIns="91440" tIns="45720" rIns="91440" bIns="45720" rtlCol="0"/>
          <a:lstStyle>
            <a:lvl1pPr algn="r" eaLnBrk="1" hangingPunct="1">
              <a:defRPr sz="1200"/>
            </a:lvl1pPr>
          </a:lstStyle>
          <a:p>
            <a:pPr>
              <a:defRPr/>
            </a:pPr>
            <a:fld id="{C88C202C-2EAD-451B-A2F6-D55264159A18}" type="datetimeFigureOut">
              <a:rPr lang="zh-CN" altLang="en-US"/>
              <a:pPr>
                <a:defRPr/>
              </a:pPr>
              <a:t>2022/8/10</a:t>
            </a:fld>
            <a:endParaRPr lang="zh-CN" altLang="en-US"/>
          </a:p>
        </p:txBody>
      </p:sp>
      <p:sp>
        <p:nvSpPr>
          <p:cNvPr id="4" name="幻灯片图像占位符 3">
            <a:extLst>
              <a:ext uri="{FF2B5EF4-FFF2-40B4-BE49-F238E27FC236}"/>
            </a:extLst>
          </p:cNvPr>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a:extLst>
              <a:ext uri="{FF2B5EF4-FFF2-40B4-BE49-F238E27FC236}"/>
            </a:extLst>
          </p:cNvPr>
          <p:cNvSpPr>
            <a:spLocks noGrp="1"/>
          </p:cNvSpPr>
          <p:nvPr>
            <p:ph type="body" sz="quarter" idx="3"/>
          </p:nvPr>
        </p:nvSpPr>
        <p:spPr>
          <a:xfrm>
            <a:off x="685800" y="4343400"/>
            <a:ext cx="5486400" cy="4114800"/>
          </a:xfrm>
          <a:prstGeom prst="rect">
            <a:avLst/>
          </a:prstGeom>
        </p:spPr>
        <p:txBody>
          <a:bodyPr vert="horz" wrap="square" lIns="91440" tIns="45720" rIns="91440" bIns="45720" numCol="1" anchor="t" anchorCtr="0" compatLnSpc="1">
            <a:prstTxWarp prst="textNoShape">
              <a:avLst/>
            </a:prstTxWarp>
            <a:normAutofit/>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6" name="页脚占位符 5">
            <a:extLst>
              <a:ext uri="{FF2B5EF4-FFF2-40B4-BE49-F238E27FC236}"/>
            </a:extLst>
          </p:cNvPr>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1" hangingPunct="1">
              <a:defRPr sz="1200"/>
            </a:lvl1pPr>
          </a:lstStyle>
          <a:p>
            <a:pPr>
              <a:defRPr/>
            </a:pPr>
            <a:endParaRPr lang="zh-CN" altLang="en-US"/>
          </a:p>
        </p:txBody>
      </p:sp>
      <p:sp>
        <p:nvSpPr>
          <p:cNvPr id="7" name="灯片编号占位符 6">
            <a:extLst>
              <a:ext uri="{FF2B5EF4-FFF2-40B4-BE49-F238E27FC236}"/>
            </a:extLst>
          </p:cNvPr>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83D1E0B8-1BE1-4B3E-9A19-5CC4DBBF997B}" type="slidenum">
              <a:rPr lang="zh-CN" altLang="en-US"/>
              <a:pPr>
                <a:defRPr/>
              </a:pPr>
              <a:t>‹#›</a:t>
            </a:fld>
            <a:endParaRPr lang="zh-CN" altLang="en-US"/>
          </a:p>
        </p:txBody>
      </p:sp>
    </p:spTree>
    <p:extLst>
      <p:ext uri="{BB962C8B-B14F-4D97-AF65-F5344CB8AC3E}">
        <p14:creationId xmlns:p14="http://schemas.microsoft.com/office/powerpoint/2010/main" val="3880593267"/>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幻灯片图像占位符 1"/>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7043" name="备注占位符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kumimoji="1" lang="zh-CN" altLang="en-US" smtClean="0"/>
          </a:p>
        </p:txBody>
      </p:sp>
      <p:sp>
        <p:nvSpPr>
          <p:cNvPr id="87044"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fld id="{339C88B4-D05D-48F4-A1D0-698765C3FA71}" type="slidenum">
              <a:rPr lang="zh-CN" altLang="en-US" smtClean="0"/>
              <a:pPr eaLnBrk="1" hangingPunct="1"/>
              <a:t>5</a:t>
            </a:fld>
            <a:endParaRPr lang="zh-CN" alt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806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p>
        </p:txBody>
      </p:sp>
      <p:sp>
        <p:nvSpPr>
          <p:cNvPr id="8806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fld id="{BA303D6B-C8F2-473A-8344-42B1C9693D63}" type="slidenum">
              <a:rPr lang="zh-CN" altLang="en-US" smtClean="0"/>
              <a:pPr eaLnBrk="1" hangingPunct="1"/>
              <a:t>27</a:t>
            </a:fld>
            <a:endParaRPr lang="zh-CN" alt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0432273"/>
      </p:ext>
    </p:extLst>
  </p:cSld>
  <p:clrMapOvr>
    <a:masterClrMapping/>
  </p:clrMapOvr>
  <p:transition spd="slow">
    <p:random/>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2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56074531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334053658"/>
      </p:ext>
    </p:extLst>
  </p:cSld>
  <p:clrMapOvr>
    <a:masterClrMapping/>
  </p:clrMapOvr>
  <p:transition spd="slow">
    <p:random/>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891365376"/>
      </p:ext>
    </p:extLst>
  </p:cSld>
  <p:clrMapOvr>
    <a:masterClrMapping/>
  </p:clrMapOvr>
  <p:transition spd="slow">
    <p:random/>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4_内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3054264655"/>
      </p:ext>
    </p:extLst>
  </p:cSld>
  <p:clrMapOvr>
    <a:masterClrMapping/>
  </p:clrMapOvr>
  <p:transition spd="slow">
    <p:random/>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5_内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1451811792"/>
      </p:ext>
    </p:extLst>
  </p:cSld>
  <p:clrMapOvr>
    <a:masterClrMapping/>
  </p:clrMapOvr>
  <p:transition spd="slow">
    <p:random/>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6_内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2111559270"/>
      </p:ext>
    </p:extLst>
  </p:cSld>
  <p:clrMapOvr>
    <a:masterClrMapping/>
  </p:clrMapOvr>
  <p:transition spd="slow">
    <p:random/>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7_内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0295549"/>
      </p:ext>
    </p:extLst>
  </p:cSld>
  <p:clrMapOvr>
    <a:masterClrMapping/>
  </p:clrMapOvr>
  <p:transition spd="slow">
    <p:random/>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3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704917276"/>
      </p:ext>
    </p:extLst>
  </p:cSld>
  <p:clrMapOvr>
    <a:masterClrMapping/>
  </p:clrMapOvr>
  <p:transition spd="slow">
    <p:random/>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4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830898350"/>
      </p:ext>
    </p:extLst>
  </p:cSld>
  <p:clrMapOvr>
    <a:masterClrMapping/>
  </p:clrMapOvr>
  <p:transition spd="slow">
    <p:random/>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796543205"/>
      </p:ext>
    </p:extLst>
  </p:cSld>
  <p:clrMapOvr>
    <a:masterClrMapping/>
  </p:clrMapOvr>
  <p:transition spd="slow">
    <p:rand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3544380911"/>
      </p:ext>
    </p:extLst>
  </p:cSld>
  <p:clrMapOvr>
    <a:masterClrMapping/>
  </p:clrMapOvr>
  <p:transition spd="slow">
    <p:random/>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8_内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1953562113"/>
      </p:ext>
    </p:extLst>
  </p:cSld>
  <p:clrMapOvr>
    <a:masterClrMapping/>
  </p:clrMapOvr>
  <p:transition spd="slow">
    <p:random/>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2_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133313615"/>
      </p:ext>
    </p:extLst>
  </p:cSld>
  <p:clrMapOvr>
    <a:masterClrMapping/>
  </p:clrMapOvr>
  <p:transition spd="slow">
    <p:random/>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3590259688"/>
      </p:ext>
    </p:extLst>
  </p:cSld>
  <p:clrMapOvr>
    <a:masterClrMapping/>
  </p:clrMapOvr>
  <p:transition spd="slow">
    <p:random/>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9_内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3465513348"/>
      </p:ext>
    </p:extLst>
  </p:cSld>
  <p:clrMapOvr>
    <a:masterClrMapping/>
  </p:clrMapOvr>
  <p:transition spd="slow">
    <p:random/>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0_内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1015366176"/>
      </p:ext>
    </p:extLst>
  </p:cSld>
  <p:clrMapOvr>
    <a:masterClrMapping/>
  </p:clrMapOvr>
  <p:transition spd="slow">
    <p:random/>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1_内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2296849269"/>
      </p:ext>
    </p:extLst>
  </p:cSld>
  <p:clrMapOvr>
    <a:masterClrMapping/>
  </p:clrMapOvr>
  <p:transition spd="slow">
    <p:random/>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5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174504446"/>
      </p:ext>
    </p:extLst>
  </p:cSld>
  <p:clrMapOvr>
    <a:masterClrMapping/>
  </p:clrMapOvr>
  <p:transition spd="slow">
    <p:random/>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12_内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2171594916"/>
      </p:ext>
    </p:extLst>
  </p:cSld>
  <p:clrMapOvr>
    <a:masterClrMapping/>
  </p:clrMapOvr>
  <p:transition spd="slow">
    <p:random/>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3_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653221190"/>
      </p:ext>
    </p:extLst>
  </p:cSld>
  <p:clrMapOvr>
    <a:masterClrMapping/>
  </p:clrMapOvr>
  <p:transition spd="slow">
    <p:random/>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1449048011"/>
      </p:ext>
    </p:extLst>
  </p:cSld>
  <p:clrMapOvr>
    <a:masterClrMapping/>
  </p:clrMapOvr>
  <p:transition spd="slow">
    <p:random/>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内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139531624"/>
      </p:ext>
    </p:extLst>
  </p:cSld>
  <p:clrMapOvr>
    <a:masterClrMapping/>
  </p:clrMapOvr>
  <p:transition spd="slow">
    <p:random/>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3_内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4018284124"/>
      </p:ext>
    </p:extLst>
  </p:cSld>
  <p:clrMapOvr>
    <a:masterClrMapping/>
  </p:clrMapOvr>
  <p:transition spd="slow">
    <p:random/>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4_内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3505939984"/>
      </p:ext>
    </p:extLst>
  </p:cSld>
  <p:clrMapOvr>
    <a:masterClrMapping/>
  </p:clrMapOvr>
  <p:transition spd="slow">
    <p:random/>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5_内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3521873188"/>
      </p:ext>
    </p:extLst>
  </p:cSld>
  <p:clrMapOvr>
    <a:masterClrMapping/>
  </p:clrMapOvr>
  <p:transition spd="slow">
    <p:random/>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6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942677766"/>
      </p:ext>
    </p:extLst>
  </p:cSld>
  <p:clrMapOvr>
    <a:masterClrMapping/>
  </p:clrMapOvr>
  <p:transition spd="slow">
    <p:random/>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2_内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2230294168"/>
      </p:ext>
    </p:extLst>
  </p:cSld>
  <p:clrMapOvr>
    <a:masterClrMapping/>
  </p:clrMapOvr>
  <p:transition spd="slow">
    <p:random/>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1_内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246081719"/>
      </p:ext>
    </p:extLst>
  </p:cSld>
  <p:clrMapOvr>
    <a:masterClrMapping/>
  </p:clrMapOvr>
  <p:transition spd="slow">
    <p:random/>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3_内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4026368594"/>
      </p:ext>
    </p:extLst>
  </p:cSld>
  <p:clrMapOvr>
    <a:masterClrMapping/>
  </p:clrMapOvr>
  <p:transition spd="slow">
    <p:random/>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506041177"/>
      </p:ext>
    </p:extLst>
  </p:cSld>
  <p:clrMapOvr>
    <a:masterClrMapping/>
  </p:clrMapOvr>
  <p:transition spd="slow">
    <p:random/>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4283204303"/>
      </p:ext>
    </p:extLst>
  </p:cSld>
  <p:clrMapOvr>
    <a:masterClrMapping/>
  </p:clrMapOvr>
  <p:transition spd="slow" advTm="0">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42380203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image" Target="../media/image3.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image" Target="../media/image2.png"/><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4" name="矩形 3">
            <a:extLst>
              <a:ext uri="{FF2B5EF4-FFF2-40B4-BE49-F238E27FC236}"/>
            </a:extLst>
          </p:cNvPr>
          <p:cNvSpPr/>
          <p:nvPr/>
        </p:nvSpPr>
        <p:spPr>
          <a:xfrm>
            <a:off x="0" y="5092700"/>
            <a:ext cx="9144000" cy="50800"/>
          </a:xfrm>
          <a:prstGeom prst="rect">
            <a:avLst/>
          </a:prstGeom>
          <a:solidFill>
            <a:schemeClr val="accent1"/>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kumimoji="1" lang="zh-CN" altLang="en-US"/>
          </a:p>
        </p:txBody>
      </p:sp>
      <p:pic>
        <p:nvPicPr>
          <p:cNvPr id="1027" name="图片 4"/>
          <p:cNvPicPr>
            <a:picLocks noChangeAspect="1" noChangeArrowheads="1"/>
          </p:cNvPicPr>
          <p:nvPr userDrawn="1"/>
        </p:nvPicPr>
        <p:blipFill>
          <a:blip r:embed="rId35" cstate="print">
            <a:extLst>
              <a:ext uri="{28A0092B-C50C-407E-A947-70E740481C1C}">
                <a14:useLocalDpi xmlns:a14="http://schemas.microsoft.com/office/drawing/2010/main" val="0"/>
              </a:ext>
            </a:extLst>
          </a:blip>
          <a:srcRect/>
          <a:stretch>
            <a:fillRect/>
          </a:stretch>
        </p:blipFill>
        <p:spPr bwMode="auto">
          <a:xfrm rot="3239541">
            <a:off x="8189913" y="4459288"/>
            <a:ext cx="933450" cy="520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8" name="图片 5"/>
          <p:cNvPicPr>
            <a:picLocks noChangeAspect="1" noChangeArrowheads="1"/>
          </p:cNvPicPr>
          <p:nvPr userDrawn="1"/>
        </p:nvPicPr>
        <p:blipFill>
          <a:blip r:embed="rId36" cstate="print">
            <a:extLst>
              <a:ext uri="{28A0092B-C50C-407E-A947-70E740481C1C}">
                <a14:useLocalDpi xmlns:a14="http://schemas.microsoft.com/office/drawing/2010/main" val="0"/>
              </a:ext>
            </a:extLst>
          </a:blip>
          <a:srcRect/>
          <a:stretch>
            <a:fillRect/>
          </a:stretch>
        </p:blipFill>
        <p:spPr bwMode="auto">
          <a:xfrm>
            <a:off x="41275" y="4267200"/>
            <a:ext cx="498475" cy="83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0" name="矩形 6"/>
          <p:cNvSpPr>
            <a:spLocks noChangeArrowheads="1"/>
          </p:cNvSpPr>
          <p:nvPr userDrawn="1"/>
        </p:nvSpPr>
        <p:spPr bwMode="auto">
          <a:xfrm>
            <a:off x="6700538" y="57150"/>
            <a:ext cx="1011238" cy="500065"/>
          </a:xfrm>
          <a:prstGeom prst="rect">
            <a:avLst/>
          </a:prstGeom>
          <a:noFill/>
          <a:ln>
            <a:noFill/>
          </a:ln>
          <a:extLst/>
        </p:spPr>
        <p:txBody>
          <a:bodyPr wrap="none" lIns="68580" tIns="34290" rIns="68580" bIns="34290">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0" hangingPunct="0">
              <a:defRPr/>
            </a:pPr>
            <a:r>
              <a:rPr kumimoji="1" lang="en-US" altLang="zh-CN" sz="2800" b="1" dirty="0" smtClean="0">
                <a:solidFill>
                  <a:srgbClr val="A11111"/>
                </a:solidFill>
                <a:latin typeface="宋体" panose="02010600030101010101" pitchFamily="2" charset="-122"/>
              </a:rPr>
              <a:t>1 </a:t>
            </a:r>
            <a:r>
              <a:rPr kumimoji="1" lang="zh-CN" altLang="en-US" sz="2800" b="1" dirty="0" smtClean="0">
                <a:solidFill>
                  <a:srgbClr val="A11111"/>
                </a:solidFill>
                <a:latin typeface="宋体" panose="02010600030101010101" pitchFamily="2" charset="-122"/>
              </a:rPr>
              <a:t>春</a:t>
            </a:r>
            <a:r>
              <a:rPr kumimoji="1" lang="en-US" altLang="zh-CN" sz="2400" b="1" dirty="0" smtClean="0">
                <a:solidFill>
                  <a:srgbClr val="A11111"/>
                </a:solidFill>
                <a:latin typeface="宋体" panose="02010600030101010101" pitchFamily="2" charset="-122"/>
              </a:rPr>
              <a:t>/</a:t>
            </a:r>
          </a:p>
        </p:txBody>
      </p:sp>
      <p:pic>
        <p:nvPicPr>
          <p:cNvPr id="8" name="Picture 2" descr="C:\Users\Administrator\Desktop\初中七彩课堂图标.png"/>
          <p:cNvPicPr>
            <a:picLocks noChangeAspect="1" noChangeArrowheads="1"/>
          </p:cNvPicPr>
          <p:nvPr userDrawn="1"/>
        </p:nvPicPr>
        <p:blipFill>
          <a:blip r:embed="rId37" cstate="print">
            <a:extLst>
              <a:ext uri="{28A0092B-C50C-407E-A947-70E740481C1C}">
                <a14:useLocalDpi xmlns:a14="http://schemas.microsoft.com/office/drawing/2010/main" val="0"/>
              </a:ext>
            </a:extLst>
          </a:blip>
          <a:srcRect/>
          <a:stretch>
            <a:fillRect/>
          </a:stretch>
        </p:blipFill>
        <p:spPr bwMode="auto">
          <a:xfrm>
            <a:off x="7646580" y="51470"/>
            <a:ext cx="1440270" cy="581572"/>
          </a:xfrm>
          <a:prstGeom prst="rect">
            <a:avLst/>
          </a:prstGeom>
          <a:noFill/>
          <a:extLst>
            <a:ext uri="{909E8E84-426E-40DD-AFC4-6F175D3DCCD1}">
              <a14:hiddenFill xmlns:a14="http://schemas.microsoft.com/office/drawing/2010/main">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8351" r:id="rId1"/>
    <p:sldLayoutId id="2147488352" r:id="rId2"/>
    <p:sldLayoutId id="2147488353" r:id="rId3"/>
    <p:sldLayoutId id="2147488354" r:id="rId4"/>
    <p:sldLayoutId id="2147488355" r:id="rId5"/>
    <p:sldLayoutId id="2147488356" r:id="rId6"/>
    <p:sldLayoutId id="2147488357" r:id="rId7"/>
    <p:sldLayoutId id="2147488383" r:id="rId8"/>
    <p:sldLayoutId id="2147488358" r:id="rId9"/>
    <p:sldLayoutId id="2147488359" r:id="rId10"/>
    <p:sldLayoutId id="2147488360" r:id="rId11"/>
    <p:sldLayoutId id="2147488361" r:id="rId12"/>
    <p:sldLayoutId id="2147488362" r:id="rId13"/>
    <p:sldLayoutId id="2147488363" r:id="rId14"/>
    <p:sldLayoutId id="2147488364" r:id="rId15"/>
    <p:sldLayoutId id="2147488365" r:id="rId16"/>
    <p:sldLayoutId id="2147488366" r:id="rId17"/>
    <p:sldLayoutId id="2147488367" r:id="rId18"/>
    <p:sldLayoutId id="2147488368" r:id="rId19"/>
    <p:sldLayoutId id="2147488369" r:id="rId20"/>
    <p:sldLayoutId id="2147488370" r:id="rId21"/>
    <p:sldLayoutId id="2147488371" r:id="rId22"/>
    <p:sldLayoutId id="2147488372" r:id="rId23"/>
    <p:sldLayoutId id="2147488373" r:id="rId24"/>
    <p:sldLayoutId id="2147488374" r:id="rId25"/>
    <p:sldLayoutId id="2147488375" r:id="rId26"/>
    <p:sldLayoutId id="2147488376" r:id="rId27"/>
    <p:sldLayoutId id="2147488377" r:id="rId28"/>
    <p:sldLayoutId id="2147488378" r:id="rId29"/>
    <p:sldLayoutId id="2147488379" r:id="rId30"/>
    <p:sldLayoutId id="2147488380" r:id="rId31"/>
    <p:sldLayoutId id="2147488381" r:id="rId32"/>
    <p:sldLayoutId id="2147488382" r:id="rId33"/>
  </p:sldLayoutIdLst>
  <p:transition spd="slow">
    <p:random/>
  </p:transition>
  <p:timing>
    <p:tnLst>
      <p:par>
        <p:cTn id="1" dur="indefinite" restart="never" nodeType="tmRoot"/>
      </p:par>
    </p:tnLst>
  </p:timing>
  <p:txStyles>
    <p:titleStyle>
      <a:lvl1pPr algn="ctr" defTabSz="685800" rtl="0" eaLnBrk="0" fontAlgn="base" hangingPunct="0">
        <a:spcBef>
          <a:spcPct val="0"/>
        </a:spcBef>
        <a:spcAft>
          <a:spcPct val="0"/>
        </a:spcAft>
        <a:defRPr sz="3300" kern="1200">
          <a:solidFill>
            <a:schemeClr val="tx1"/>
          </a:solidFill>
          <a:latin typeface="+mj-lt"/>
          <a:ea typeface="+mj-ea"/>
          <a:cs typeface="+mj-cs"/>
        </a:defRPr>
      </a:lvl1pPr>
      <a:lvl2pPr algn="ctr" defTabSz="685800" rtl="0" eaLnBrk="0" fontAlgn="base" hangingPunct="0">
        <a:spcBef>
          <a:spcPct val="0"/>
        </a:spcBef>
        <a:spcAft>
          <a:spcPct val="0"/>
        </a:spcAft>
        <a:defRPr sz="3300">
          <a:solidFill>
            <a:schemeClr val="tx1"/>
          </a:solidFill>
          <a:latin typeface="Impact" pitchFamily="34" charset="0"/>
          <a:ea typeface="微软雅黑" pitchFamily="34" charset="-122"/>
        </a:defRPr>
      </a:lvl2pPr>
      <a:lvl3pPr algn="ctr" defTabSz="685800" rtl="0" eaLnBrk="0" fontAlgn="base" hangingPunct="0">
        <a:spcBef>
          <a:spcPct val="0"/>
        </a:spcBef>
        <a:spcAft>
          <a:spcPct val="0"/>
        </a:spcAft>
        <a:defRPr sz="3300">
          <a:solidFill>
            <a:schemeClr val="tx1"/>
          </a:solidFill>
          <a:latin typeface="Impact" pitchFamily="34" charset="0"/>
          <a:ea typeface="微软雅黑" pitchFamily="34" charset="-122"/>
        </a:defRPr>
      </a:lvl3pPr>
      <a:lvl4pPr algn="ctr" defTabSz="685800" rtl="0" eaLnBrk="0" fontAlgn="base" hangingPunct="0">
        <a:spcBef>
          <a:spcPct val="0"/>
        </a:spcBef>
        <a:spcAft>
          <a:spcPct val="0"/>
        </a:spcAft>
        <a:defRPr sz="3300">
          <a:solidFill>
            <a:schemeClr val="tx1"/>
          </a:solidFill>
          <a:latin typeface="Impact" pitchFamily="34" charset="0"/>
          <a:ea typeface="微软雅黑" pitchFamily="34" charset="-122"/>
        </a:defRPr>
      </a:lvl4pPr>
      <a:lvl5pPr algn="ctr" defTabSz="685800" rtl="0" eaLnBrk="0" fontAlgn="base" hangingPunct="0">
        <a:spcBef>
          <a:spcPct val="0"/>
        </a:spcBef>
        <a:spcAft>
          <a:spcPct val="0"/>
        </a:spcAft>
        <a:defRPr sz="3300">
          <a:solidFill>
            <a:schemeClr val="tx1"/>
          </a:solidFill>
          <a:latin typeface="Impact" pitchFamily="34" charset="0"/>
          <a:ea typeface="微软雅黑" pitchFamily="34" charset="-122"/>
        </a:defRPr>
      </a:lvl5pPr>
      <a:lvl6pPr marL="457200" algn="ctr" defTabSz="685800" rtl="0" fontAlgn="base">
        <a:spcBef>
          <a:spcPct val="0"/>
        </a:spcBef>
        <a:spcAft>
          <a:spcPct val="0"/>
        </a:spcAft>
        <a:defRPr sz="3300">
          <a:solidFill>
            <a:schemeClr val="tx1"/>
          </a:solidFill>
          <a:latin typeface="Impact" pitchFamily="34" charset="0"/>
          <a:ea typeface="微软雅黑" pitchFamily="34" charset="-122"/>
        </a:defRPr>
      </a:lvl6pPr>
      <a:lvl7pPr marL="914400" algn="ctr" defTabSz="685800" rtl="0" fontAlgn="base">
        <a:spcBef>
          <a:spcPct val="0"/>
        </a:spcBef>
        <a:spcAft>
          <a:spcPct val="0"/>
        </a:spcAft>
        <a:defRPr sz="3300">
          <a:solidFill>
            <a:schemeClr val="tx1"/>
          </a:solidFill>
          <a:latin typeface="Impact" pitchFamily="34" charset="0"/>
          <a:ea typeface="微软雅黑" pitchFamily="34" charset="-122"/>
        </a:defRPr>
      </a:lvl7pPr>
      <a:lvl8pPr marL="1371600" algn="ctr" defTabSz="685800" rtl="0" fontAlgn="base">
        <a:spcBef>
          <a:spcPct val="0"/>
        </a:spcBef>
        <a:spcAft>
          <a:spcPct val="0"/>
        </a:spcAft>
        <a:defRPr sz="3300">
          <a:solidFill>
            <a:schemeClr val="tx1"/>
          </a:solidFill>
          <a:latin typeface="Impact" pitchFamily="34" charset="0"/>
          <a:ea typeface="微软雅黑" pitchFamily="34" charset="-122"/>
        </a:defRPr>
      </a:lvl8pPr>
      <a:lvl9pPr marL="1828800" algn="ctr" defTabSz="685800" rtl="0" fontAlgn="base">
        <a:spcBef>
          <a:spcPct val="0"/>
        </a:spcBef>
        <a:spcAft>
          <a:spcPct val="0"/>
        </a:spcAft>
        <a:defRPr sz="3300">
          <a:solidFill>
            <a:schemeClr val="tx1"/>
          </a:solidFill>
          <a:latin typeface="Impact" pitchFamily="34" charset="0"/>
          <a:ea typeface="微软雅黑" pitchFamily="34" charset="-122"/>
        </a:defRPr>
      </a:lvl9pPr>
    </p:titleStyle>
    <p:bodyStyle>
      <a:lvl1pPr marL="257175" indent="-257175" algn="l" defTabSz="685800"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1pPr>
      <a:lvl2pPr marL="557213" indent="-214313" algn="l" defTabSz="685800" rtl="0" eaLnBrk="0" fontAlgn="base" hangingPunct="0">
        <a:spcBef>
          <a:spcPct val="20000"/>
        </a:spcBef>
        <a:spcAft>
          <a:spcPct val="0"/>
        </a:spcAft>
        <a:buFont typeface="Arial" pitchFamily="34" charset="0"/>
        <a:buChar char="–"/>
        <a:defRPr sz="2100" kern="1200">
          <a:solidFill>
            <a:schemeClr val="tx1"/>
          </a:solidFill>
          <a:latin typeface="+mn-lt"/>
          <a:ea typeface="+mn-ea"/>
          <a:cs typeface="+mn-cs"/>
        </a:defRPr>
      </a:lvl2pPr>
      <a:lvl3pPr marL="857250" indent="-171450" algn="l" defTabSz="685800"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200150" indent="-171450" algn="l" defTabSz="685800" rtl="0" eaLnBrk="0" fontAlgn="base" hangingPunct="0">
        <a:spcBef>
          <a:spcPct val="20000"/>
        </a:spcBef>
        <a:spcAft>
          <a:spcPct val="0"/>
        </a:spcAft>
        <a:buFont typeface="Arial" pitchFamily="34" charset="0"/>
        <a:buChar char="–"/>
        <a:defRPr sz="1500" kern="1200">
          <a:solidFill>
            <a:schemeClr val="tx1"/>
          </a:solidFill>
          <a:latin typeface="+mn-lt"/>
          <a:ea typeface="+mn-ea"/>
          <a:cs typeface="+mn-cs"/>
        </a:defRPr>
      </a:lvl4pPr>
      <a:lvl5pPr marL="1543050" indent="-171450" algn="l" defTabSz="685800" rtl="0" eaLnBrk="0" fontAlgn="base" hangingPunct="0">
        <a:spcBef>
          <a:spcPct val="20000"/>
        </a:spcBef>
        <a:spcAft>
          <a:spcPct val="0"/>
        </a:spcAft>
        <a:buFont typeface="Arial" pitchFamily="34" charset="0"/>
        <a:buChar char="»"/>
        <a:defRPr sz="1500" kern="1200">
          <a:solidFill>
            <a:schemeClr val="tx1"/>
          </a:solidFill>
          <a:latin typeface="+mn-lt"/>
          <a:ea typeface="+mn-ea"/>
          <a:cs typeface="+mn-cs"/>
        </a:defRPr>
      </a:lvl5pPr>
      <a:lvl6pPr marL="18859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p:bodyStyle>
    <p:other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10.xml"/><Relationship Id="rId5" Type="http://schemas.openxmlformats.org/officeDocument/2006/relationships/image" Target="../media/image7.jpeg"/><Relationship Id="rId4" Type="http://schemas.openxmlformats.org/officeDocument/2006/relationships/image" Target="../media/image6.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12.png"/><Relationship Id="rId4" Type="http://schemas.openxmlformats.org/officeDocument/2006/relationships/image" Target="../media/image11.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3" Type="http://schemas.openxmlformats.org/officeDocument/2006/relationships/image" Target="../media/image14.gif"/><Relationship Id="rId2" Type="http://schemas.openxmlformats.org/officeDocument/2006/relationships/image" Target="../media/image13.jpeg"/><Relationship Id="rId1" Type="http://schemas.openxmlformats.org/officeDocument/2006/relationships/slideLayout" Target="../slideLayouts/slideLayout9.xml"/><Relationship Id="rId6" Type="http://schemas.openxmlformats.org/officeDocument/2006/relationships/image" Target="../media/image17.jpeg"/><Relationship Id="rId5" Type="http://schemas.openxmlformats.org/officeDocument/2006/relationships/image" Target="../media/image16.jpeg"/><Relationship Id="rId4" Type="http://schemas.openxmlformats.org/officeDocument/2006/relationships/image" Target="../media/image15.jpeg"/></Relationships>
</file>

<file path=ppt/slides/_rels/slide19.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0.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10.xml"/></Relationships>
</file>

<file path=ppt/slides/_rels/slide2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0.xml"/></Relationships>
</file>

<file path=ppt/slides/_rels/slide22.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10.xml"/></Relationships>
</file>

<file path=ppt/slides/_rels/slide23.xml.rels><?xml version="1.0" encoding="UTF-8" standalone="yes"?>
<Relationships xmlns="http://schemas.openxmlformats.org/package/2006/relationships"><Relationship Id="rId2" Type="http://schemas.openxmlformats.org/officeDocument/2006/relationships/image" Target="../media/image14.gif"/><Relationship Id="rId1" Type="http://schemas.openxmlformats.org/officeDocument/2006/relationships/slideLayout" Target="../slideLayouts/slideLayout10.xml"/></Relationships>
</file>

<file path=ppt/slides/_rels/slide24.xml.rels><?xml version="1.0" encoding="UTF-8" standalone="yes"?>
<Relationships xmlns="http://schemas.openxmlformats.org/package/2006/relationships"><Relationship Id="rId3" Type="http://schemas.openxmlformats.org/officeDocument/2006/relationships/image" Target="../media/image21.tif"/><Relationship Id="rId2" Type="http://schemas.openxmlformats.org/officeDocument/2006/relationships/image" Target="../media/image11.png"/><Relationship Id="rId1" Type="http://schemas.openxmlformats.org/officeDocument/2006/relationships/slideLayout" Target="../slideLayouts/slideLayout10.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3" Type="http://schemas.openxmlformats.org/officeDocument/2006/relationships/image" Target="../media/image21.tif"/><Relationship Id="rId2" Type="http://schemas.openxmlformats.org/officeDocument/2006/relationships/image" Target="../media/image11.png"/><Relationship Id="rId1" Type="http://schemas.openxmlformats.org/officeDocument/2006/relationships/slideLayout" Target="../slideLayouts/slideLayout9.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9.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image" Target="../media/image3.png"/><Relationship Id="rId2" Type="http://schemas.openxmlformats.org/officeDocument/2006/relationships/image" Target="../media/image8.jpeg"/><Relationship Id="rId1" Type="http://schemas.openxmlformats.org/officeDocument/2006/relationships/slideLayout" Target="../slideLayouts/slideLayout10.xml"/><Relationship Id="rId6" Type="http://schemas.openxmlformats.org/officeDocument/2006/relationships/slide" Target="slide53.xml"/><Relationship Id="rId5" Type="http://schemas.openxmlformats.org/officeDocument/2006/relationships/slide" Target="slide4.xml"/><Relationship Id="rId4" Type="http://schemas.openxmlformats.org/officeDocument/2006/relationships/slide" Target="slide29.xml"/></Relationships>
</file>

<file path=ppt/slides/_rels/slide30.xml.rels><?xml version="1.0" encoding="UTF-8" standalone="yes"?>
<Relationships xmlns="http://schemas.openxmlformats.org/package/2006/relationships"><Relationship Id="rId3" Type="http://schemas.openxmlformats.org/officeDocument/2006/relationships/image" Target="../media/image21.tif"/><Relationship Id="rId2" Type="http://schemas.openxmlformats.org/officeDocument/2006/relationships/image" Target="../media/image11.png"/><Relationship Id="rId1" Type="http://schemas.openxmlformats.org/officeDocument/2006/relationships/slideLayout" Target="../slideLayouts/slideLayout9.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3.xml.rels><?xml version="1.0" encoding="UTF-8" standalone="yes"?>
<Relationships xmlns="http://schemas.openxmlformats.org/package/2006/relationships"><Relationship Id="rId3" Type="http://schemas.openxmlformats.org/officeDocument/2006/relationships/image" Target="../media/image21.tif"/><Relationship Id="rId2" Type="http://schemas.openxmlformats.org/officeDocument/2006/relationships/image" Target="../media/image11.png"/><Relationship Id="rId1" Type="http://schemas.openxmlformats.org/officeDocument/2006/relationships/slideLayout" Target="../slideLayouts/slideLayout9.xml"/></Relationships>
</file>

<file path=ppt/slides/_rels/slide3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tif"/><Relationship Id="rId1" Type="http://schemas.openxmlformats.org/officeDocument/2006/relationships/slideLayout" Target="../slideLayouts/slideLayout9.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9.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9.xml"/></Relationships>
</file>

<file path=ppt/slides/_rels/slide4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tif"/><Relationship Id="rId1" Type="http://schemas.openxmlformats.org/officeDocument/2006/relationships/slideLayout" Target="../slideLayouts/slideLayout9.xml"/></Relationships>
</file>

<file path=ppt/slides/_rels/slide46.xml.rels><?xml version="1.0" encoding="UTF-8" standalone="yes"?>
<Relationships xmlns="http://schemas.openxmlformats.org/package/2006/relationships"><Relationship Id="rId3" Type="http://schemas.openxmlformats.org/officeDocument/2006/relationships/image" Target="../media/image21.tif"/><Relationship Id="rId2" Type="http://schemas.openxmlformats.org/officeDocument/2006/relationships/image" Target="../media/image11.png"/><Relationship Id="rId1" Type="http://schemas.openxmlformats.org/officeDocument/2006/relationships/slideLayout" Target="../slideLayouts/slideLayout9.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xml"/><Relationship Id="rId1" Type="http://schemas.openxmlformats.org/officeDocument/2006/relationships/slideLayout" Target="../slideLayouts/slideLayout9.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9.xml"/></Relationships>
</file>

<file path=ppt/slides/_rels/slide54.xml.rels><?xml version="1.0" encoding="UTF-8" standalone="yes"?>
<Relationships xmlns="http://schemas.openxmlformats.org/package/2006/relationships"><Relationship Id="rId3" Type="http://schemas.openxmlformats.org/officeDocument/2006/relationships/image" Target="../media/image21.tif"/><Relationship Id="rId2" Type="http://schemas.openxmlformats.org/officeDocument/2006/relationships/image" Target="../media/image11.png"/><Relationship Id="rId1" Type="http://schemas.openxmlformats.org/officeDocument/2006/relationships/slideLayout" Target="../slideLayouts/slideLayout9.xml"/></Relationships>
</file>

<file path=ppt/slides/_rels/slide55.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9.xml"/><Relationship Id="rId4" Type="http://schemas.openxmlformats.org/officeDocument/2006/relationships/image" Target="../media/image27.jpeg"/></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81.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6" descr="1124c6de72b"/>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9144000" cy="5235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7" descr="1124d4477b9"/>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938" y="0"/>
            <a:ext cx="9142413" cy="5235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9" descr="1124d3f273c"/>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938" y="0"/>
            <a:ext cx="9151938" cy="5235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10" descr="1124c363619"/>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6513" y="0"/>
            <a:ext cx="9170988" cy="5235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5"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anim calcmode="lin" valueType="num">
                                      <p:cBhvr>
                                        <p:cTn id="8" dur="2000" fill="hold"/>
                                        <p:tgtEl>
                                          <p:spTgt spid="2"/>
                                        </p:tgtEl>
                                        <p:attrNameLst>
                                          <p:attrName>style.rotation</p:attrName>
                                        </p:attrNameLst>
                                      </p:cBhvr>
                                      <p:tavLst>
                                        <p:tav tm="0">
                                          <p:val>
                                            <p:fltVal val="720"/>
                                          </p:val>
                                        </p:tav>
                                        <p:tav tm="100000">
                                          <p:val>
                                            <p:fltVal val="0"/>
                                          </p:val>
                                        </p:tav>
                                      </p:tavLst>
                                    </p:anim>
                                    <p:anim calcmode="lin" valueType="num">
                                      <p:cBhvr>
                                        <p:cTn id="9" dur="2000" fill="hold"/>
                                        <p:tgtEl>
                                          <p:spTgt spid="2"/>
                                        </p:tgtEl>
                                        <p:attrNameLst>
                                          <p:attrName>ppt_h</p:attrName>
                                        </p:attrNameLst>
                                      </p:cBhvr>
                                      <p:tavLst>
                                        <p:tav tm="0">
                                          <p:val>
                                            <p:fltVal val="0"/>
                                          </p:val>
                                        </p:tav>
                                        <p:tav tm="100000">
                                          <p:val>
                                            <p:strVal val="#ppt_h"/>
                                          </p:val>
                                        </p:tav>
                                      </p:tavLst>
                                    </p:anim>
                                    <p:anim calcmode="lin" valueType="num">
                                      <p:cBhvr>
                                        <p:cTn id="10" dur="2000" fill="hold"/>
                                        <p:tgtEl>
                                          <p:spTgt spid="2"/>
                                        </p:tgtEl>
                                        <p:attrNameLst>
                                          <p:attrName>ppt_w</p:attrName>
                                        </p:attrNameLst>
                                      </p:cBhvr>
                                      <p:tavLst>
                                        <p:tav tm="0">
                                          <p:val>
                                            <p:fltVal val="0"/>
                                          </p:val>
                                        </p:tav>
                                        <p:tav tm="100000">
                                          <p:val>
                                            <p:strVal val="#ppt_w"/>
                                          </p:val>
                                        </p:tav>
                                      </p:tavLst>
                                    </p:anim>
                                  </p:childTnLst>
                                </p:cTn>
                              </p:par>
                            </p:childTnLst>
                          </p:cTn>
                        </p:par>
                      </p:childTnLst>
                    </p:cTn>
                  </p:par>
                  <p:par>
                    <p:cTn id="11" fill="hold" nodeType="clickPar">
                      <p:stCondLst>
                        <p:cond delay="indefinite"/>
                      </p:stCondLst>
                      <p:childTnLst>
                        <p:par>
                          <p:cTn id="12" fill="hold" nodeType="withGroup">
                            <p:stCondLst>
                              <p:cond delay="0"/>
                            </p:stCondLst>
                            <p:childTnLst>
                              <p:par>
                                <p:cTn id="13" presetID="18" presetClass="entr" presetSubtype="6"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strips(downRight)">
                                      <p:cBhvr>
                                        <p:cTn id="15" dur="500"/>
                                        <p:tgtEl>
                                          <p:spTgt spid="3"/>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5" presetClass="entr" presetSubtype="10" fill="hold" nodeType="click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checkerboard(across)">
                                      <p:cBhvr>
                                        <p:cTn id="20" dur="500"/>
                                        <p:tgtEl>
                                          <p:spTgt spid="4"/>
                                        </p:tgtEl>
                                      </p:cBhvr>
                                    </p:animEffect>
                                  </p:childTnLst>
                                </p:cTn>
                              </p:par>
                            </p:childTnLst>
                          </p:cTn>
                        </p:par>
                      </p:childTnLst>
                    </p:cTn>
                  </p:par>
                  <p:par>
                    <p:cTn id="21" fill="hold" nodeType="clickPar">
                      <p:stCondLst>
                        <p:cond delay="indefinite"/>
                      </p:stCondLst>
                      <p:childTnLst>
                        <p:par>
                          <p:cTn id="22" fill="hold" nodeType="withGroup">
                            <p:stCondLst>
                              <p:cond delay="0"/>
                            </p:stCondLst>
                            <p:childTnLst>
                              <p:par>
                                <p:cTn id="23" presetID="49" presetClass="entr" presetSubtype="0" decel="100000" fill="hold"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p:cTn id="25" dur="500" fill="hold"/>
                                        <p:tgtEl>
                                          <p:spTgt spid="5"/>
                                        </p:tgtEl>
                                        <p:attrNameLst>
                                          <p:attrName>ppt_w</p:attrName>
                                        </p:attrNameLst>
                                      </p:cBhvr>
                                      <p:tavLst>
                                        <p:tav tm="0">
                                          <p:val>
                                            <p:fltVal val="0"/>
                                          </p:val>
                                        </p:tav>
                                        <p:tav tm="100000">
                                          <p:val>
                                            <p:strVal val="#ppt_w"/>
                                          </p:val>
                                        </p:tav>
                                      </p:tavLst>
                                    </p:anim>
                                    <p:anim calcmode="lin" valueType="num">
                                      <p:cBhvr>
                                        <p:cTn id="26" dur="500" fill="hold"/>
                                        <p:tgtEl>
                                          <p:spTgt spid="5"/>
                                        </p:tgtEl>
                                        <p:attrNameLst>
                                          <p:attrName>ppt_h</p:attrName>
                                        </p:attrNameLst>
                                      </p:cBhvr>
                                      <p:tavLst>
                                        <p:tav tm="0">
                                          <p:val>
                                            <p:fltVal val="0"/>
                                          </p:val>
                                        </p:tav>
                                        <p:tav tm="100000">
                                          <p:val>
                                            <p:strVal val="#ppt_h"/>
                                          </p:val>
                                        </p:tav>
                                      </p:tavLst>
                                    </p:anim>
                                    <p:anim calcmode="lin" valueType="num">
                                      <p:cBhvr>
                                        <p:cTn id="27" dur="500" fill="hold"/>
                                        <p:tgtEl>
                                          <p:spTgt spid="5"/>
                                        </p:tgtEl>
                                        <p:attrNameLst>
                                          <p:attrName>style.rotation</p:attrName>
                                        </p:attrNameLst>
                                      </p:cBhvr>
                                      <p:tavLst>
                                        <p:tav tm="0">
                                          <p:val>
                                            <p:fltVal val="360"/>
                                          </p:val>
                                        </p:tav>
                                        <p:tav tm="100000">
                                          <p:val>
                                            <p:fltVal val="0"/>
                                          </p:val>
                                        </p:tav>
                                      </p:tavLst>
                                    </p:anim>
                                    <p:animEffect transition="in" filter="fade">
                                      <p:cBhvr>
                                        <p:cTn id="2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290" name="组合 1"/>
          <p:cNvGrpSpPr>
            <a:grpSpLocks/>
          </p:cNvGrpSpPr>
          <p:nvPr/>
        </p:nvGrpSpPr>
        <p:grpSpPr bwMode="auto">
          <a:xfrm>
            <a:off x="611188" y="598488"/>
            <a:ext cx="1498600" cy="566737"/>
            <a:chOff x="611188" y="598488"/>
            <a:chExt cx="1498600" cy="566737"/>
          </a:xfrm>
        </p:grpSpPr>
        <p:sp>
          <p:nvSpPr>
            <p:cNvPr id="3" name="圆角矩形 2">
              <a:extLst>
                <a:ext uri="{FF2B5EF4-FFF2-40B4-BE49-F238E27FC236}"/>
              </a:extLst>
            </p:cNvPr>
            <p:cNvSpPr/>
            <p:nvPr/>
          </p:nvSpPr>
          <p:spPr>
            <a:xfrm rot="20326116">
              <a:off x="1604963" y="719138"/>
              <a:ext cx="442912" cy="420687"/>
            </a:xfrm>
            <a:prstGeom prst="roundRect">
              <a:avLst/>
            </a:prstGeom>
            <a:solidFill>
              <a:schemeClr val="accent3">
                <a:lumMod val="50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defRPr/>
              </a:pPr>
              <a:endParaRPr kumimoji="1" lang="zh-CN" altLang="en-US"/>
            </a:p>
          </p:txBody>
        </p:sp>
        <p:sp>
          <p:nvSpPr>
            <p:cNvPr id="4" name="圆角矩形 3">
              <a:extLst>
                <a:ext uri="{FF2B5EF4-FFF2-40B4-BE49-F238E27FC236}"/>
              </a:extLst>
            </p:cNvPr>
            <p:cNvSpPr/>
            <p:nvPr/>
          </p:nvSpPr>
          <p:spPr>
            <a:xfrm rot="319204">
              <a:off x="1119188" y="722313"/>
              <a:ext cx="441325" cy="420687"/>
            </a:xfrm>
            <a:prstGeom prst="roundRect">
              <a:avLst/>
            </a:prstGeom>
            <a:solidFill>
              <a:schemeClr val="accent1">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defRPr/>
              </a:pPr>
              <a:endParaRPr kumimoji="1" lang="zh-CN" altLang="en-US"/>
            </a:p>
          </p:txBody>
        </p:sp>
        <p:sp>
          <p:nvSpPr>
            <p:cNvPr id="5" name="圆角矩形 4">
              <a:extLst>
                <a:ext uri="{FF2B5EF4-FFF2-40B4-BE49-F238E27FC236}"/>
              </a:extLst>
            </p:cNvPr>
            <p:cNvSpPr/>
            <p:nvPr/>
          </p:nvSpPr>
          <p:spPr>
            <a:xfrm rot="21148334">
              <a:off x="646113" y="730250"/>
              <a:ext cx="441325" cy="420688"/>
            </a:xfrm>
            <a:prstGeom prst="roundRect">
              <a:avLst/>
            </a:prstGeom>
            <a:solidFill>
              <a:schemeClr val="accent2"/>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defRPr/>
              </a:pPr>
              <a:endParaRPr kumimoji="1" lang="zh-CN" altLang="en-US"/>
            </a:p>
          </p:txBody>
        </p:sp>
        <p:sp>
          <p:nvSpPr>
            <p:cNvPr id="12310" name="矩形 1"/>
            <p:cNvSpPr>
              <a:spLocks noChangeArrowheads="1"/>
            </p:cNvSpPr>
            <p:nvPr/>
          </p:nvSpPr>
          <p:spPr bwMode="auto">
            <a:xfrm>
              <a:off x="611188" y="598488"/>
              <a:ext cx="1498600" cy="566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dist">
                <a:lnSpc>
                  <a:spcPts val="4300"/>
                </a:lnSpc>
              </a:pPr>
              <a:r>
                <a:rPr lang="zh-CN" altLang="en-US" sz="2800" b="1">
                  <a:solidFill>
                    <a:schemeClr val="bg1"/>
                  </a:solidFill>
                  <a:latin typeface="楷体" pitchFamily="49" charset="-122"/>
                  <a:ea typeface="楷体" pitchFamily="49" charset="-122"/>
                </a:rPr>
                <a:t>多音字</a:t>
              </a:r>
            </a:p>
          </p:txBody>
        </p:sp>
      </p:grpSp>
      <p:grpSp>
        <p:nvGrpSpPr>
          <p:cNvPr id="12291" name="组合 8"/>
          <p:cNvGrpSpPr>
            <a:grpSpLocks/>
          </p:cNvGrpSpPr>
          <p:nvPr/>
        </p:nvGrpSpPr>
        <p:grpSpPr bwMode="auto">
          <a:xfrm>
            <a:off x="0" y="31750"/>
            <a:ext cx="2051050" cy="523875"/>
            <a:chOff x="0" y="-63"/>
            <a:chExt cx="3231" cy="823"/>
          </a:xfrm>
        </p:grpSpPr>
        <p:sp>
          <p:nvSpPr>
            <p:cNvPr id="12304" name="文本框 6"/>
            <p:cNvSpPr txBox="1">
              <a:spLocks noChangeArrowheads="1"/>
            </p:cNvSpPr>
            <p:nvPr/>
          </p:nvSpPr>
          <p:spPr bwMode="auto">
            <a:xfrm>
              <a:off x="678" y="-63"/>
              <a:ext cx="2553" cy="8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kumimoji="1" lang="zh-CN" altLang="en-US" sz="2800">
                  <a:latin typeface="黑体" pitchFamily="49" charset="-122"/>
                  <a:ea typeface="黑体" pitchFamily="49" charset="-122"/>
                </a:rPr>
                <a:t>预习检查</a:t>
              </a:r>
            </a:p>
          </p:txBody>
        </p:sp>
        <p:cxnSp>
          <p:nvCxnSpPr>
            <p:cNvPr id="9" name="直线连接符 9"/>
            <p:cNvCxnSpPr/>
            <p:nvPr/>
          </p:nvCxnSpPr>
          <p:spPr>
            <a:xfrm>
              <a:off x="0" y="700"/>
              <a:ext cx="323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0" name="菱形 9"/>
            <p:cNvSpPr/>
            <p:nvPr/>
          </p:nvSpPr>
          <p:spPr>
            <a:xfrm>
              <a:off x="125" y="149"/>
              <a:ext cx="553" cy="551"/>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kumimoji="1" lang="zh-CN" altLang="en-US"/>
            </a:p>
          </p:txBody>
        </p:sp>
      </p:grpSp>
      <p:sp>
        <p:nvSpPr>
          <p:cNvPr id="12292" name="TextBox 8"/>
          <p:cNvSpPr txBox="1">
            <a:spLocks noChangeArrowheads="1"/>
          </p:cNvSpPr>
          <p:nvPr/>
        </p:nvSpPr>
        <p:spPr bwMode="auto">
          <a:xfrm>
            <a:off x="893763" y="1708150"/>
            <a:ext cx="4049712"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zh-CN" altLang="en-US" sz="2800" b="1" dirty="0">
                <a:solidFill>
                  <a:srgbClr val="000000"/>
                </a:solidFill>
                <a:latin typeface="楷体" pitchFamily="49" charset="-122"/>
                <a:ea typeface="楷体" pitchFamily="49" charset="-122"/>
              </a:rPr>
              <a:t>（       ）水涨起来了</a:t>
            </a:r>
            <a:r>
              <a:rPr lang="zh-CN" altLang="en-US" sz="2800" b="1" dirty="0">
                <a:solidFill>
                  <a:srgbClr val="0000FF"/>
                </a:solidFill>
                <a:latin typeface="楷体" pitchFamily="49" charset="-122"/>
                <a:ea typeface="楷体" pitchFamily="49" charset="-122"/>
              </a:rPr>
              <a:t> </a:t>
            </a:r>
            <a:endParaRPr lang="zh-CN" altLang="en-US" sz="2800" b="1" dirty="0">
              <a:latin typeface="楷体" pitchFamily="49" charset="-122"/>
              <a:ea typeface="楷体" pitchFamily="49" charset="-122"/>
            </a:endParaRPr>
          </a:p>
        </p:txBody>
      </p:sp>
      <p:sp>
        <p:nvSpPr>
          <p:cNvPr id="12293" name="TextBox 15"/>
          <p:cNvSpPr txBox="1">
            <a:spLocks noChangeArrowheads="1"/>
          </p:cNvSpPr>
          <p:nvPr/>
        </p:nvSpPr>
        <p:spPr bwMode="auto">
          <a:xfrm>
            <a:off x="5683250" y="1708150"/>
            <a:ext cx="327977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zh-CN" altLang="en-US" sz="3200" b="1" dirty="0">
                <a:solidFill>
                  <a:srgbClr val="000000"/>
                </a:solidFill>
                <a:latin typeface="楷体" pitchFamily="49" charset="-122"/>
                <a:ea typeface="楷体" pitchFamily="49" charset="-122"/>
              </a:rPr>
              <a:t>（     ）</a:t>
            </a:r>
            <a:r>
              <a:rPr lang="zh-CN" altLang="en-US" sz="2800" b="1" dirty="0">
                <a:solidFill>
                  <a:srgbClr val="000000"/>
                </a:solidFill>
                <a:latin typeface="楷体" pitchFamily="49" charset="-122"/>
                <a:ea typeface="楷体" pitchFamily="49" charset="-122"/>
              </a:rPr>
              <a:t>宝藏</a:t>
            </a:r>
            <a:r>
              <a:rPr lang="zh-CN" altLang="en-US" sz="3200" b="1" dirty="0">
                <a:solidFill>
                  <a:srgbClr val="0000FF"/>
                </a:solidFill>
                <a:latin typeface="楷体" pitchFamily="49" charset="-122"/>
                <a:ea typeface="楷体" pitchFamily="49" charset="-122"/>
              </a:rPr>
              <a:t> </a:t>
            </a:r>
            <a:r>
              <a:rPr lang="zh-CN" altLang="en-US" sz="3200" b="1" dirty="0">
                <a:solidFill>
                  <a:srgbClr val="000000"/>
                </a:solidFill>
                <a:latin typeface="楷体" pitchFamily="49" charset="-122"/>
                <a:ea typeface="楷体" pitchFamily="49" charset="-122"/>
              </a:rPr>
              <a:t> </a:t>
            </a:r>
          </a:p>
        </p:txBody>
      </p:sp>
      <p:sp>
        <p:nvSpPr>
          <p:cNvPr id="12294" name="TextBox 8"/>
          <p:cNvSpPr txBox="1">
            <a:spLocks noChangeArrowheads="1"/>
          </p:cNvSpPr>
          <p:nvPr/>
        </p:nvSpPr>
        <p:spPr bwMode="auto">
          <a:xfrm>
            <a:off x="1036638" y="2351088"/>
            <a:ext cx="3976687"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zh-CN" altLang="en-US" sz="2800" b="1" dirty="0">
                <a:solidFill>
                  <a:srgbClr val="000000"/>
                </a:solidFill>
                <a:latin typeface="楷体" pitchFamily="49" charset="-122"/>
                <a:ea typeface="楷体" pitchFamily="49" charset="-122"/>
              </a:rPr>
              <a:t>（      ）他涨红了脸</a:t>
            </a:r>
            <a:r>
              <a:rPr lang="zh-CN" altLang="en-US" sz="2800" b="1" dirty="0">
                <a:latin typeface="楷体" pitchFamily="49" charset="-122"/>
                <a:ea typeface="楷体" pitchFamily="49" charset="-122"/>
              </a:rPr>
              <a:t> </a:t>
            </a:r>
            <a:endParaRPr lang="zh-CN" altLang="en-US" sz="2800" b="1" dirty="0">
              <a:solidFill>
                <a:srgbClr val="000000"/>
              </a:solidFill>
              <a:latin typeface="楷体" pitchFamily="49" charset="-122"/>
              <a:ea typeface="楷体" pitchFamily="49" charset="-122"/>
            </a:endParaRPr>
          </a:p>
        </p:txBody>
      </p:sp>
      <p:sp>
        <p:nvSpPr>
          <p:cNvPr id="14" name="左大括号 13"/>
          <p:cNvSpPr/>
          <p:nvPr/>
        </p:nvSpPr>
        <p:spPr>
          <a:xfrm>
            <a:off x="822325" y="1922463"/>
            <a:ext cx="285750" cy="928687"/>
          </a:xfrm>
          <a:prstGeom prst="leftBrace">
            <a:avLst>
              <a:gd name="adj1" fmla="val 31792"/>
              <a:gd name="adj2" fmla="val 50000"/>
            </a:avLst>
          </a:prstGeom>
          <a:noFill/>
          <a:ln w="15875" cap="flat" cmpd="sng" algn="ctr">
            <a:solidFill>
              <a:sysClr val="windowText" lastClr="000000"/>
            </a:solidFill>
            <a:prstDash val="solid"/>
          </a:ln>
          <a:effectLst/>
        </p:spPr>
        <p:txBody>
          <a:bodyPr anchor="ctr"/>
          <a:lstStyle/>
          <a:p>
            <a:pPr algn="ctr" fontAlgn="auto">
              <a:spcBef>
                <a:spcPts val="0"/>
              </a:spcBef>
              <a:spcAft>
                <a:spcPts val="0"/>
              </a:spcAft>
              <a:buFont typeface="Arial" pitchFamily="34" charset="0"/>
              <a:buNone/>
              <a:defRPr/>
            </a:pPr>
            <a:endParaRPr lang="zh-CN" altLang="en-US" sz="3200" kern="0">
              <a:solidFill>
                <a:prstClr val="black"/>
              </a:solidFill>
              <a:latin typeface="楷体" panose="02010609060101010101" pitchFamily="49" charset="-122"/>
              <a:ea typeface="楷体" panose="02010609060101010101" pitchFamily="49" charset="-122"/>
            </a:endParaRPr>
          </a:p>
        </p:txBody>
      </p:sp>
      <p:sp>
        <p:nvSpPr>
          <p:cNvPr id="12296" name="TextBox 23"/>
          <p:cNvSpPr txBox="1">
            <a:spLocks noChangeArrowheads="1"/>
          </p:cNvSpPr>
          <p:nvPr/>
        </p:nvSpPr>
        <p:spPr bwMode="auto">
          <a:xfrm>
            <a:off x="107950" y="2136775"/>
            <a:ext cx="5715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zh-CN" altLang="en-US" sz="3200" b="1">
                <a:solidFill>
                  <a:srgbClr val="000000"/>
                </a:solidFill>
                <a:latin typeface="楷体" pitchFamily="49" charset="-122"/>
                <a:ea typeface="楷体" pitchFamily="49" charset="-122"/>
              </a:rPr>
              <a:t>涨</a:t>
            </a:r>
          </a:p>
        </p:txBody>
      </p:sp>
      <p:sp>
        <p:nvSpPr>
          <p:cNvPr id="12297" name="TextBox 15"/>
          <p:cNvSpPr txBox="1">
            <a:spLocks noChangeArrowheads="1"/>
          </p:cNvSpPr>
          <p:nvPr/>
        </p:nvSpPr>
        <p:spPr bwMode="auto">
          <a:xfrm>
            <a:off x="5757863" y="2355850"/>
            <a:ext cx="327977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zh-CN" altLang="en-US" sz="3200" b="1" dirty="0">
                <a:solidFill>
                  <a:srgbClr val="000000"/>
                </a:solidFill>
                <a:latin typeface="楷体" pitchFamily="49" charset="-122"/>
                <a:ea typeface="楷体" pitchFamily="49" charset="-122"/>
              </a:rPr>
              <a:t>（     ）</a:t>
            </a:r>
            <a:r>
              <a:rPr lang="zh-CN" altLang="en-US" sz="2800" b="1" dirty="0">
                <a:solidFill>
                  <a:srgbClr val="000000"/>
                </a:solidFill>
                <a:latin typeface="楷体" pitchFamily="49" charset="-122"/>
                <a:ea typeface="楷体" pitchFamily="49" charset="-122"/>
              </a:rPr>
              <a:t>躲藏</a:t>
            </a:r>
            <a:r>
              <a:rPr lang="zh-CN" altLang="en-US" sz="3200" b="1" dirty="0">
                <a:solidFill>
                  <a:srgbClr val="0000FF"/>
                </a:solidFill>
                <a:latin typeface="楷体" pitchFamily="49" charset="-122"/>
                <a:ea typeface="楷体" pitchFamily="49" charset="-122"/>
              </a:rPr>
              <a:t> </a:t>
            </a:r>
            <a:r>
              <a:rPr lang="zh-CN" altLang="en-US" sz="3200" b="1" dirty="0">
                <a:solidFill>
                  <a:srgbClr val="000000"/>
                </a:solidFill>
                <a:latin typeface="楷体" pitchFamily="49" charset="-122"/>
                <a:ea typeface="楷体" pitchFamily="49" charset="-122"/>
              </a:rPr>
              <a:t> </a:t>
            </a:r>
          </a:p>
        </p:txBody>
      </p:sp>
      <p:sp>
        <p:nvSpPr>
          <p:cNvPr id="17" name="左大括号 16"/>
          <p:cNvSpPr/>
          <p:nvPr/>
        </p:nvSpPr>
        <p:spPr>
          <a:xfrm>
            <a:off x="5611813" y="1851025"/>
            <a:ext cx="285750" cy="928688"/>
          </a:xfrm>
          <a:prstGeom prst="leftBrace">
            <a:avLst>
              <a:gd name="adj1" fmla="val 31792"/>
              <a:gd name="adj2" fmla="val 50000"/>
            </a:avLst>
          </a:prstGeom>
          <a:noFill/>
          <a:ln w="15875" cap="flat" cmpd="sng" algn="ctr">
            <a:solidFill>
              <a:sysClr val="windowText" lastClr="000000"/>
            </a:solidFill>
            <a:prstDash val="solid"/>
          </a:ln>
          <a:effectLst/>
        </p:spPr>
        <p:txBody>
          <a:bodyPr anchor="ctr"/>
          <a:lstStyle/>
          <a:p>
            <a:pPr algn="ctr" fontAlgn="auto">
              <a:spcBef>
                <a:spcPts val="0"/>
              </a:spcBef>
              <a:spcAft>
                <a:spcPts val="0"/>
              </a:spcAft>
              <a:buFont typeface="Arial" pitchFamily="34" charset="0"/>
              <a:buNone/>
              <a:defRPr/>
            </a:pPr>
            <a:endParaRPr lang="zh-CN" altLang="en-US" sz="3200" kern="0">
              <a:solidFill>
                <a:prstClr val="black"/>
              </a:solidFill>
              <a:latin typeface="楷体" panose="02010609060101010101" pitchFamily="49" charset="-122"/>
              <a:ea typeface="楷体" panose="02010609060101010101" pitchFamily="49" charset="-122"/>
            </a:endParaRPr>
          </a:p>
        </p:txBody>
      </p:sp>
      <p:sp>
        <p:nvSpPr>
          <p:cNvPr id="12299" name="TextBox 30"/>
          <p:cNvSpPr txBox="1">
            <a:spLocks noChangeArrowheads="1"/>
          </p:cNvSpPr>
          <p:nvPr/>
        </p:nvSpPr>
        <p:spPr bwMode="auto">
          <a:xfrm>
            <a:off x="4897438" y="2065338"/>
            <a:ext cx="5715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zh-CN" altLang="en-US" sz="3200" b="1">
                <a:solidFill>
                  <a:srgbClr val="000000"/>
                </a:solidFill>
                <a:latin typeface="楷体" pitchFamily="49" charset="-122"/>
                <a:ea typeface="楷体" pitchFamily="49" charset="-122"/>
              </a:rPr>
              <a:t>藏</a:t>
            </a:r>
          </a:p>
        </p:txBody>
      </p:sp>
      <p:sp>
        <p:nvSpPr>
          <p:cNvPr id="12300" name="矩形 1"/>
          <p:cNvSpPr>
            <a:spLocks noChangeArrowheads="1"/>
          </p:cNvSpPr>
          <p:nvPr/>
        </p:nvSpPr>
        <p:spPr bwMode="auto">
          <a:xfrm>
            <a:off x="1393825" y="1660525"/>
            <a:ext cx="120491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en-US" altLang="zh-CN" sz="2800" dirty="0">
                <a:solidFill>
                  <a:srgbClr val="0000FF"/>
                </a:solidFill>
                <a:latin typeface="汉语拼音" pitchFamily="34" charset="0"/>
                <a:ea typeface="黑体" pitchFamily="49" charset="-122"/>
              </a:rPr>
              <a:t>zhǎng</a:t>
            </a:r>
            <a:endParaRPr lang="zh-CN" altLang="en-US" dirty="0">
              <a:solidFill>
                <a:srgbClr val="0000FF"/>
              </a:solidFill>
              <a:latin typeface="汉语拼音" pitchFamily="34" charset="0"/>
              <a:ea typeface="黑体" pitchFamily="49" charset="-122"/>
            </a:endParaRPr>
          </a:p>
        </p:txBody>
      </p:sp>
      <p:sp>
        <p:nvSpPr>
          <p:cNvPr id="12301" name="矩形 5"/>
          <p:cNvSpPr>
            <a:spLocks noChangeArrowheads="1"/>
          </p:cNvSpPr>
          <p:nvPr/>
        </p:nvSpPr>
        <p:spPr bwMode="auto">
          <a:xfrm>
            <a:off x="1465263" y="2327275"/>
            <a:ext cx="1204912"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en-US" altLang="zh-CN" sz="2800">
                <a:solidFill>
                  <a:srgbClr val="0000FF"/>
                </a:solidFill>
                <a:latin typeface="汉语拼音" pitchFamily="34" charset="0"/>
                <a:ea typeface="黑体" pitchFamily="49" charset="-122"/>
              </a:rPr>
              <a:t>zhàng</a:t>
            </a:r>
            <a:endParaRPr lang="zh-CN" altLang="en-US">
              <a:solidFill>
                <a:srgbClr val="0000FF"/>
              </a:solidFill>
              <a:latin typeface="汉语拼音" pitchFamily="34" charset="0"/>
              <a:ea typeface="黑体" pitchFamily="49" charset="-122"/>
            </a:endParaRPr>
          </a:p>
        </p:txBody>
      </p:sp>
      <p:sp>
        <p:nvSpPr>
          <p:cNvPr id="12302" name="矩形 6"/>
          <p:cNvSpPr>
            <a:spLocks noChangeArrowheads="1"/>
          </p:cNvSpPr>
          <p:nvPr/>
        </p:nvSpPr>
        <p:spPr bwMode="auto">
          <a:xfrm>
            <a:off x="6156325" y="1698625"/>
            <a:ext cx="1120775"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en-US" altLang="zh-CN" sz="3200">
                <a:solidFill>
                  <a:srgbClr val="0000FF"/>
                </a:solidFill>
                <a:latin typeface="汉语拼音" pitchFamily="34" charset="0"/>
                <a:ea typeface="黑体" pitchFamily="49" charset="-122"/>
              </a:rPr>
              <a:t>zàng</a:t>
            </a:r>
            <a:endParaRPr lang="zh-CN" altLang="en-US">
              <a:solidFill>
                <a:srgbClr val="0000FF"/>
              </a:solidFill>
              <a:latin typeface="汉语拼音" pitchFamily="34" charset="0"/>
              <a:ea typeface="黑体" pitchFamily="49" charset="-122"/>
            </a:endParaRPr>
          </a:p>
        </p:txBody>
      </p:sp>
      <p:sp>
        <p:nvSpPr>
          <p:cNvPr id="12303" name="矩形 7"/>
          <p:cNvSpPr>
            <a:spLocks noChangeArrowheads="1"/>
          </p:cNvSpPr>
          <p:nvPr/>
        </p:nvSpPr>
        <p:spPr bwMode="auto">
          <a:xfrm>
            <a:off x="6216650" y="2355850"/>
            <a:ext cx="112395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en-US" altLang="zh-CN" sz="3200">
                <a:solidFill>
                  <a:srgbClr val="0000FF"/>
                </a:solidFill>
                <a:latin typeface="汉语拼音" pitchFamily="34" charset="0"/>
                <a:ea typeface="黑体" pitchFamily="49" charset="-122"/>
              </a:rPr>
              <a:t>cáng</a:t>
            </a:r>
            <a:endParaRPr lang="zh-CN" altLang="en-US">
              <a:solidFill>
                <a:srgbClr val="0000FF"/>
              </a:solidFill>
              <a:latin typeface="汉语拼音" pitchFamily="34" charset="0"/>
              <a:ea typeface="黑体" pitchFamily="49"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300"/>
                                        </p:tgtEl>
                                        <p:attrNameLst>
                                          <p:attrName>style.visibility</p:attrName>
                                        </p:attrNameLst>
                                      </p:cBhvr>
                                      <p:to>
                                        <p:strVal val="visible"/>
                                      </p:to>
                                    </p:set>
                                    <p:anim calcmode="lin" valueType="num">
                                      <p:cBhvr additive="base">
                                        <p:cTn id="7" dur="500" fill="hold"/>
                                        <p:tgtEl>
                                          <p:spTgt spid="12300"/>
                                        </p:tgtEl>
                                        <p:attrNameLst>
                                          <p:attrName>ppt_x</p:attrName>
                                        </p:attrNameLst>
                                      </p:cBhvr>
                                      <p:tavLst>
                                        <p:tav tm="0">
                                          <p:val>
                                            <p:strVal val="#ppt_x"/>
                                          </p:val>
                                        </p:tav>
                                        <p:tav tm="100000">
                                          <p:val>
                                            <p:strVal val="#ppt_x"/>
                                          </p:val>
                                        </p:tav>
                                      </p:tavLst>
                                    </p:anim>
                                    <p:anim calcmode="lin" valueType="num">
                                      <p:cBhvr additive="base">
                                        <p:cTn id="8" dur="500" fill="hold"/>
                                        <p:tgtEl>
                                          <p:spTgt spid="12300"/>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2301"/>
                                        </p:tgtEl>
                                        <p:attrNameLst>
                                          <p:attrName>style.visibility</p:attrName>
                                        </p:attrNameLst>
                                      </p:cBhvr>
                                      <p:to>
                                        <p:strVal val="visible"/>
                                      </p:to>
                                    </p:set>
                                    <p:anim calcmode="lin" valueType="num">
                                      <p:cBhvr additive="base">
                                        <p:cTn id="13" dur="500" fill="hold"/>
                                        <p:tgtEl>
                                          <p:spTgt spid="12301"/>
                                        </p:tgtEl>
                                        <p:attrNameLst>
                                          <p:attrName>ppt_x</p:attrName>
                                        </p:attrNameLst>
                                      </p:cBhvr>
                                      <p:tavLst>
                                        <p:tav tm="0">
                                          <p:val>
                                            <p:strVal val="#ppt_x"/>
                                          </p:val>
                                        </p:tav>
                                        <p:tav tm="100000">
                                          <p:val>
                                            <p:strVal val="#ppt_x"/>
                                          </p:val>
                                        </p:tav>
                                      </p:tavLst>
                                    </p:anim>
                                    <p:anim calcmode="lin" valueType="num">
                                      <p:cBhvr additive="base">
                                        <p:cTn id="14" dur="500" fill="hold"/>
                                        <p:tgtEl>
                                          <p:spTgt spid="12301"/>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2302"/>
                                        </p:tgtEl>
                                        <p:attrNameLst>
                                          <p:attrName>style.visibility</p:attrName>
                                        </p:attrNameLst>
                                      </p:cBhvr>
                                      <p:to>
                                        <p:strVal val="visible"/>
                                      </p:to>
                                    </p:set>
                                    <p:anim calcmode="lin" valueType="num">
                                      <p:cBhvr additive="base">
                                        <p:cTn id="19" dur="500" fill="hold"/>
                                        <p:tgtEl>
                                          <p:spTgt spid="12302"/>
                                        </p:tgtEl>
                                        <p:attrNameLst>
                                          <p:attrName>ppt_x</p:attrName>
                                        </p:attrNameLst>
                                      </p:cBhvr>
                                      <p:tavLst>
                                        <p:tav tm="0">
                                          <p:val>
                                            <p:strVal val="#ppt_x"/>
                                          </p:val>
                                        </p:tav>
                                        <p:tav tm="100000">
                                          <p:val>
                                            <p:strVal val="#ppt_x"/>
                                          </p:val>
                                        </p:tav>
                                      </p:tavLst>
                                    </p:anim>
                                    <p:anim calcmode="lin" valueType="num">
                                      <p:cBhvr additive="base">
                                        <p:cTn id="20" dur="500" fill="hold"/>
                                        <p:tgtEl>
                                          <p:spTgt spid="12302"/>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2303"/>
                                        </p:tgtEl>
                                        <p:attrNameLst>
                                          <p:attrName>style.visibility</p:attrName>
                                        </p:attrNameLst>
                                      </p:cBhvr>
                                      <p:to>
                                        <p:strVal val="visible"/>
                                      </p:to>
                                    </p:set>
                                    <p:anim calcmode="lin" valueType="num">
                                      <p:cBhvr additive="base">
                                        <p:cTn id="25" dur="500" fill="hold"/>
                                        <p:tgtEl>
                                          <p:spTgt spid="12303"/>
                                        </p:tgtEl>
                                        <p:attrNameLst>
                                          <p:attrName>ppt_x</p:attrName>
                                        </p:attrNameLst>
                                      </p:cBhvr>
                                      <p:tavLst>
                                        <p:tav tm="0">
                                          <p:val>
                                            <p:strVal val="#ppt_x"/>
                                          </p:val>
                                        </p:tav>
                                        <p:tav tm="100000">
                                          <p:val>
                                            <p:strVal val="#ppt_x"/>
                                          </p:val>
                                        </p:tav>
                                      </p:tavLst>
                                    </p:anim>
                                    <p:anim calcmode="lin" valueType="num">
                                      <p:cBhvr additive="base">
                                        <p:cTn id="26" dur="500" fill="hold"/>
                                        <p:tgtEl>
                                          <p:spTgt spid="1230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300" grpId="0"/>
      <p:bldP spid="12301" grpId="0"/>
      <p:bldP spid="12302" grpId="0"/>
      <p:bldP spid="1230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314" name="组合 1"/>
          <p:cNvGrpSpPr>
            <a:grpSpLocks/>
          </p:cNvGrpSpPr>
          <p:nvPr/>
        </p:nvGrpSpPr>
        <p:grpSpPr bwMode="auto">
          <a:xfrm>
            <a:off x="646113" y="719138"/>
            <a:ext cx="1401762" cy="431800"/>
            <a:chOff x="646113" y="719138"/>
            <a:chExt cx="1401762" cy="431800"/>
          </a:xfrm>
        </p:grpSpPr>
        <p:sp>
          <p:nvSpPr>
            <p:cNvPr id="3" name="圆角矩形 2">
              <a:extLst>
                <a:ext uri="{FF2B5EF4-FFF2-40B4-BE49-F238E27FC236}"/>
              </a:extLst>
            </p:cNvPr>
            <p:cNvSpPr/>
            <p:nvPr/>
          </p:nvSpPr>
          <p:spPr>
            <a:xfrm rot="20326116">
              <a:off x="1604963" y="719138"/>
              <a:ext cx="442912" cy="420687"/>
            </a:xfrm>
            <a:prstGeom prst="roundRect">
              <a:avLst/>
            </a:prstGeom>
            <a:solidFill>
              <a:schemeClr val="accent3">
                <a:lumMod val="50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defRPr/>
              </a:pPr>
              <a:endParaRPr kumimoji="1" lang="zh-CN" altLang="en-US"/>
            </a:p>
          </p:txBody>
        </p:sp>
        <p:sp>
          <p:nvSpPr>
            <p:cNvPr id="4" name="圆角矩形 3">
              <a:extLst>
                <a:ext uri="{FF2B5EF4-FFF2-40B4-BE49-F238E27FC236}"/>
              </a:extLst>
            </p:cNvPr>
            <p:cNvSpPr/>
            <p:nvPr/>
          </p:nvSpPr>
          <p:spPr>
            <a:xfrm rot="319204">
              <a:off x="1119188" y="722313"/>
              <a:ext cx="441325" cy="420687"/>
            </a:xfrm>
            <a:prstGeom prst="roundRect">
              <a:avLst/>
            </a:prstGeom>
            <a:solidFill>
              <a:schemeClr val="accent1">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defRPr/>
              </a:pPr>
              <a:endParaRPr kumimoji="1" lang="zh-CN" altLang="en-US"/>
            </a:p>
          </p:txBody>
        </p:sp>
        <p:sp>
          <p:nvSpPr>
            <p:cNvPr id="5" name="圆角矩形 4">
              <a:extLst>
                <a:ext uri="{FF2B5EF4-FFF2-40B4-BE49-F238E27FC236}"/>
              </a:extLst>
            </p:cNvPr>
            <p:cNvSpPr/>
            <p:nvPr/>
          </p:nvSpPr>
          <p:spPr>
            <a:xfrm rot="21148334">
              <a:off x="646113" y="730250"/>
              <a:ext cx="441325" cy="420688"/>
            </a:xfrm>
            <a:prstGeom prst="roundRect">
              <a:avLst/>
            </a:prstGeom>
            <a:solidFill>
              <a:schemeClr val="accent2"/>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defRPr/>
              </a:pPr>
              <a:endParaRPr kumimoji="1" lang="zh-CN" altLang="en-US"/>
            </a:p>
          </p:txBody>
        </p:sp>
      </p:grpSp>
      <p:sp>
        <p:nvSpPr>
          <p:cNvPr id="13315" name="TextBox 1"/>
          <p:cNvSpPr txBox="1">
            <a:spLocks noChangeArrowheads="1"/>
          </p:cNvSpPr>
          <p:nvPr/>
        </p:nvSpPr>
        <p:spPr bwMode="auto">
          <a:xfrm>
            <a:off x="695325" y="1554163"/>
            <a:ext cx="344487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zh-CN" altLang="en-US" sz="3200" b="1" dirty="0">
                <a:solidFill>
                  <a:srgbClr val="000000"/>
                </a:solidFill>
                <a:latin typeface="楷体" pitchFamily="49" charset="-122"/>
                <a:ea typeface="楷体" pitchFamily="49" charset="-122"/>
              </a:rPr>
              <a:t> </a:t>
            </a:r>
            <a:r>
              <a:rPr lang="en-US" altLang="zh-CN" sz="3200" b="1" dirty="0">
                <a:solidFill>
                  <a:srgbClr val="0000FF"/>
                </a:solidFill>
                <a:latin typeface="黑体" pitchFamily="49" charset="-122"/>
                <a:ea typeface="黑体" pitchFamily="49" charset="-122"/>
              </a:rPr>
              <a:t> </a:t>
            </a:r>
            <a:r>
              <a:rPr lang="zh-CN" altLang="en-US" sz="3200" b="1" dirty="0">
                <a:solidFill>
                  <a:srgbClr val="000000"/>
                </a:solidFill>
                <a:latin typeface="楷体" pitchFamily="49" charset="-122"/>
                <a:ea typeface="楷体" pitchFamily="49" charset="-122"/>
              </a:rPr>
              <a:t>（    ）</a:t>
            </a:r>
            <a:r>
              <a:rPr lang="zh-CN" altLang="en-US" sz="2800" b="1" dirty="0">
                <a:solidFill>
                  <a:srgbClr val="000000"/>
                </a:solidFill>
                <a:latin typeface="楷体" pitchFamily="49" charset="-122"/>
                <a:ea typeface="楷体" pitchFamily="49" charset="-122"/>
              </a:rPr>
              <a:t>薄烟</a:t>
            </a:r>
          </a:p>
        </p:txBody>
      </p:sp>
      <p:sp>
        <p:nvSpPr>
          <p:cNvPr id="13316" name="TextBox 2"/>
          <p:cNvSpPr txBox="1">
            <a:spLocks noChangeArrowheads="1"/>
          </p:cNvSpPr>
          <p:nvPr/>
        </p:nvSpPr>
        <p:spPr bwMode="auto">
          <a:xfrm>
            <a:off x="900113" y="2857500"/>
            <a:ext cx="286543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en-US" altLang="zh-CN" sz="3200" b="1" dirty="0">
                <a:solidFill>
                  <a:srgbClr val="000000"/>
                </a:solidFill>
                <a:latin typeface="楷体" pitchFamily="49" charset="-122"/>
                <a:ea typeface="楷体" pitchFamily="49" charset="-122"/>
              </a:rPr>
              <a:t> </a:t>
            </a:r>
            <a:r>
              <a:rPr lang="zh-CN" altLang="en-US" sz="3200" b="1" dirty="0">
                <a:solidFill>
                  <a:srgbClr val="000000"/>
                </a:solidFill>
                <a:latin typeface="楷体" pitchFamily="49" charset="-122"/>
                <a:ea typeface="楷体" pitchFamily="49" charset="-122"/>
              </a:rPr>
              <a:t>（    ）</a:t>
            </a:r>
            <a:r>
              <a:rPr lang="zh-CN" altLang="en-US" sz="2800" b="1" dirty="0">
                <a:solidFill>
                  <a:srgbClr val="000000"/>
                </a:solidFill>
                <a:latin typeface="楷体" pitchFamily="49" charset="-122"/>
                <a:ea typeface="楷体" pitchFamily="49" charset="-122"/>
              </a:rPr>
              <a:t>薄荷</a:t>
            </a:r>
            <a:endParaRPr lang="zh-CN" altLang="en-US" sz="3200" b="1" dirty="0">
              <a:solidFill>
                <a:srgbClr val="000000"/>
              </a:solidFill>
              <a:latin typeface="楷体" pitchFamily="49" charset="-122"/>
              <a:ea typeface="楷体" pitchFamily="49" charset="-122"/>
            </a:endParaRPr>
          </a:p>
        </p:txBody>
      </p:sp>
      <p:sp>
        <p:nvSpPr>
          <p:cNvPr id="13317" name="TextBox 3"/>
          <p:cNvSpPr txBox="1">
            <a:spLocks noChangeArrowheads="1"/>
          </p:cNvSpPr>
          <p:nvPr/>
        </p:nvSpPr>
        <p:spPr bwMode="auto">
          <a:xfrm>
            <a:off x="4795838" y="1492250"/>
            <a:ext cx="2917786"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zh-CN" altLang="en-US" sz="3200" b="1" dirty="0">
                <a:solidFill>
                  <a:srgbClr val="000000"/>
                </a:solidFill>
                <a:latin typeface="楷体" pitchFamily="49" charset="-122"/>
                <a:ea typeface="楷体" pitchFamily="49" charset="-122"/>
              </a:rPr>
              <a:t>（    ）</a:t>
            </a:r>
            <a:r>
              <a:rPr lang="zh-CN" altLang="en-US" sz="2800" b="1" dirty="0">
                <a:solidFill>
                  <a:srgbClr val="000000"/>
                </a:solidFill>
                <a:latin typeface="楷体" pitchFamily="49" charset="-122"/>
                <a:ea typeface="楷体" pitchFamily="49" charset="-122"/>
              </a:rPr>
              <a:t>轻悄悄</a:t>
            </a:r>
            <a:endParaRPr lang="zh-CN" altLang="en-US" sz="2800" b="1" dirty="0">
              <a:solidFill>
                <a:srgbClr val="000000"/>
              </a:solidFill>
              <a:latin typeface="黑体" pitchFamily="49" charset="-122"/>
              <a:ea typeface="黑体" pitchFamily="49" charset="-122"/>
            </a:endParaRPr>
          </a:p>
        </p:txBody>
      </p:sp>
      <p:sp>
        <p:nvSpPr>
          <p:cNvPr id="13318" name="TextBox 4"/>
          <p:cNvSpPr txBox="1">
            <a:spLocks noChangeArrowheads="1"/>
          </p:cNvSpPr>
          <p:nvPr/>
        </p:nvSpPr>
        <p:spPr bwMode="auto">
          <a:xfrm>
            <a:off x="4714875" y="2716213"/>
            <a:ext cx="28670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zh-CN" altLang="en-US" sz="3200" b="1" dirty="0">
                <a:solidFill>
                  <a:srgbClr val="000000"/>
                </a:solidFill>
                <a:latin typeface="楷体" pitchFamily="49" charset="-122"/>
                <a:ea typeface="楷体" pitchFamily="49" charset="-122"/>
              </a:rPr>
              <a:t>（     ）</a:t>
            </a:r>
            <a:r>
              <a:rPr lang="zh-CN" altLang="en-US" sz="2800" b="1" dirty="0">
                <a:solidFill>
                  <a:srgbClr val="000000"/>
                </a:solidFill>
                <a:latin typeface="楷体" pitchFamily="49" charset="-122"/>
                <a:ea typeface="楷体" pitchFamily="49" charset="-122"/>
              </a:rPr>
              <a:t>悄声</a:t>
            </a:r>
          </a:p>
        </p:txBody>
      </p:sp>
      <p:sp>
        <p:nvSpPr>
          <p:cNvPr id="13319" name="TextBox 9"/>
          <p:cNvSpPr txBox="1">
            <a:spLocks noChangeArrowheads="1"/>
          </p:cNvSpPr>
          <p:nvPr/>
        </p:nvSpPr>
        <p:spPr bwMode="auto">
          <a:xfrm>
            <a:off x="1109663" y="2214563"/>
            <a:ext cx="31750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zh-CN" altLang="en-US" sz="3200" b="1" dirty="0">
                <a:solidFill>
                  <a:srgbClr val="000000"/>
                </a:solidFill>
                <a:latin typeface="楷体" pitchFamily="49" charset="-122"/>
                <a:ea typeface="楷体" pitchFamily="49" charset="-122"/>
              </a:rPr>
              <a:t>（    ）</a:t>
            </a:r>
            <a:r>
              <a:rPr lang="zh-CN" altLang="en-US" sz="2800" b="1" dirty="0">
                <a:solidFill>
                  <a:srgbClr val="000000"/>
                </a:solidFill>
                <a:latin typeface="楷体" pitchFamily="49" charset="-122"/>
                <a:ea typeface="楷体" pitchFamily="49" charset="-122"/>
              </a:rPr>
              <a:t>薄饼</a:t>
            </a:r>
            <a:r>
              <a:rPr lang="zh-CN" altLang="en-US" sz="3200" b="1" dirty="0">
                <a:solidFill>
                  <a:srgbClr val="000000"/>
                </a:solidFill>
                <a:latin typeface="楷体" pitchFamily="49" charset="-122"/>
                <a:ea typeface="楷体" pitchFamily="49" charset="-122"/>
              </a:rPr>
              <a:t> </a:t>
            </a:r>
          </a:p>
        </p:txBody>
      </p:sp>
      <p:sp>
        <p:nvSpPr>
          <p:cNvPr id="22" name="左大括号 21"/>
          <p:cNvSpPr/>
          <p:nvPr/>
        </p:nvSpPr>
        <p:spPr>
          <a:xfrm>
            <a:off x="1000125" y="1785938"/>
            <a:ext cx="273050" cy="1368425"/>
          </a:xfrm>
          <a:prstGeom prst="leftBrace">
            <a:avLst>
              <a:gd name="adj1" fmla="val 31792"/>
              <a:gd name="adj2" fmla="val 50000"/>
            </a:avLst>
          </a:prstGeom>
          <a:noFill/>
          <a:ln w="15875" cap="flat" cmpd="sng" algn="ctr">
            <a:solidFill>
              <a:sysClr val="windowText" lastClr="000000"/>
            </a:solidFill>
            <a:prstDash val="solid"/>
          </a:ln>
          <a:effectLst/>
        </p:spPr>
        <p:txBody>
          <a:bodyPr anchor="ctr"/>
          <a:lstStyle/>
          <a:p>
            <a:pPr algn="ctr" fontAlgn="auto">
              <a:spcBef>
                <a:spcPts val="0"/>
              </a:spcBef>
              <a:spcAft>
                <a:spcPts val="0"/>
              </a:spcAft>
              <a:buFont typeface="Arial" pitchFamily="34" charset="0"/>
              <a:buNone/>
              <a:defRPr/>
            </a:pPr>
            <a:endParaRPr lang="zh-CN" altLang="en-US" sz="3200" kern="0">
              <a:solidFill>
                <a:prstClr val="black"/>
              </a:solidFill>
              <a:latin typeface="楷体" panose="02010609060101010101" pitchFamily="49" charset="-122"/>
              <a:ea typeface="楷体" panose="02010609060101010101" pitchFamily="49" charset="-122"/>
            </a:endParaRPr>
          </a:p>
        </p:txBody>
      </p:sp>
      <p:sp>
        <p:nvSpPr>
          <p:cNvPr id="23" name="左大括号 22"/>
          <p:cNvSpPr/>
          <p:nvPr/>
        </p:nvSpPr>
        <p:spPr>
          <a:xfrm>
            <a:off x="4572000" y="1731963"/>
            <a:ext cx="249238" cy="1416050"/>
          </a:xfrm>
          <a:prstGeom prst="leftBrace">
            <a:avLst>
              <a:gd name="adj1" fmla="val 31792"/>
              <a:gd name="adj2" fmla="val 50000"/>
            </a:avLst>
          </a:prstGeom>
          <a:noFill/>
          <a:ln w="15875" cap="flat" cmpd="sng" algn="ctr">
            <a:solidFill>
              <a:sysClr val="windowText" lastClr="000000"/>
            </a:solidFill>
            <a:prstDash val="solid"/>
          </a:ln>
          <a:effectLst/>
        </p:spPr>
        <p:txBody>
          <a:bodyPr anchor="ctr"/>
          <a:lstStyle/>
          <a:p>
            <a:pPr algn="ctr" fontAlgn="auto">
              <a:spcBef>
                <a:spcPts val="0"/>
              </a:spcBef>
              <a:spcAft>
                <a:spcPts val="0"/>
              </a:spcAft>
              <a:buFont typeface="Arial" pitchFamily="34" charset="0"/>
              <a:buNone/>
              <a:defRPr/>
            </a:pPr>
            <a:endParaRPr lang="zh-CN" altLang="en-US" sz="3200" kern="0">
              <a:solidFill>
                <a:prstClr val="black"/>
              </a:solidFill>
              <a:latin typeface="楷体" panose="02010609060101010101" pitchFamily="49" charset="-122"/>
              <a:ea typeface="楷体" panose="02010609060101010101" pitchFamily="49" charset="-122"/>
            </a:endParaRPr>
          </a:p>
        </p:txBody>
      </p:sp>
      <p:grpSp>
        <p:nvGrpSpPr>
          <p:cNvPr id="13322" name="组合 8"/>
          <p:cNvGrpSpPr>
            <a:grpSpLocks/>
          </p:cNvGrpSpPr>
          <p:nvPr/>
        </p:nvGrpSpPr>
        <p:grpSpPr bwMode="auto">
          <a:xfrm>
            <a:off x="0" y="31750"/>
            <a:ext cx="2051050" cy="523875"/>
            <a:chOff x="0" y="-63"/>
            <a:chExt cx="3231" cy="823"/>
          </a:xfrm>
        </p:grpSpPr>
        <p:sp>
          <p:nvSpPr>
            <p:cNvPr id="13331" name="文本框 6"/>
            <p:cNvSpPr txBox="1">
              <a:spLocks noChangeArrowheads="1"/>
            </p:cNvSpPr>
            <p:nvPr/>
          </p:nvSpPr>
          <p:spPr bwMode="auto">
            <a:xfrm>
              <a:off x="678" y="-63"/>
              <a:ext cx="2553" cy="8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kumimoji="1" lang="zh-CN" altLang="en-US" sz="2800">
                  <a:latin typeface="黑体" pitchFamily="49" charset="-122"/>
                  <a:ea typeface="黑体" pitchFamily="49" charset="-122"/>
                </a:rPr>
                <a:t>预习检查</a:t>
              </a:r>
            </a:p>
          </p:txBody>
        </p:sp>
        <p:cxnSp>
          <p:nvCxnSpPr>
            <p:cNvPr id="28" name="直线连接符 9"/>
            <p:cNvCxnSpPr/>
            <p:nvPr/>
          </p:nvCxnSpPr>
          <p:spPr>
            <a:xfrm>
              <a:off x="0" y="700"/>
              <a:ext cx="323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29" name="菱形 28"/>
            <p:cNvSpPr/>
            <p:nvPr/>
          </p:nvSpPr>
          <p:spPr>
            <a:xfrm>
              <a:off x="125" y="149"/>
              <a:ext cx="553" cy="551"/>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kumimoji="1" lang="zh-CN" altLang="en-US"/>
            </a:p>
          </p:txBody>
        </p:sp>
      </p:grpSp>
      <p:sp>
        <p:nvSpPr>
          <p:cNvPr id="13323" name="矩形 1"/>
          <p:cNvSpPr>
            <a:spLocks noChangeArrowheads="1"/>
          </p:cNvSpPr>
          <p:nvPr/>
        </p:nvSpPr>
        <p:spPr bwMode="auto">
          <a:xfrm>
            <a:off x="611188" y="598488"/>
            <a:ext cx="1498600" cy="566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dist">
              <a:lnSpc>
                <a:spcPts val="4300"/>
              </a:lnSpc>
            </a:pPr>
            <a:r>
              <a:rPr lang="zh-CN" altLang="en-US" sz="2800" b="1">
                <a:solidFill>
                  <a:schemeClr val="bg1"/>
                </a:solidFill>
                <a:latin typeface="楷体" pitchFamily="49" charset="-122"/>
                <a:ea typeface="楷体" pitchFamily="49" charset="-122"/>
              </a:rPr>
              <a:t>多音字</a:t>
            </a:r>
          </a:p>
        </p:txBody>
      </p:sp>
      <p:sp>
        <p:nvSpPr>
          <p:cNvPr id="19" name="TextBox 18"/>
          <p:cNvSpPr txBox="1">
            <a:spLocks noChangeArrowheads="1"/>
          </p:cNvSpPr>
          <p:nvPr/>
        </p:nvSpPr>
        <p:spPr bwMode="auto">
          <a:xfrm>
            <a:off x="3929063" y="2214563"/>
            <a:ext cx="571500" cy="584200"/>
          </a:xfrm>
          <a:prstGeom prst="rect">
            <a:avLst/>
          </a:prstGeom>
          <a:ln>
            <a:headEnd/>
            <a:tailEnd/>
          </a:ln>
        </p:spPr>
        <p:style>
          <a:lnRef idx="1">
            <a:schemeClr val="accent1"/>
          </a:lnRef>
          <a:fillRef idx="2">
            <a:schemeClr val="accent1"/>
          </a:fillRef>
          <a:effectRef idx="1">
            <a:schemeClr val="accent1"/>
          </a:effectRef>
          <a:fontRef idx="minor">
            <a:schemeClr val="dk1"/>
          </a:fontRef>
        </p:style>
        <p:txBody>
          <a:bodyPr>
            <a:spAutoFit/>
          </a:bodyPr>
          <a:lstStyle/>
          <a:p>
            <a:pPr>
              <a:buFont typeface="Arial" pitchFamily="34" charset="0"/>
              <a:buNone/>
              <a:defRPr/>
            </a:pPr>
            <a:r>
              <a:rPr lang="zh-CN" altLang="en-US" sz="3200" b="1">
                <a:solidFill>
                  <a:srgbClr val="000000"/>
                </a:solidFill>
                <a:latin typeface="楷体" pitchFamily="49" charset="-122"/>
                <a:ea typeface="楷体" pitchFamily="49" charset="-122"/>
              </a:rPr>
              <a:t>悄</a:t>
            </a:r>
          </a:p>
        </p:txBody>
      </p:sp>
      <p:sp>
        <p:nvSpPr>
          <p:cNvPr id="20" name="TextBox 19"/>
          <p:cNvSpPr txBox="1">
            <a:spLocks noChangeArrowheads="1"/>
          </p:cNvSpPr>
          <p:nvPr/>
        </p:nvSpPr>
        <p:spPr bwMode="auto">
          <a:xfrm>
            <a:off x="357188" y="2214563"/>
            <a:ext cx="571500" cy="584200"/>
          </a:xfrm>
          <a:prstGeom prst="rect">
            <a:avLst/>
          </a:prstGeom>
          <a:ln>
            <a:headEnd/>
            <a:tailEnd/>
          </a:ln>
        </p:spPr>
        <p:style>
          <a:lnRef idx="1">
            <a:schemeClr val="accent1"/>
          </a:lnRef>
          <a:fillRef idx="2">
            <a:schemeClr val="accent1"/>
          </a:fillRef>
          <a:effectRef idx="1">
            <a:schemeClr val="accent1"/>
          </a:effectRef>
          <a:fontRef idx="minor">
            <a:schemeClr val="dk1"/>
          </a:fontRef>
        </p:style>
        <p:txBody>
          <a:bodyPr>
            <a:spAutoFit/>
          </a:bodyPr>
          <a:lstStyle/>
          <a:p>
            <a:pPr>
              <a:buFont typeface="Arial" pitchFamily="34" charset="0"/>
              <a:buNone/>
              <a:defRPr/>
            </a:pPr>
            <a:r>
              <a:rPr lang="zh-CN" altLang="en-US" sz="3200" b="1">
                <a:solidFill>
                  <a:srgbClr val="000000"/>
                </a:solidFill>
                <a:latin typeface="楷体" pitchFamily="49" charset="-122"/>
                <a:ea typeface="楷体" pitchFamily="49" charset="-122"/>
              </a:rPr>
              <a:t>薄</a:t>
            </a:r>
          </a:p>
        </p:txBody>
      </p:sp>
      <p:sp>
        <p:nvSpPr>
          <p:cNvPr id="13326" name="矩形 1"/>
          <p:cNvSpPr>
            <a:spLocks noChangeArrowheads="1"/>
          </p:cNvSpPr>
          <p:nvPr/>
        </p:nvSpPr>
        <p:spPr bwMode="auto">
          <a:xfrm>
            <a:off x="1741488" y="1492250"/>
            <a:ext cx="647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en-US" altLang="zh-CN" sz="3200">
                <a:solidFill>
                  <a:srgbClr val="0000FF"/>
                </a:solidFill>
                <a:latin typeface="汉语拼音" pitchFamily="34" charset="0"/>
                <a:ea typeface="黑体" pitchFamily="49" charset="-122"/>
              </a:rPr>
              <a:t>bó</a:t>
            </a:r>
            <a:endParaRPr lang="zh-CN" altLang="en-US">
              <a:solidFill>
                <a:srgbClr val="0000FF"/>
              </a:solidFill>
              <a:latin typeface="汉语拼音" pitchFamily="34" charset="0"/>
              <a:ea typeface="黑体" pitchFamily="49" charset="-122"/>
            </a:endParaRPr>
          </a:p>
        </p:txBody>
      </p:sp>
      <p:sp>
        <p:nvSpPr>
          <p:cNvPr id="13327" name="矩形 5"/>
          <p:cNvSpPr>
            <a:spLocks noChangeArrowheads="1"/>
          </p:cNvSpPr>
          <p:nvPr/>
        </p:nvSpPr>
        <p:spPr bwMode="auto">
          <a:xfrm>
            <a:off x="1677988" y="2203450"/>
            <a:ext cx="900112"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en-US" altLang="zh-CN" sz="3200">
                <a:solidFill>
                  <a:srgbClr val="0000FF"/>
                </a:solidFill>
                <a:latin typeface="汉语拼音" pitchFamily="34" charset="0"/>
                <a:ea typeface="黑体" pitchFamily="49" charset="-122"/>
              </a:rPr>
              <a:t>báo</a:t>
            </a:r>
            <a:endParaRPr lang="zh-CN" altLang="en-US">
              <a:solidFill>
                <a:srgbClr val="0000FF"/>
              </a:solidFill>
              <a:latin typeface="汉语拼音" pitchFamily="34" charset="0"/>
              <a:ea typeface="黑体" pitchFamily="49" charset="-122"/>
            </a:endParaRPr>
          </a:p>
        </p:txBody>
      </p:sp>
      <p:sp>
        <p:nvSpPr>
          <p:cNvPr id="13328" name="矩形 6"/>
          <p:cNvSpPr>
            <a:spLocks noChangeArrowheads="1"/>
          </p:cNvSpPr>
          <p:nvPr/>
        </p:nvSpPr>
        <p:spPr bwMode="auto">
          <a:xfrm>
            <a:off x="1741488" y="2876550"/>
            <a:ext cx="647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en-US" altLang="zh-CN" sz="3200">
                <a:solidFill>
                  <a:srgbClr val="0000FF"/>
                </a:solidFill>
                <a:latin typeface="汉语拼音" pitchFamily="34" charset="0"/>
                <a:ea typeface="黑体" pitchFamily="49" charset="-122"/>
              </a:rPr>
              <a:t>bò</a:t>
            </a:r>
            <a:endParaRPr lang="zh-CN" altLang="en-US">
              <a:solidFill>
                <a:srgbClr val="0000FF"/>
              </a:solidFill>
              <a:latin typeface="汉语拼音" pitchFamily="34" charset="0"/>
              <a:ea typeface="黑体" pitchFamily="49" charset="-122"/>
            </a:endParaRPr>
          </a:p>
        </p:txBody>
      </p:sp>
      <p:sp>
        <p:nvSpPr>
          <p:cNvPr id="13329" name="矩形 7"/>
          <p:cNvSpPr>
            <a:spLocks noChangeArrowheads="1"/>
          </p:cNvSpPr>
          <p:nvPr/>
        </p:nvSpPr>
        <p:spPr bwMode="auto">
          <a:xfrm>
            <a:off x="5216525" y="1492250"/>
            <a:ext cx="1011238"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en-US" altLang="zh-CN" sz="3200">
                <a:solidFill>
                  <a:srgbClr val="0000FF"/>
                </a:solidFill>
                <a:latin typeface="汉语拼音" pitchFamily="34" charset="0"/>
                <a:ea typeface="黑体" pitchFamily="49" charset="-122"/>
              </a:rPr>
              <a:t>qiāo</a:t>
            </a:r>
            <a:endParaRPr lang="zh-CN" altLang="en-US">
              <a:solidFill>
                <a:srgbClr val="0000FF"/>
              </a:solidFill>
              <a:latin typeface="汉语拼音" pitchFamily="34" charset="0"/>
              <a:ea typeface="黑体" pitchFamily="49" charset="-122"/>
            </a:endParaRPr>
          </a:p>
        </p:txBody>
      </p:sp>
      <p:sp>
        <p:nvSpPr>
          <p:cNvPr id="13330" name="矩形 8"/>
          <p:cNvSpPr>
            <a:spLocks noChangeArrowheads="1"/>
          </p:cNvSpPr>
          <p:nvPr/>
        </p:nvSpPr>
        <p:spPr bwMode="auto">
          <a:xfrm>
            <a:off x="5287963" y="2700338"/>
            <a:ext cx="9874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en-US" altLang="zh-CN" sz="3200">
                <a:solidFill>
                  <a:srgbClr val="0000FF"/>
                </a:solidFill>
                <a:latin typeface="汉语拼音" pitchFamily="34" charset="0"/>
                <a:ea typeface="黑体" pitchFamily="49" charset="-122"/>
              </a:rPr>
              <a:t>qiǎo</a:t>
            </a:r>
            <a:endParaRPr lang="zh-CN" altLang="en-US">
              <a:solidFill>
                <a:srgbClr val="0000FF"/>
              </a:solidFill>
              <a:latin typeface="汉语拼音" pitchFamily="34" charset="0"/>
              <a:ea typeface="黑体" pitchFamily="49"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3326"/>
                                        </p:tgtEl>
                                        <p:attrNameLst>
                                          <p:attrName>style.visibility</p:attrName>
                                        </p:attrNameLst>
                                      </p:cBhvr>
                                      <p:to>
                                        <p:strVal val="visible"/>
                                      </p:to>
                                    </p:set>
                                    <p:anim calcmode="lin" valueType="num">
                                      <p:cBhvr additive="base">
                                        <p:cTn id="7" dur="500" fill="hold"/>
                                        <p:tgtEl>
                                          <p:spTgt spid="13326"/>
                                        </p:tgtEl>
                                        <p:attrNameLst>
                                          <p:attrName>ppt_x</p:attrName>
                                        </p:attrNameLst>
                                      </p:cBhvr>
                                      <p:tavLst>
                                        <p:tav tm="0">
                                          <p:val>
                                            <p:strVal val="#ppt_x"/>
                                          </p:val>
                                        </p:tav>
                                        <p:tav tm="100000">
                                          <p:val>
                                            <p:strVal val="#ppt_x"/>
                                          </p:val>
                                        </p:tav>
                                      </p:tavLst>
                                    </p:anim>
                                    <p:anim calcmode="lin" valueType="num">
                                      <p:cBhvr additive="base">
                                        <p:cTn id="8" dur="500" fill="hold"/>
                                        <p:tgtEl>
                                          <p:spTgt spid="13326"/>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3327"/>
                                        </p:tgtEl>
                                        <p:attrNameLst>
                                          <p:attrName>style.visibility</p:attrName>
                                        </p:attrNameLst>
                                      </p:cBhvr>
                                      <p:to>
                                        <p:strVal val="visible"/>
                                      </p:to>
                                    </p:set>
                                    <p:anim calcmode="lin" valueType="num">
                                      <p:cBhvr additive="base">
                                        <p:cTn id="13" dur="500" fill="hold"/>
                                        <p:tgtEl>
                                          <p:spTgt spid="13327"/>
                                        </p:tgtEl>
                                        <p:attrNameLst>
                                          <p:attrName>ppt_x</p:attrName>
                                        </p:attrNameLst>
                                      </p:cBhvr>
                                      <p:tavLst>
                                        <p:tav tm="0">
                                          <p:val>
                                            <p:strVal val="#ppt_x"/>
                                          </p:val>
                                        </p:tav>
                                        <p:tav tm="100000">
                                          <p:val>
                                            <p:strVal val="#ppt_x"/>
                                          </p:val>
                                        </p:tav>
                                      </p:tavLst>
                                    </p:anim>
                                    <p:anim calcmode="lin" valueType="num">
                                      <p:cBhvr additive="base">
                                        <p:cTn id="14" dur="500" fill="hold"/>
                                        <p:tgtEl>
                                          <p:spTgt spid="13327"/>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3328"/>
                                        </p:tgtEl>
                                        <p:attrNameLst>
                                          <p:attrName>style.visibility</p:attrName>
                                        </p:attrNameLst>
                                      </p:cBhvr>
                                      <p:to>
                                        <p:strVal val="visible"/>
                                      </p:to>
                                    </p:set>
                                    <p:anim calcmode="lin" valueType="num">
                                      <p:cBhvr additive="base">
                                        <p:cTn id="19" dur="500" fill="hold"/>
                                        <p:tgtEl>
                                          <p:spTgt spid="13328"/>
                                        </p:tgtEl>
                                        <p:attrNameLst>
                                          <p:attrName>ppt_x</p:attrName>
                                        </p:attrNameLst>
                                      </p:cBhvr>
                                      <p:tavLst>
                                        <p:tav tm="0">
                                          <p:val>
                                            <p:strVal val="#ppt_x"/>
                                          </p:val>
                                        </p:tav>
                                        <p:tav tm="100000">
                                          <p:val>
                                            <p:strVal val="#ppt_x"/>
                                          </p:val>
                                        </p:tav>
                                      </p:tavLst>
                                    </p:anim>
                                    <p:anim calcmode="lin" valueType="num">
                                      <p:cBhvr additive="base">
                                        <p:cTn id="20" dur="500" fill="hold"/>
                                        <p:tgtEl>
                                          <p:spTgt spid="13328"/>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3329"/>
                                        </p:tgtEl>
                                        <p:attrNameLst>
                                          <p:attrName>style.visibility</p:attrName>
                                        </p:attrNameLst>
                                      </p:cBhvr>
                                      <p:to>
                                        <p:strVal val="visible"/>
                                      </p:to>
                                    </p:set>
                                    <p:anim calcmode="lin" valueType="num">
                                      <p:cBhvr additive="base">
                                        <p:cTn id="25" dur="500" fill="hold"/>
                                        <p:tgtEl>
                                          <p:spTgt spid="13329"/>
                                        </p:tgtEl>
                                        <p:attrNameLst>
                                          <p:attrName>ppt_x</p:attrName>
                                        </p:attrNameLst>
                                      </p:cBhvr>
                                      <p:tavLst>
                                        <p:tav tm="0">
                                          <p:val>
                                            <p:strVal val="#ppt_x"/>
                                          </p:val>
                                        </p:tav>
                                        <p:tav tm="100000">
                                          <p:val>
                                            <p:strVal val="#ppt_x"/>
                                          </p:val>
                                        </p:tav>
                                      </p:tavLst>
                                    </p:anim>
                                    <p:anim calcmode="lin" valueType="num">
                                      <p:cBhvr additive="base">
                                        <p:cTn id="26" dur="500" fill="hold"/>
                                        <p:tgtEl>
                                          <p:spTgt spid="13329"/>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3330"/>
                                        </p:tgtEl>
                                        <p:attrNameLst>
                                          <p:attrName>style.visibility</p:attrName>
                                        </p:attrNameLst>
                                      </p:cBhvr>
                                      <p:to>
                                        <p:strVal val="visible"/>
                                      </p:to>
                                    </p:set>
                                    <p:anim calcmode="lin" valueType="num">
                                      <p:cBhvr additive="base">
                                        <p:cTn id="31" dur="500" fill="hold"/>
                                        <p:tgtEl>
                                          <p:spTgt spid="13330"/>
                                        </p:tgtEl>
                                        <p:attrNameLst>
                                          <p:attrName>ppt_x</p:attrName>
                                        </p:attrNameLst>
                                      </p:cBhvr>
                                      <p:tavLst>
                                        <p:tav tm="0">
                                          <p:val>
                                            <p:strVal val="#ppt_x"/>
                                          </p:val>
                                        </p:tav>
                                        <p:tav tm="100000">
                                          <p:val>
                                            <p:strVal val="#ppt_x"/>
                                          </p:val>
                                        </p:tav>
                                      </p:tavLst>
                                    </p:anim>
                                    <p:anim calcmode="lin" valueType="num">
                                      <p:cBhvr additive="base">
                                        <p:cTn id="32" dur="500" fill="hold"/>
                                        <p:tgtEl>
                                          <p:spTgt spid="1333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26" grpId="0"/>
      <p:bldP spid="13327" grpId="0"/>
      <p:bldP spid="13328" grpId="0"/>
      <p:bldP spid="13329" grpId="0"/>
      <p:bldP spid="1333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338" name="组合 1"/>
          <p:cNvGrpSpPr>
            <a:grpSpLocks/>
          </p:cNvGrpSpPr>
          <p:nvPr/>
        </p:nvGrpSpPr>
        <p:grpSpPr bwMode="auto">
          <a:xfrm>
            <a:off x="646113" y="719138"/>
            <a:ext cx="1401762" cy="431800"/>
            <a:chOff x="646113" y="719138"/>
            <a:chExt cx="1401762" cy="431800"/>
          </a:xfrm>
        </p:grpSpPr>
        <p:sp>
          <p:nvSpPr>
            <p:cNvPr id="3" name="圆角矩形 2">
              <a:extLst>
                <a:ext uri="{FF2B5EF4-FFF2-40B4-BE49-F238E27FC236}"/>
              </a:extLst>
            </p:cNvPr>
            <p:cNvSpPr/>
            <p:nvPr/>
          </p:nvSpPr>
          <p:spPr>
            <a:xfrm rot="20326116">
              <a:off x="1604963" y="719138"/>
              <a:ext cx="442912" cy="420687"/>
            </a:xfrm>
            <a:prstGeom prst="roundRect">
              <a:avLst/>
            </a:prstGeom>
            <a:solidFill>
              <a:schemeClr val="accent3">
                <a:lumMod val="50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defRPr/>
              </a:pPr>
              <a:endParaRPr kumimoji="1" lang="zh-CN" altLang="en-US"/>
            </a:p>
          </p:txBody>
        </p:sp>
        <p:sp>
          <p:nvSpPr>
            <p:cNvPr id="4" name="圆角矩形 3">
              <a:extLst>
                <a:ext uri="{FF2B5EF4-FFF2-40B4-BE49-F238E27FC236}"/>
              </a:extLst>
            </p:cNvPr>
            <p:cNvSpPr/>
            <p:nvPr/>
          </p:nvSpPr>
          <p:spPr>
            <a:xfrm rot="319204">
              <a:off x="1119188" y="722313"/>
              <a:ext cx="441325" cy="420687"/>
            </a:xfrm>
            <a:prstGeom prst="roundRect">
              <a:avLst/>
            </a:prstGeom>
            <a:solidFill>
              <a:schemeClr val="accent1">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defRPr/>
              </a:pPr>
              <a:endParaRPr kumimoji="1" lang="zh-CN" altLang="en-US"/>
            </a:p>
          </p:txBody>
        </p:sp>
        <p:sp>
          <p:nvSpPr>
            <p:cNvPr id="5" name="圆角矩形 4">
              <a:extLst>
                <a:ext uri="{FF2B5EF4-FFF2-40B4-BE49-F238E27FC236}"/>
              </a:extLst>
            </p:cNvPr>
            <p:cNvSpPr/>
            <p:nvPr/>
          </p:nvSpPr>
          <p:spPr>
            <a:xfrm rot="21148334">
              <a:off x="646113" y="730250"/>
              <a:ext cx="441325" cy="420688"/>
            </a:xfrm>
            <a:prstGeom prst="roundRect">
              <a:avLst/>
            </a:prstGeom>
            <a:solidFill>
              <a:schemeClr val="accent2"/>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defRPr/>
              </a:pPr>
              <a:endParaRPr kumimoji="1" lang="zh-CN" altLang="en-US"/>
            </a:p>
          </p:txBody>
        </p:sp>
      </p:grpSp>
      <p:grpSp>
        <p:nvGrpSpPr>
          <p:cNvPr id="14339" name="组合 8"/>
          <p:cNvGrpSpPr>
            <a:grpSpLocks/>
          </p:cNvGrpSpPr>
          <p:nvPr/>
        </p:nvGrpSpPr>
        <p:grpSpPr bwMode="auto">
          <a:xfrm>
            <a:off x="0" y="31750"/>
            <a:ext cx="2051050" cy="523875"/>
            <a:chOff x="0" y="-63"/>
            <a:chExt cx="3231" cy="823"/>
          </a:xfrm>
        </p:grpSpPr>
        <p:sp>
          <p:nvSpPr>
            <p:cNvPr id="14361" name="文本框 6"/>
            <p:cNvSpPr txBox="1">
              <a:spLocks noChangeArrowheads="1"/>
            </p:cNvSpPr>
            <p:nvPr/>
          </p:nvSpPr>
          <p:spPr bwMode="auto">
            <a:xfrm>
              <a:off x="678" y="-63"/>
              <a:ext cx="2553" cy="8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kumimoji="1" lang="zh-CN" altLang="en-US" sz="2800">
                  <a:latin typeface="黑体" pitchFamily="49" charset="-122"/>
                  <a:ea typeface="黑体" pitchFamily="49" charset="-122"/>
                </a:rPr>
                <a:t>预习检查</a:t>
              </a:r>
            </a:p>
          </p:txBody>
        </p:sp>
        <p:cxnSp>
          <p:nvCxnSpPr>
            <p:cNvPr id="28" name="直线连接符 9"/>
            <p:cNvCxnSpPr/>
            <p:nvPr/>
          </p:nvCxnSpPr>
          <p:spPr>
            <a:xfrm>
              <a:off x="0" y="700"/>
              <a:ext cx="323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29" name="菱形 28"/>
            <p:cNvSpPr/>
            <p:nvPr/>
          </p:nvSpPr>
          <p:spPr>
            <a:xfrm>
              <a:off x="125" y="149"/>
              <a:ext cx="553" cy="551"/>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kumimoji="1" lang="zh-CN" altLang="en-US"/>
            </a:p>
          </p:txBody>
        </p:sp>
      </p:grpSp>
      <p:sp>
        <p:nvSpPr>
          <p:cNvPr id="14340" name="矩形 1"/>
          <p:cNvSpPr>
            <a:spLocks noChangeArrowheads="1"/>
          </p:cNvSpPr>
          <p:nvPr/>
        </p:nvSpPr>
        <p:spPr bwMode="auto">
          <a:xfrm>
            <a:off x="611188" y="598488"/>
            <a:ext cx="1498600" cy="566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dist">
              <a:lnSpc>
                <a:spcPts val="4300"/>
              </a:lnSpc>
            </a:pPr>
            <a:r>
              <a:rPr lang="zh-CN" altLang="en-US" sz="2800" b="1">
                <a:solidFill>
                  <a:schemeClr val="bg1"/>
                </a:solidFill>
                <a:latin typeface="楷体" pitchFamily="49" charset="-122"/>
                <a:ea typeface="楷体" pitchFamily="49" charset="-122"/>
              </a:rPr>
              <a:t>形似字</a:t>
            </a:r>
          </a:p>
        </p:txBody>
      </p:sp>
      <p:sp>
        <p:nvSpPr>
          <p:cNvPr id="14341" name="AutoShape 10"/>
          <p:cNvSpPr>
            <a:spLocks/>
          </p:cNvSpPr>
          <p:nvPr/>
        </p:nvSpPr>
        <p:spPr bwMode="auto">
          <a:xfrm>
            <a:off x="919163" y="1876425"/>
            <a:ext cx="285750" cy="1357313"/>
          </a:xfrm>
          <a:prstGeom prst="leftBrace">
            <a:avLst>
              <a:gd name="adj1" fmla="val 45829"/>
              <a:gd name="adj2" fmla="val 50000"/>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endParaRPr lang="zh-CN" altLang="en-US" sz="2800">
              <a:latin typeface="楷体" pitchFamily="49" charset="-122"/>
              <a:ea typeface="楷体" pitchFamily="49" charset="-122"/>
            </a:endParaRPr>
          </a:p>
        </p:txBody>
      </p:sp>
      <p:sp>
        <p:nvSpPr>
          <p:cNvPr id="14342" name="Text Box 11"/>
          <p:cNvSpPr txBox="1">
            <a:spLocks noChangeArrowheads="1"/>
          </p:cNvSpPr>
          <p:nvPr/>
        </p:nvSpPr>
        <p:spPr bwMode="auto">
          <a:xfrm>
            <a:off x="1104899" y="1800225"/>
            <a:ext cx="173288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spcBef>
                <a:spcPct val="50000"/>
              </a:spcBef>
              <a:buFont typeface="Arial" pitchFamily="34" charset="0"/>
              <a:buNone/>
            </a:pPr>
            <a:r>
              <a:rPr lang="zh-CN" altLang="en-US" sz="2800" b="1" dirty="0" smtClean="0">
                <a:latin typeface="楷体" pitchFamily="49" charset="-122"/>
                <a:ea typeface="楷体" pitchFamily="49" charset="-122"/>
              </a:rPr>
              <a:t>眨（    ）</a:t>
            </a:r>
            <a:endParaRPr lang="zh-CN" altLang="en-US" sz="2800" b="1" dirty="0">
              <a:latin typeface="楷体" pitchFamily="49" charset="-122"/>
              <a:ea typeface="楷体" pitchFamily="49" charset="-122"/>
            </a:endParaRPr>
          </a:p>
        </p:txBody>
      </p:sp>
      <p:sp>
        <p:nvSpPr>
          <p:cNvPr id="25" name="Text Box 12"/>
          <p:cNvSpPr txBox="1">
            <a:spLocks noChangeArrowheads="1"/>
          </p:cNvSpPr>
          <p:nvPr/>
        </p:nvSpPr>
        <p:spPr bwMode="auto">
          <a:xfrm>
            <a:off x="1853208" y="1805821"/>
            <a:ext cx="9906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spcBef>
                <a:spcPct val="50000"/>
              </a:spcBef>
              <a:buFont typeface="Arial" pitchFamily="34" charset="0"/>
              <a:buNone/>
            </a:pPr>
            <a:r>
              <a:rPr lang="en-US" altLang="zh-CN" sz="2800" dirty="0" smtClean="0">
                <a:solidFill>
                  <a:srgbClr val="0000FF"/>
                </a:solidFill>
                <a:latin typeface="汉语拼音" pitchFamily="34" charset="0"/>
                <a:ea typeface="黑体" pitchFamily="49" charset="-122"/>
              </a:rPr>
              <a:t>zhǎ</a:t>
            </a:r>
            <a:r>
              <a:rPr lang="en-US" altLang="zh-CN" sz="2800" dirty="0" smtClean="0">
                <a:solidFill>
                  <a:srgbClr val="FF0000"/>
                </a:solidFill>
                <a:latin typeface="汉语拼音" pitchFamily="34" charset="0"/>
                <a:ea typeface="黑体" pitchFamily="49" charset="-122"/>
              </a:rPr>
              <a:t> </a:t>
            </a:r>
            <a:endParaRPr lang="en-US" altLang="zh-CN" sz="2800" dirty="0">
              <a:solidFill>
                <a:srgbClr val="FF0000"/>
              </a:solidFill>
              <a:latin typeface="汉语拼音" pitchFamily="34" charset="0"/>
              <a:ea typeface="黑体" pitchFamily="49" charset="-122"/>
            </a:endParaRPr>
          </a:p>
        </p:txBody>
      </p:sp>
      <p:sp>
        <p:nvSpPr>
          <p:cNvPr id="26" name="Text Box 13"/>
          <p:cNvSpPr txBox="1">
            <a:spLocks noChangeArrowheads="1"/>
          </p:cNvSpPr>
          <p:nvPr/>
        </p:nvSpPr>
        <p:spPr bwMode="auto">
          <a:xfrm>
            <a:off x="2768352" y="1800225"/>
            <a:ext cx="13716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spcBef>
                <a:spcPct val="50000"/>
              </a:spcBef>
              <a:buFont typeface="Arial" pitchFamily="34" charset="0"/>
              <a:buNone/>
            </a:pPr>
            <a:r>
              <a:rPr lang="zh-CN" altLang="en-US" sz="2800" b="1" dirty="0">
                <a:latin typeface="华文楷体" pitchFamily="2" charset="-122"/>
                <a:ea typeface="华文楷体" pitchFamily="2" charset="-122"/>
              </a:rPr>
              <a:t>眨眼</a:t>
            </a:r>
          </a:p>
        </p:txBody>
      </p:sp>
      <p:sp>
        <p:nvSpPr>
          <p:cNvPr id="14345" name="Text Box 14"/>
          <p:cNvSpPr txBox="1">
            <a:spLocks noChangeArrowheads="1"/>
          </p:cNvSpPr>
          <p:nvPr/>
        </p:nvSpPr>
        <p:spPr bwMode="auto">
          <a:xfrm>
            <a:off x="1104899" y="2333625"/>
            <a:ext cx="173288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spcBef>
                <a:spcPct val="50000"/>
              </a:spcBef>
              <a:buFont typeface="Arial" pitchFamily="34" charset="0"/>
              <a:buNone/>
            </a:pPr>
            <a:r>
              <a:rPr lang="zh-CN" altLang="en-US" sz="2800" b="1" dirty="0" smtClean="0">
                <a:latin typeface="楷体" pitchFamily="49" charset="-122"/>
                <a:ea typeface="楷体" pitchFamily="49" charset="-122"/>
              </a:rPr>
              <a:t>泛（    ）</a:t>
            </a:r>
            <a:endParaRPr lang="zh-CN" altLang="en-US" sz="2800" b="1" dirty="0">
              <a:latin typeface="楷体" pitchFamily="49" charset="-122"/>
              <a:ea typeface="楷体" pitchFamily="49" charset="-122"/>
            </a:endParaRPr>
          </a:p>
        </p:txBody>
      </p:sp>
      <p:sp>
        <p:nvSpPr>
          <p:cNvPr id="30" name="Text Box 15"/>
          <p:cNvSpPr txBox="1">
            <a:spLocks noChangeArrowheads="1"/>
          </p:cNvSpPr>
          <p:nvPr/>
        </p:nvSpPr>
        <p:spPr bwMode="auto">
          <a:xfrm>
            <a:off x="1859558" y="2348086"/>
            <a:ext cx="9842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spcBef>
                <a:spcPct val="50000"/>
              </a:spcBef>
              <a:buFont typeface="Arial" pitchFamily="34" charset="0"/>
              <a:buNone/>
            </a:pPr>
            <a:r>
              <a:rPr lang="en-US" altLang="zh-CN" sz="2800" dirty="0">
                <a:solidFill>
                  <a:srgbClr val="0000FF"/>
                </a:solidFill>
                <a:latin typeface="汉语拼音" pitchFamily="34" charset="0"/>
                <a:ea typeface="黑体" pitchFamily="49" charset="-122"/>
              </a:rPr>
              <a:t>fàn</a:t>
            </a:r>
          </a:p>
        </p:txBody>
      </p:sp>
      <p:sp>
        <p:nvSpPr>
          <p:cNvPr id="31" name="Text Box 16"/>
          <p:cNvSpPr txBox="1">
            <a:spLocks noChangeArrowheads="1"/>
          </p:cNvSpPr>
          <p:nvPr/>
        </p:nvSpPr>
        <p:spPr bwMode="auto">
          <a:xfrm>
            <a:off x="2815208" y="2335907"/>
            <a:ext cx="18288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spcBef>
                <a:spcPct val="50000"/>
              </a:spcBef>
              <a:buFont typeface="Arial" pitchFamily="34" charset="0"/>
              <a:buNone/>
            </a:pPr>
            <a:r>
              <a:rPr lang="zh-CN" altLang="en-US" sz="2800" b="1" dirty="0">
                <a:latin typeface="华文楷体" pitchFamily="2" charset="-122"/>
                <a:ea typeface="华文楷体" pitchFamily="2" charset="-122"/>
              </a:rPr>
              <a:t>泛滥</a:t>
            </a:r>
          </a:p>
        </p:txBody>
      </p:sp>
      <p:sp>
        <p:nvSpPr>
          <p:cNvPr id="14348" name="Text Box 17"/>
          <p:cNvSpPr txBox="1">
            <a:spLocks noChangeArrowheads="1"/>
          </p:cNvSpPr>
          <p:nvPr/>
        </p:nvSpPr>
        <p:spPr bwMode="auto">
          <a:xfrm>
            <a:off x="1104900" y="2867025"/>
            <a:ext cx="173288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spcBef>
                <a:spcPct val="50000"/>
              </a:spcBef>
              <a:buFont typeface="Arial" pitchFamily="34" charset="0"/>
              <a:buNone/>
            </a:pPr>
            <a:r>
              <a:rPr lang="zh-CN" altLang="en-US" sz="2800" b="1" dirty="0" smtClean="0">
                <a:latin typeface="楷体" pitchFamily="49" charset="-122"/>
                <a:ea typeface="楷体" pitchFamily="49" charset="-122"/>
              </a:rPr>
              <a:t>贬（    ）</a:t>
            </a:r>
            <a:endParaRPr lang="zh-CN" altLang="en-US" sz="2800" b="1" dirty="0">
              <a:latin typeface="楷体" pitchFamily="49" charset="-122"/>
              <a:ea typeface="楷体" pitchFamily="49" charset="-122"/>
            </a:endParaRPr>
          </a:p>
        </p:txBody>
      </p:sp>
      <p:sp>
        <p:nvSpPr>
          <p:cNvPr id="33" name="Text Box 18"/>
          <p:cNvSpPr txBox="1">
            <a:spLocks noChangeArrowheads="1"/>
          </p:cNvSpPr>
          <p:nvPr/>
        </p:nvSpPr>
        <p:spPr bwMode="auto">
          <a:xfrm>
            <a:off x="1897782" y="2856845"/>
            <a:ext cx="11620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spcBef>
                <a:spcPct val="50000"/>
              </a:spcBef>
              <a:buFont typeface="Arial" pitchFamily="34" charset="0"/>
              <a:buNone/>
            </a:pPr>
            <a:r>
              <a:rPr lang="en-US" altLang="zh-CN" sz="2800" dirty="0">
                <a:solidFill>
                  <a:srgbClr val="0000FF"/>
                </a:solidFill>
                <a:latin typeface="汉语拼音" pitchFamily="34" charset="0"/>
                <a:ea typeface="黑体" pitchFamily="49" charset="-122"/>
              </a:rPr>
              <a:t>biǎn</a:t>
            </a:r>
            <a:r>
              <a:rPr lang="en-US" altLang="zh-CN" sz="2800" dirty="0">
                <a:solidFill>
                  <a:srgbClr val="FF0000"/>
                </a:solidFill>
                <a:latin typeface="汉语拼音" pitchFamily="34" charset="0"/>
                <a:ea typeface="黑体" pitchFamily="49" charset="-122"/>
              </a:rPr>
              <a:t> </a:t>
            </a:r>
          </a:p>
        </p:txBody>
      </p:sp>
      <p:sp>
        <p:nvSpPr>
          <p:cNvPr id="34" name="Text Box 19"/>
          <p:cNvSpPr txBox="1">
            <a:spLocks noChangeArrowheads="1"/>
          </p:cNvSpPr>
          <p:nvPr/>
        </p:nvSpPr>
        <p:spPr bwMode="auto">
          <a:xfrm>
            <a:off x="2848744" y="2859782"/>
            <a:ext cx="12192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spcBef>
                <a:spcPct val="50000"/>
              </a:spcBef>
              <a:buFont typeface="Arial" pitchFamily="34" charset="0"/>
              <a:buNone/>
            </a:pPr>
            <a:r>
              <a:rPr lang="zh-CN" altLang="en-US" sz="2800" b="1" dirty="0">
                <a:latin typeface="华文楷体" pitchFamily="2" charset="-122"/>
                <a:ea typeface="华文楷体" pitchFamily="2" charset="-122"/>
              </a:rPr>
              <a:t>贬值</a:t>
            </a:r>
          </a:p>
        </p:txBody>
      </p:sp>
      <p:sp>
        <p:nvSpPr>
          <p:cNvPr id="14351" name="AutoShape 20"/>
          <p:cNvSpPr>
            <a:spLocks/>
          </p:cNvSpPr>
          <p:nvPr/>
        </p:nvSpPr>
        <p:spPr bwMode="auto">
          <a:xfrm>
            <a:off x="4643438" y="1924050"/>
            <a:ext cx="257175" cy="1352550"/>
          </a:xfrm>
          <a:prstGeom prst="leftBrace">
            <a:avLst>
              <a:gd name="adj1" fmla="val 45848"/>
              <a:gd name="adj2" fmla="val 50000"/>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endParaRPr lang="zh-CN" altLang="en-US" sz="2800">
              <a:latin typeface="楷体" pitchFamily="49" charset="-122"/>
              <a:ea typeface="楷体" pitchFamily="49" charset="-122"/>
            </a:endParaRPr>
          </a:p>
        </p:txBody>
      </p:sp>
      <p:sp>
        <p:nvSpPr>
          <p:cNvPr id="14352" name="Text Box 21"/>
          <p:cNvSpPr txBox="1">
            <a:spLocks noChangeArrowheads="1"/>
          </p:cNvSpPr>
          <p:nvPr/>
        </p:nvSpPr>
        <p:spPr bwMode="auto">
          <a:xfrm>
            <a:off x="4829174" y="1847850"/>
            <a:ext cx="175904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spcBef>
                <a:spcPct val="50000"/>
              </a:spcBef>
              <a:buFont typeface="Arial" pitchFamily="34" charset="0"/>
              <a:buNone/>
            </a:pPr>
            <a:r>
              <a:rPr lang="zh-CN" altLang="en-US" sz="2800" b="1" dirty="0" smtClean="0">
                <a:latin typeface="楷体" pitchFamily="49" charset="-122"/>
                <a:ea typeface="楷体" pitchFamily="49" charset="-122"/>
              </a:rPr>
              <a:t>嘹（    ）</a:t>
            </a:r>
            <a:endParaRPr lang="zh-CN" altLang="en-US" sz="2800" b="1" dirty="0">
              <a:latin typeface="楷体" pitchFamily="49" charset="-122"/>
              <a:ea typeface="楷体" pitchFamily="49" charset="-122"/>
            </a:endParaRPr>
          </a:p>
        </p:txBody>
      </p:sp>
      <p:sp>
        <p:nvSpPr>
          <p:cNvPr id="37" name="Text Box 22"/>
          <p:cNvSpPr txBox="1">
            <a:spLocks noChangeArrowheads="1"/>
          </p:cNvSpPr>
          <p:nvPr/>
        </p:nvSpPr>
        <p:spPr bwMode="auto">
          <a:xfrm>
            <a:off x="5669632" y="1851670"/>
            <a:ext cx="9906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spcBef>
                <a:spcPct val="50000"/>
              </a:spcBef>
              <a:buFont typeface="Arial" pitchFamily="34" charset="0"/>
              <a:buNone/>
            </a:pPr>
            <a:r>
              <a:rPr lang="en-US" altLang="zh-CN" sz="2800" dirty="0">
                <a:solidFill>
                  <a:srgbClr val="0000FF"/>
                </a:solidFill>
                <a:latin typeface="汉语拼音" pitchFamily="34" charset="0"/>
                <a:ea typeface="黑体" pitchFamily="49" charset="-122"/>
              </a:rPr>
              <a:t>liáo</a:t>
            </a:r>
          </a:p>
        </p:txBody>
      </p:sp>
      <p:sp>
        <p:nvSpPr>
          <p:cNvPr id="38" name="Text Box 23"/>
          <p:cNvSpPr txBox="1">
            <a:spLocks noChangeArrowheads="1"/>
          </p:cNvSpPr>
          <p:nvPr/>
        </p:nvSpPr>
        <p:spPr bwMode="auto">
          <a:xfrm>
            <a:off x="6508576" y="1851670"/>
            <a:ext cx="14478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spcBef>
                <a:spcPct val="50000"/>
              </a:spcBef>
              <a:buFont typeface="Arial" pitchFamily="34" charset="0"/>
              <a:buNone/>
            </a:pPr>
            <a:r>
              <a:rPr lang="zh-CN" altLang="en-US" sz="2800" b="1" dirty="0">
                <a:latin typeface="华文楷体" pitchFamily="2" charset="-122"/>
                <a:ea typeface="华文楷体" pitchFamily="2" charset="-122"/>
              </a:rPr>
              <a:t>嘹亮</a:t>
            </a:r>
          </a:p>
        </p:txBody>
      </p:sp>
      <p:sp>
        <p:nvSpPr>
          <p:cNvPr id="14355" name="Text Box 24"/>
          <p:cNvSpPr txBox="1">
            <a:spLocks noChangeArrowheads="1"/>
          </p:cNvSpPr>
          <p:nvPr/>
        </p:nvSpPr>
        <p:spPr bwMode="auto">
          <a:xfrm>
            <a:off x="4829174" y="2381250"/>
            <a:ext cx="211908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spcBef>
                <a:spcPct val="50000"/>
              </a:spcBef>
              <a:buFont typeface="Arial" pitchFamily="34" charset="0"/>
              <a:buNone/>
            </a:pPr>
            <a:r>
              <a:rPr lang="zh-CN" altLang="en-US" sz="2800" b="1" dirty="0" smtClean="0">
                <a:latin typeface="楷体" pitchFamily="49" charset="-122"/>
                <a:ea typeface="楷体" pitchFamily="49" charset="-122"/>
              </a:rPr>
              <a:t>缭（    ）</a:t>
            </a:r>
            <a:endParaRPr lang="zh-CN" altLang="en-US" sz="2800" b="1" dirty="0">
              <a:latin typeface="楷体" pitchFamily="49" charset="-122"/>
              <a:ea typeface="楷体" pitchFamily="49" charset="-122"/>
            </a:endParaRPr>
          </a:p>
        </p:txBody>
      </p:sp>
      <p:sp>
        <p:nvSpPr>
          <p:cNvPr id="40" name="Rectangle 25"/>
          <p:cNvSpPr>
            <a:spLocks noChangeArrowheads="1"/>
          </p:cNvSpPr>
          <p:nvPr/>
        </p:nvSpPr>
        <p:spPr bwMode="auto">
          <a:xfrm>
            <a:off x="5660280" y="2420615"/>
            <a:ext cx="776288"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en-US" altLang="zh-CN" sz="2800" dirty="0">
                <a:solidFill>
                  <a:srgbClr val="0000FF"/>
                </a:solidFill>
                <a:latin typeface="汉语拼音" pitchFamily="34" charset="0"/>
                <a:ea typeface="黑体" pitchFamily="49" charset="-122"/>
              </a:rPr>
              <a:t>liáo</a:t>
            </a:r>
          </a:p>
        </p:txBody>
      </p:sp>
      <p:sp>
        <p:nvSpPr>
          <p:cNvPr id="41" name="Text Box 26"/>
          <p:cNvSpPr txBox="1">
            <a:spLocks noChangeArrowheads="1"/>
          </p:cNvSpPr>
          <p:nvPr/>
        </p:nvSpPr>
        <p:spPr bwMode="auto">
          <a:xfrm>
            <a:off x="6436568" y="2407915"/>
            <a:ext cx="14478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spcBef>
                <a:spcPct val="50000"/>
              </a:spcBef>
              <a:buFont typeface="Arial" pitchFamily="34" charset="0"/>
              <a:buNone/>
            </a:pPr>
            <a:r>
              <a:rPr lang="zh-CN" altLang="en-US" sz="2800" b="1">
                <a:latin typeface="华文楷体" pitchFamily="2" charset="-122"/>
                <a:ea typeface="华文楷体" pitchFamily="2" charset="-122"/>
              </a:rPr>
              <a:t>缭乱</a:t>
            </a:r>
          </a:p>
        </p:txBody>
      </p:sp>
      <p:sp>
        <p:nvSpPr>
          <p:cNvPr id="14358" name="Text Box 27"/>
          <p:cNvSpPr txBox="1">
            <a:spLocks noChangeArrowheads="1"/>
          </p:cNvSpPr>
          <p:nvPr/>
        </p:nvSpPr>
        <p:spPr bwMode="auto">
          <a:xfrm>
            <a:off x="4859338" y="2838450"/>
            <a:ext cx="1872902"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spcBef>
                <a:spcPct val="50000"/>
              </a:spcBef>
              <a:buFont typeface="Arial" pitchFamily="34" charset="0"/>
              <a:buNone/>
            </a:pPr>
            <a:r>
              <a:rPr lang="zh-CN" altLang="en-US" sz="2800" b="1" dirty="0" smtClean="0">
                <a:latin typeface="楷体" pitchFamily="49" charset="-122"/>
                <a:ea typeface="楷体" pitchFamily="49" charset="-122"/>
              </a:rPr>
              <a:t>燎（    ）</a:t>
            </a:r>
            <a:endParaRPr lang="zh-CN" altLang="en-US" sz="2800" b="1" dirty="0">
              <a:latin typeface="楷体" pitchFamily="49" charset="-122"/>
              <a:ea typeface="楷体" pitchFamily="49" charset="-122"/>
            </a:endParaRPr>
          </a:p>
        </p:txBody>
      </p:sp>
      <p:sp>
        <p:nvSpPr>
          <p:cNvPr id="43" name="Rectangle 28"/>
          <p:cNvSpPr>
            <a:spLocks noChangeArrowheads="1"/>
          </p:cNvSpPr>
          <p:nvPr/>
        </p:nvSpPr>
        <p:spPr bwMode="auto">
          <a:xfrm>
            <a:off x="5643686" y="2876550"/>
            <a:ext cx="776288"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en-US" altLang="zh-CN" sz="2800" dirty="0">
                <a:solidFill>
                  <a:srgbClr val="0000FF"/>
                </a:solidFill>
                <a:latin typeface="汉语拼音" pitchFamily="34" charset="0"/>
                <a:ea typeface="黑体" pitchFamily="49" charset="-122"/>
              </a:rPr>
              <a:t>liáo</a:t>
            </a:r>
          </a:p>
        </p:txBody>
      </p:sp>
      <p:sp>
        <p:nvSpPr>
          <p:cNvPr id="44" name="Text Box 29"/>
          <p:cNvSpPr txBox="1">
            <a:spLocks noChangeArrowheads="1"/>
          </p:cNvSpPr>
          <p:nvPr/>
        </p:nvSpPr>
        <p:spPr bwMode="auto">
          <a:xfrm>
            <a:off x="6441504" y="2847975"/>
            <a:ext cx="26670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spcBef>
                <a:spcPct val="50000"/>
              </a:spcBef>
              <a:buFont typeface="Arial" pitchFamily="34" charset="0"/>
              <a:buNone/>
            </a:pPr>
            <a:r>
              <a:rPr lang="zh-CN" altLang="en-US" sz="2800" b="1" dirty="0">
                <a:latin typeface="华文楷体" pitchFamily="2" charset="-122"/>
                <a:ea typeface="华文楷体" pitchFamily="2" charset="-122"/>
              </a:rPr>
              <a:t>星火燎原</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ppt_x"/>
                                          </p:val>
                                        </p:tav>
                                        <p:tav tm="100000">
                                          <p:val>
                                            <p:strVal val="#ppt_x"/>
                                          </p:val>
                                        </p:tav>
                                      </p:tavLst>
                                    </p:anim>
                                    <p:anim calcmode="lin" valueType="num">
                                      <p:cBhvr additive="base">
                                        <p:cTn id="8"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6"/>
                                        </p:tgtEl>
                                        <p:attrNameLst>
                                          <p:attrName>style.visibility</p:attrName>
                                        </p:attrNameLst>
                                      </p:cBhvr>
                                      <p:to>
                                        <p:strVal val="visible"/>
                                      </p:to>
                                    </p:set>
                                    <p:anim calcmode="lin" valueType="num">
                                      <p:cBhvr additive="base">
                                        <p:cTn id="13" dur="500" fill="hold"/>
                                        <p:tgtEl>
                                          <p:spTgt spid="26"/>
                                        </p:tgtEl>
                                        <p:attrNameLst>
                                          <p:attrName>ppt_x</p:attrName>
                                        </p:attrNameLst>
                                      </p:cBhvr>
                                      <p:tavLst>
                                        <p:tav tm="0">
                                          <p:val>
                                            <p:strVal val="#ppt_x"/>
                                          </p:val>
                                        </p:tav>
                                        <p:tav tm="100000">
                                          <p:val>
                                            <p:strVal val="#ppt_x"/>
                                          </p:val>
                                        </p:tav>
                                      </p:tavLst>
                                    </p:anim>
                                    <p:anim calcmode="lin" valueType="num">
                                      <p:cBhvr additive="base">
                                        <p:cTn id="14"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0"/>
                                        </p:tgtEl>
                                        <p:attrNameLst>
                                          <p:attrName>style.visibility</p:attrName>
                                        </p:attrNameLst>
                                      </p:cBhvr>
                                      <p:to>
                                        <p:strVal val="visible"/>
                                      </p:to>
                                    </p:set>
                                    <p:anim calcmode="lin" valueType="num">
                                      <p:cBhvr additive="base">
                                        <p:cTn id="19" dur="500" fill="hold"/>
                                        <p:tgtEl>
                                          <p:spTgt spid="30"/>
                                        </p:tgtEl>
                                        <p:attrNameLst>
                                          <p:attrName>ppt_x</p:attrName>
                                        </p:attrNameLst>
                                      </p:cBhvr>
                                      <p:tavLst>
                                        <p:tav tm="0">
                                          <p:val>
                                            <p:strVal val="#ppt_x"/>
                                          </p:val>
                                        </p:tav>
                                        <p:tav tm="100000">
                                          <p:val>
                                            <p:strVal val="#ppt_x"/>
                                          </p:val>
                                        </p:tav>
                                      </p:tavLst>
                                    </p:anim>
                                    <p:anim calcmode="lin" valueType="num">
                                      <p:cBhvr additive="base">
                                        <p:cTn id="20"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1"/>
                                        </p:tgtEl>
                                        <p:attrNameLst>
                                          <p:attrName>style.visibility</p:attrName>
                                        </p:attrNameLst>
                                      </p:cBhvr>
                                      <p:to>
                                        <p:strVal val="visible"/>
                                      </p:to>
                                    </p:set>
                                    <p:anim calcmode="lin" valueType="num">
                                      <p:cBhvr additive="base">
                                        <p:cTn id="25" dur="500" fill="hold"/>
                                        <p:tgtEl>
                                          <p:spTgt spid="31"/>
                                        </p:tgtEl>
                                        <p:attrNameLst>
                                          <p:attrName>ppt_x</p:attrName>
                                        </p:attrNameLst>
                                      </p:cBhvr>
                                      <p:tavLst>
                                        <p:tav tm="0">
                                          <p:val>
                                            <p:strVal val="#ppt_x"/>
                                          </p:val>
                                        </p:tav>
                                        <p:tav tm="100000">
                                          <p:val>
                                            <p:strVal val="#ppt_x"/>
                                          </p:val>
                                        </p:tav>
                                      </p:tavLst>
                                    </p:anim>
                                    <p:anim calcmode="lin" valueType="num">
                                      <p:cBhvr additive="base">
                                        <p:cTn id="26"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3"/>
                                        </p:tgtEl>
                                        <p:attrNameLst>
                                          <p:attrName>style.visibility</p:attrName>
                                        </p:attrNameLst>
                                      </p:cBhvr>
                                      <p:to>
                                        <p:strVal val="visible"/>
                                      </p:to>
                                    </p:set>
                                    <p:anim calcmode="lin" valueType="num">
                                      <p:cBhvr additive="base">
                                        <p:cTn id="31" dur="500" fill="hold"/>
                                        <p:tgtEl>
                                          <p:spTgt spid="33"/>
                                        </p:tgtEl>
                                        <p:attrNameLst>
                                          <p:attrName>ppt_x</p:attrName>
                                        </p:attrNameLst>
                                      </p:cBhvr>
                                      <p:tavLst>
                                        <p:tav tm="0">
                                          <p:val>
                                            <p:strVal val="#ppt_x"/>
                                          </p:val>
                                        </p:tav>
                                        <p:tav tm="100000">
                                          <p:val>
                                            <p:strVal val="#ppt_x"/>
                                          </p:val>
                                        </p:tav>
                                      </p:tavLst>
                                    </p:anim>
                                    <p:anim calcmode="lin" valueType="num">
                                      <p:cBhvr additive="base">
                                        <p:cTn id="32" dur="500" fill="hold"/>
                                        <p:tgtEl>
                                          <p:spTgt spid="33"/>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4"/>
                                        </p:tgtEl>
                                        <p:attrNameLst>
                                          <p:attrName>style.visibility</p:attrName>
                                        </p:attrNameLst>
                                      </p:cBhvr>
                                      <p:to>
                                        <p:strVal val="visible"/>
                                      </p:to>
                                    </p:set>
                                    <p:anim calcmode="lin" valueType="num">
                                      <p:cBhvr additive="base">
                                        <p:cTn id="37" dur="500" fill="hold"/>
                                        <p:tgtEl>
                                          <p:spTgt spid="34"/>
                                        </p:tgtEl>
                                        <p:attrNameLst>
                                          <p:attrName>ppt_x</p:attrName>
                                        </p:attrNameLst>
                                      </p:cBhvr>
                                      <p:tavLst>
                                        <p:tav tm="0">
                                          <p:val>
                                            <p:strVal val="#ppt_x"/>
                                          </p:val>
                                        </p:tav>
                                        <p:tav tm="100000">
                                          <p:val>
                                            <p:strVal val="#ppt_x"/>
                                          </p:val>
                                        </p:tav>
                                      </p:tavLst>
                                    </p:anim>
                                    <p:anim calcmode="lin" valueType="num">
                                      <p:cBhvr additive="base">
                                        <p:cTn id="38" dur="500" fill="hold"/>
                                        <p:tgtEl>
                                          <p:spTgt spid="34"/>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with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7"/>
                                        </p:tgtEl>
                                        <p:attrNameLst>
                                          <p:attrName>style.visibility</p:attrName>
                                        </p:attrNameLst>
                                      </p:cBhvr>
                                      <p:to>
                                        <p:strVal val="visible"/>
                                      </p:to>
                                    </p:set>
                                    <p:anim calcmode="lin" valueType="num">
                                      <p:cBhvr additive="base">
                                        <p:cTn id="43" dur="500" fill="hold"/>
                                        <p:tgtEl>
                                          <p:spTgt spid="37"/>
                                        </p:tgtEl>
                                        <p:attrNameLst>
                                          <p:attrName>ppt_x</p:attrName>
                                        </p:attrNameLst>
                                      </p:cBhvr>
                                      <p:tavLst>
                                        <p:tav tm="0">
                                          <p:val>
                                            <p:strVal val="#ppt_x"/>
                                          </p:val>
                                        </p:tav>
                                        <p:tav tm="100000">
                                          <p:val>
                                            <p:strVal val="#ppt_x"/>
                                          </p:val>
                                        </p:tav>
                                      </p:tavLst>
                                    </p:anim>
                                    <p:anim calcmode="lin" valueType="num">
                                      <p:cBhvr additive="base">
                                        <p:cTn id="44" dur="500" fill="hold"/>
                                        <p:tgtEl>
                                          <p:spTgt spid="37"/>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withGroup">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38"/>
                                        </p:tgtEl>
                                        <p:attrNameLst>
                                          <p:attrName>style.visibility</p:attrName>
                                        </p:attrNameLst>
                                      </p:cBhvr>
                                      <p:to>
                                        <p:strVal val="visible"/>
                                      </p:to>
                                    </p:set>
                                    <p:anim calcmode="lin" valueType="num">
                                      <p:cBhvr additive="base">
                                        <p:cTn id="49" dur="500" fill="hold"/>
                                        <p:tgtEl>
                                          <p:spTgt spid="38"/>
                                        </p:tgtEl>
                                        <p:attrNameLst>
                                          <p:attrName>ppt_x</p:attrName>
                                        </p:attrNameLst>
                                      </p:cBhvr>
                                      <p:tavLst>
                                        <p:tav tm="0">
                                          <p:val>
                                            <p:strVal val="#ppt_x"/>
                                          </p:val>
                                        </p:tav>
                                        <p:tav tm="100000">
                                          <p:val>
                                            <p:strVal val="#ppt_x"/>
                                          </p:val>
                                        </p:tav>
                                      </p:tavLst>
                                    </p:anim>
                                    <p:anim calcmode="lin" valueType="num">
                                      <p:cBhvr additive="base">
                                        <p:cTn id="50" dur="500" fill="hold"/>
                                        <p:tgtEl>
                                          <p:spTgt spid="38"/>
                                        </p:tgtEl>
                                        <p:attrNameLst>
                                          <p:attrName>ppt_y</p:attrName>
                                        </p:attrNameLst>
                                      </p:cBhvr>
                                      <p:tavLst>
                                        <p:tav tm="0">
                                          <p:val>
                                            <p:strVal val="1+#ppt_h/2"/>
                                          </p:val>
                                        </p:tav>
                                        <p:tav tm="100000">
                                          <p:val>
                                            <p:strVal val="#ppt_y"/>
                                          </p:val>
                                        </p:tav>
                                      </p:tavLst>
                                    </p:anim>
                                  </p:childTnLst>
                                </p:cTn>
                              </p:par>
                            </p:childTnLst>
                          </p:cTn>
                        </p:par>
                      </p:childTnLst>
                    </p:cTn>
                  </p:par>
                  <p:par>
                    <p:cTn id="51" fill="hold" nodeType="clickPar">
                      <p:stCondLst>
                        <p:cond delay="indefinite"/>
                      </p:stCondLst>
                      <p:childTnLst>
                        <p:par>
                          <p:cTn id="52" fill="hold" nodeType="withGroup">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40"/>
                                        </p:tgtEl>
                                        <p:attrNameLst>
                                          <p:attrName>style.visibility</p:attrName>
                                        </p:attrNameLst>
                                      </p:cBhvr>
                                      <p:to>
                                        <p:strVal val="visible"/>
                                      </p:to>
                                    </p:set>
                                    <p:anim calcmode="lin" valueType="num">
                                      <p:cBhvr additive="base">
                                        <p:cTn id="55" dur="500" fill="hold"/>
                                        <p:tgtEl>
                                          <p:spTgt spid="40"/>
                                        </p:tgtEl>
                                        <p:attrNameLst>
                                          <p:attrName>ppt_x</p:attrName>
                                        </p:attrNameLst>
                                      </p:cBhvr>
                                      <p:tavLst>
                                        <p:tav tm="0">
                                          <p:val>
                                            <p:strVal val="#ppt_x"/>
                                          </p:val>
                                        </p:tav>
                                        <p:tav tm="100000">
                                          <p:val>
                                            <p:strVal val="#ppt_x"/>
                                          </p:val>
                                        </p:tav>
                                      </p:tavLst>
                                    </p:anim>
                                    <p:anim calcmode="lin" valueType="num">
                                      <p:cBhvr additive="base">
                                        <p:cTn id="56" dur="500" fill="hold"/>
                                        <p:tgtEl>
                                          <p:spTgt spid="40"/>
                                        </p:tgtEl>
                                        <p:attrNameLst>
                                          <p:attrName>ppt_y</p:attrName>
                                        </p:attrNameLst>
                                      </p:cBhvr>
                                      <p:tavLst>
                                        <p:tav tm="0">
                                          <p:val>
                                            <p:strVal val="1+#ppt_h/2"/>
                                          </p:val>
                                        </p:tav>
                                        <p:tav tm="100000">
                                          <p:val>
                                            <p:strVal val="#ppt_y"/>
                                          </p:val>
                                        </p:tav>
                                      </p:tavLst>
                                    </p:anim>
                                  </p:childTnLst>
                                </p:cTn>
                              </p:par>
                            </p:childTnLst>
                          </p:cTn>
                        </p:par>
                      </p:childTnLst>
                    </p:cTn>
                  </p:par>
                  <p:par>
                    <p:cTn id="57" fill="hold" nodeType="clickPar">
                      <p:stCondLst>
                        <p:cond delay="indefinite"/>
                      </p:stCondLst>
                      <p:childTnLst>
                        <p:par>
                          <p:cTn id="58" fill="hold" nodeType="withGroup">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41"/>
                                        </p:tgtEl>
                                        <p:attrNameLst>
                                          <p:attrName>style.visibility</p:attrName>
                                        </p:attrNameLst>
                                      </p:cBhvr>
                                      <p:to>
                                        <p:strVal val="visible"/>
                                      </p:to>
                                    </p:set>
                                    <p:anim calcmode="lin" valueType="num">
                                      <p:cBhvr additive="base">
                                        <p:cTn id="61" dur="500" fill="hold"/>
                                        <p:tgtEl>
                                          <p:spTgt spid="41"/>
                                        </p:tgtEl>
                                        <p:attrNameLst>
                                          <p:attrName>ppt_x</p:attrName>
                                        </p:attrNameLst>
                                      </p:cBhvr>
                                      <p:tavLst>
                                        <p:tav tm="0">
                                          <p:val>
                                            <p:strVal val="#ppt_x"/>
                                          </p:val>
                                        </p:tav>
                                        <p:tav tm="100000">
                                          <p:val>
                                            <p:strVal val="#ppt_x"/>
                                          </p:val>
                                        </p:tav>
                                      </p:tavLst>
                                    </p:anim>
                                    <p:anim calcmode="lin" valueType="num">
                                      <p:cBhvr additive="base">
                                        <p:cTn id="62" dur="500" fill="hold"/>
                                        <p:tgtEl>
                                          <p:spTgt spid="41"/>
                                        </p:tgtEl>
                                        <p:attrNameLst>
                                          <p:attrName>ppt_y</p:attrName>
                                        </p:attrNameLst>
                                      </p:cBhvr>
                                      <p:tavLst>
                                        <p:tav tm="0">
                                          <p:val>
                                            <p:strVal val="1+#ppt_h/2"/>
                                          </p:val>
                                        </p:tav>
                                        <p:tav tm="100000">
                                          <p:val>
                                            <p:strVal val="#ppt_y"/>
                                          </p:val>
                                        </p:tav>
                                      </p:tavLst>
                                    </p:anim>
                                  </p:childTnLst>
                                </p:cTn>
                              </p:par>
                            </p:childTnLst>
                          </p:cTn>
                        </p:par>
                      </p:childTnLst>
                    </p:cTn>
                  </p:par>
                  <p:par>
                    <p:cTn id="63" fill="hold" nodeType="clickPar">
                      <p:stCondLst>
                        <p:cond delay="indefinite"/>
                      </p:stCondLst>
                      <p:childTnLst>
                        <p:par>
                          <p:cTn id="64" fill="hold" nodeType="withGroup">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43"/>
                                        </p:tgtEl>
                                        <p:attrNameLst>
                                          <p:attrName>style.visibility</p:attrName>
                                        </p:attrNameLst>
                                      </p:cBhvr>
                                      <p:to>
                                        <p:strVal val="visible"/>
                                      </p:to>
                                    </p:set>
                                    <p:anim calcmode="lin" valueType="num">
                                      <p:cBhvr additive="base">
                                        <p:cTn id="67" dur="500" fill="hold"/>
                                        <p:tgtEl>
                                          <p:spTgt spid="43"/>
                                        </p:tgtEl>
                                        <p:attrNameLst>
                                          <p:attrName>ppt_x</p:attrName>
                                        </p:attrNameLst>
                                      </p:cBhvr>
                                      <p:tavLst>
                                        <p:tav tm="0">
                                          <p:val>
                                            <p:strVal val="#ppt_x"/>
                                          </p:val>
                                        </p:tav>
                                        <p:tav tm="100000">
                                          <p:val>
                                            <p:strVal val="#ppt_x"/>
                                          </p:val>
                                        </p:tav>
                                      </p:tavLst>
                                    </p:anim>
                                    <p:anim calcmode="lin" valueType="num">
                                      <p:cBhvr additive="base">
                                        <p:cTn id="68" dur="500" fill="hold"/>
                                        <p:tgtEl>
                                          <p:spTgt spid="43"/>
                                        </p:tgtEl>
                                        <p:attrNameLst>
                                          <p:attrName>ppt_y</p:attrName>
                                        </p:attrNameLst>
                                      </p:cBhvr>
                                      <p:tavLst>
                                        <p:tav tm="0">
                                          <p:val>
                                            <p:strVal val="1+#ppt_h/2"/>
                                          </p:val>
                                        </p:tav>
                                        <p:tav tm="100000">
                                          <p:val>
                                            <p:strVal val="#ppt_y"/>
                                          </p:val>
                                        </p:tav>
                                      </p:tavLst>
                                    </p:anim>
                                  </p:childTnLst>
                                </p:cTn>
                              </p:par>
                            </p:childTnLst>
                          </p:cTn>
                        </p:par>
                      </p:childTnLst>
                    </p:cTn>
                  </p:par>
                  <p:par>
                    <p:cTn id="69" fill="hold" nodeType="clickPar">
                      <p:stCondLst>
                        <p:cond delay="indefinite"/>
                      </p:stCondLst>
                      <p:childTnLst>
                        <p:par>
                          <p:cTn id="70" fill="hold" nodeType="withGroup">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44"/>
                                        </p:tgtEl>
                                        <p:attrNameLst>
                                          <p:attrName>style.visibility</p:attrName>
                                        </p:attrNameLst>
                                      </p:cBhvr>
                                      <p:to>
                                        <p:strVal val="visible"/>
                                      </p:to>
                                    </p:set>
                                    <p:anim calcmode="lin" valueType="num">
                                      <p:cBhvr additive="base">
                                        <p:cTn id="73" dur="500" fill="hold"/>
                                        <p:tgtEl>
                                          <p:spTgt spid="44"/>
                                        </p:tgtEl>
                                        <p:attrNameLst>
                                          <p:attrName>ppt_x</p:attrName>
                                        </p:attrNameLst>
                                      </p:cBhvr>
                                      <p:tavLst>
                                        <p:tav tm="0">
                                          <p:val>
                                            <p:strVal val="#ppt_x"/>
                                          </p:val>
                                        </p:tav>
                                        <p:tav tm="100000">
                                          <p:val>
                                            <p:strVal val="#ppt_x"/>
                                          </p:val>
                                        </p:tav>
                                      </p:tavLst>
                                    </p:anim>
                                    <p:anim calcmode="lin" valueType="num">
                                      <p:cBhvr additive="base">
                                        <p:cTn id="74" dur="500" fill="hold"/>
                                        <p:tgtEl>
                                          <p:spTgt spid="4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P spid="30" grpId="0"/>
      <p:bldP spid="31" grpId="0"/>
      <p:bldP spid="33" grpId="0"/>
      <p:bldP spid="34" grpId="0"/>
      <p:bldP spid="37" grpId="0"/>
      <p:bldP spid="38" grpId="0"/>
      <p:bldP spid="40" grpId="0"/>
      <p:bldP spid="41" grpId="0"/>
      <p:bldP spid="43" grpId="0"/>
      <p:bldP spid="4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362" name="组合 1"/>
          <p:cNvGrpSpPr>
            <a:grpSpLocks/>
          </p:cNvGrpSpPr>
          <p:nvPr/>
        </p:nvGrpSpPr>
        <p:grpSpPr bwMode="auto">
          <a:xfrm>
            <a:off x="646113" y="719138"/>
            <a:ext cx="1401762" cy="431800"/>
            <a:chOff x="646113" y="719138"/>
            <a:chExt cx="1401762" cy="431800"/>
          </a:xfrm>
        </p:grpSpPr>
        <p:sp>
          <p:nvSpPr>
            <p:cNvPr id="3" name="圆角矩形 2">
              <a:extLst>
                <a:ext uri="{FF2B5EF4-FFF2-40B4-BE49-F238E27FC236}"/>
              </a:extLst>
            </p:cNvPr>
            <p:cNvSpPr/>
            <p:nvPr/>
          </p:nvSpPr>
          <p:spPr>
            <a:xfrm rot="20326116">
              <a:off x="1604963" y="719138"/>
              <a:ext cx="442912" cy="420687"/>
            </a:xfrm>
            <a:prstGeom prst="roundRect">
              <a:avLst/>
            </a:prstGeom>
            <a:solidFill>
              <a:schemeClr val="accent3">
                <a:lumMod val="50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defRPr/>
              </a:pPr>
              <a:endParaRPr kumimoji="1" lang="zh-CN" altLang="en-US"/>
            </a:p>
          </p:txBody>
        </p:sp>
        <p:sp>
          <p:nvSpPr>
            <p:cNvPr id="4" name="圆角矩形 3">
              <a:extLst>
                <a:ext uri="{FF2B5EF4-FFF2-40B4-BE49-F238E27FC236}"/>
              </a:extLst>
            </p:cNvPr>
            <p:cNvSpPr/>
            <p:nvPr/>
          </p:nvSpPr>
          <p:spPr>
            <a:xfrm rot="319204">
              <a:off x="1119188" y="722313"/>
              <a:ext cx="441325" cy="420687"/>
            </a:xfrm>
            <a:prstGeom prst="roundRect">
              <a:avLst/>
            </a:prstGeom>
            <a:solidFill>
              <a:schemeClr val="accent1">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defRPr/>
              </a:pPr>
              <a:endParaRPr kumimoji="1" lang="zh-CN" altLang="en-US"/>
            </a:p>
          </p:txBody>
        </p:sp>
        <p:sp>
          <p:nvSpPr>
            <p:cNvPr id="5" name="圆角矩形 4">
              <a:extLst>
                <a:ext uri="{FF2B5EF4-FFF2-40B4-BE49-F238E27FC236}"/>
              </a:extLst>
            </p:cNvPr>
            <p:cNvSpPr/>
            <p:nvPr/>
          </p:nvSpPr>
          <p:spPr>
            <a:xfrm rot="21148334">
              <a:off x="646113" y="730250"/>
              <a:ext cx="441325" cy="420688"/>
            </a:xfrm>
            <a:prstGeom prst="roundRect">
              <a:avLst/>
            </a:prstGeom>
            <a:solidFill>
              <a:schemeClr val="accent2"/>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defRPr/>
              </a:pPr>
              <a:endParaRPr kumimoji="1" lang="zh-CN" altLang="en-US"/>
            </a:p>
          </p:txBody>
        </p:sp>
      </p:grpSp>
      <p:grpSp>
        <p:nvGrpSpPr>
          <p:cNvPr id="15363" name="组合 8"/>
          <p:cNvGrpSpPr>
            <a:grpSpLocks/>
          </p:cNvGrpSpPr>
          <p:nvPr/>
        </p:nvGrpSpPr>
        <p:grpSpPr bwMode="auto">
          <a:xfrm>
            <a:off x="0" y="31750"/>
            <a:ext cx="2051050" cy="523875"/>
            <a:chOff x="0" y="-63"/>
            <a:chExt cx="3231" cy="823"/>
          </a:xfrm>
        </p:grpSpPr>
        <p:sp>
          <p:nvSpPr>
            <p:cNvPr id="15385" name="文本框 6"/>
            <p:cNvSpPr txBox="1">
              <a:spLocks noChangeArrowheads="1"/>
            </p:cNvSpPr>
            <p:nvPr/>
          </p:nvSpPr>
          <p:spPr bwMode="auto">
            <a:xfrm>
              <a:off x="678" y="-63"/>
              <a:ext cx="2553" cy="8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kumimoji="1" lang="zh-CN" altLang="en-US" sz="2800">
                  <a:latin typeface="黑体" pitchFamily="49" charset="-122"/>
                  <a:ea typeface="黑体" pitchFamily="49" charset="-122"/>
                </a:rPr>
                <a:t>预习检查</a:t>
              </a:r>
            </a:p>
          </p:txBody>
        </p:sp>
        <p:cxnSp>
          <p:nvCxnSpPr>
            <p:cNvPr id="8" name="直线连接符 9"/>
            <p:cNvCxnSpPr/>
            <p:nvPr/>
          </p:nvCxnSpPr>
          <p:spPr>
            <a:xfrm>
              <a:off x="0" y="700"/>
              <a:ext cx="323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9" name="菱形 8"/>
            <p:cNvSpPr/>
            <p:nvPr/>
          </p:nvSpPr>
          <p:spPr>
            <a:xfrm>
              <a:off x="125" y="149"/>
              <a:ext cx="553" cy="551"/>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kumimoji="1" lang="zh-CN" altLang="en-US">
                <a:latin typeface="黑体" panose="02010609060101010101" pitchFamily="49" charset="-122"/>
                <a:ea typeface="黑体" panose="02010609060101010101" pitchFamily="49" charset="-122"/>
              </a:endParaRPr>
            </a:p>
          </p:txBody>
        </p:sp>
      </p:grpSp>
      <p:sp>
        <p:nvSpPr>
          <p:cNvPr id="15364" name="矩形 1"/>
          <p:cNvSpPr>
            <a:spLocks noChangeArrowheads="1"/>
          </p:cNvSpPr>
          <p:nvPr/>
        </p:nvSpPr>
        <p:spPr bwMode="auto">
          <a:xfrm>
            <a:off x="611188" y="598488"/>
            <a:ext cx="1498600" cy="566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dist">
              <a:lnSpc>
                <a:spcPts val="4300"/>
              </a:lnSpc>
            </a:pPr>
            <a:r>
              <a:rPr lang="zh-CN" altLang="en-US" sz="2800" b="1">
                <a:solidFill>
                  <a:schemeClr val="bg1"/>
                </a:solidFill>
                <a:latin typeface="楷体" pitchFamily="49" charset="-122"/>
                <a:ea typeface="楷体" pitchFamily="49" charset="-122"/>
              </a:rPr>
              <a:t>形似字</a:t>
            </a:r>
          </a:p>
        </p:txBody>
      </p:sp>
      <p:sp>
        <p:nvSpPr>
          <p:cNvPr id="15365" name="AutoShape 30"/>
          <p:cNvSpPr>
            <a:spLocks/>
          </p:cNvSpPr>
          <p:nvPr/>
        </p:nvSpPr>
        <p:spPr bwMode="auto">
          <a:xfrm>
            <a:off x="523875" y="1844675"/>
            <a:ext cx="247650" cy="1495425"/>
          </a:xfrm>
          <a:prstGeom prst="leftBrace">
            <a:avLst>
              <a:gd name="adj1" fmla="val 63879"/>
              <a:gd name="adj2" fmla="val 50000"/>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endParaRPr lang="zh-CN" altLang="en-US" sz="2800">
              <a:latin typeface="楷体" pitchFamily="49" charset="-122"/>
              <a:ea typeface="楷体" pitchFamily="49" charset="-122"/>
            </a:endParaRPr>
          </a:p>
        </p:txBody>
      </p:sp>
      <p:sp>
        <p:nvSpPr>
          <p:cNvPr id="15366" name="Text Box 31"/>
          <p:cNvSpPr txBox="1">
            <a:spLocks noChangeArrowheads="1"/>
          </p:cNvSpPr>
          <p:nvPr/>
        </p:nvSpPr>
        <p:spPr bwMode="auto">
          <a:xfrm>
            <a:off x="676274" y="1768475"/>
            <a:ext cx="166347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spcBef>
                <a:spcPct val="50000"/>
              </a:spcBef>
              <a:buFont typeface="Arial" pitchFamily="34" charset="0"/>
              <a:buNone/>
            </a:pPr>
            <a:r>
              <a:rPr lang="zh-CN" altLang="en-US" sz="2800" b="1" dirty="0" smtClean="0">
                <a:latin typeface="楷体" pitchFamily="49" charset="-122"/>
                <a:ea typeface="楷体" pitchFamily="49" charset="-122"/>
              </a:rPr>
              <a:t>趟（    ）</a:t>
            </a:r>
            <a:endParaRPr lang="zh-CN" altLang="en-US" sz="2800" b="1" dirty="0">
              <a:latin typeface="楷体" pitchFamily="49" charset="-122"/>
              <a:ea typeface="楷体" pitchFamily="49" charset="-122"/>
            </a:endParaRPr>
          </a:p>
        </p:txBody>
      </p:sp>
      <p:sp>
        <p:nvSpPr>
          <p:cNvPr id="13" name="Text Box 32"/>
          <p:cNvSpPr txBox="1">
            <a:spLocks noChangeArrowheads="1"/>
          </p:cNvSpPr>
          <p:nvPr/>
        </p:nvSpPr>
        <p:spPr bwMode="auto">
          <a:xfrm>
            <a:off x="1391816" y="1759843"/>
            <a:ext cx="15240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spcBef>
                <a:spcPct val="50000"/>
              </a:spcBef>
              <a:buFont typeface="Arial" pitchFamily="34" charset="0"/>
              <a:buNone/>
            </a:pPr>
            <a:r>
              <a:rPr lang="en-US" altLang="zh-CN" sz="2800" dirty="0">
                <a:solidFill>
                  <a:srgbClr val="0000FF"/>
                </a:solidFill>
                <a:latin typeface="汉语拼音" pitchFamily="34" charset="0"/>
                <a:ea typeface="黑体" pitchFamily="49" charset="-122"/>
              </a:rPr>
              <a:t>tàng</a:t>
            </a:r>
          </a:p>
        </p:txBody>
      </p:sp>
      <p:sp>
        <p:nvSpPr>
          <p:cNvPr id="15368" name="Text Box 34"/>
          <p:cNvSpPr txBox="1">
            <a:spLocks noChangeArrowheads="1"/>
          </p:cNvSpPr>
          <p:nvPr/>
        </p:nvSpPr>
        <p:spPr bwMode="auto">
          <a:xfrm>
            <a:off x="633413" y="2301875"/>
            <a:ext cx="181530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spcBef>
                <a:spcPct val="50000"/>
              </a:spcBef>
              <a:buFont typeface="Arial" pitchFamily="34" charset="0"/>
              <a:buNone/>
            </a:pPr>
            <a:r>
              <a:rPr lang="zh-CN" altLang="en-US" sz="2800" b="1" dirty="0" smtClean="0">
                <a:latin typeface="楷体" pitchFamily="49" charset="-122"/>
                <a:ea typeface="楷体" pitchFamily="49" charset="-122"/>
              </a:rPr>
              <a:t>躺（    ）        </a:t>
            </a:r>
            <a:endParaRPr lang="zh-CN" altLang="en-US" sz="2800" b="1" dirty="0">
              <a:latin typeface="楷体" pitchFamily="49" charset="-122"/>
              <a:ea typeface="楷体" pitchFamily="49" charset="-122"/>
            </a:endParaRPr>
          </a:p>
        </p:txBody>
      </p:sp>
      <p:sp>
        <p:nvSpPr>
          <p:cNvPr id="15" name="Text Box 35"/>
          <p:cNvSpPr txBox="1">
            <a:spLocks noChangeArrowheads="1"/>
          </p:cNvSpPr>
          <p:nvPr/>
        </p:nvSpPr>
        <p:spPr bwMode="auto">
          <a:xfrm>
            <a:off x="1327150" y="2330449"/>
            <a:ext cx="14478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spcBef>
                <a:spcPct val="50000"/>
              </a:spcBef>
              <a:buFont typeface="Arial" pitchFamily="34" charset="0"/>
              <a:buNone/>
            </a:pPr>
            <a:r>
              <a:rPr lang="en-US" altLang="zh-CN" sz="2800" dirty="0">
                <a:solidFill>
                  <a:srgbClr val="0000FF"/>
                </a:solidFill>
                <a:latin typeface="汉语拼音" pitchFamily="34" charset="0"/>
                <a:ea typeface="黑体" pitchFamily="49" charset="-122"/>
              </a:rPr>
              <a:t>tǎng</a:t>
            </a:r>
            <a:r>
              <a:rPr lang="en-US" altLang="zh-CN" sz="2800" dirty="0">
                <a:solidFill>
                  <a:srgbClr val="FF0000"/>
                </a:solidFill>
                <a:latin typeface="汉语拼音" pitchFamily="34" charset="0"/>
                <a:ea typeface="黑体" pitchFamily="49" charset="-122"/>
              </a:rPr>
              <a:t> </a:t>
            </a:r>
          </a:p>
        </p:txBody>
      </p:sp>
      <p:sp>
        <p:nvSpPr>
          <p:cNvPr id="16" name="Text Box 36"/>
          <p:cNvSpPr txBox="1">
            <a:spLocks noChangeArrowheads="1"/>
          </p:cNvSpPr>
          <p:nvPr/>
        </p:nvSpPr>
        <p:spPr bwMode="auto">
          <a:xfrm>
            <a:off x="2264296" y="2317750"/>
            <a:ext cx="13716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spcBef>
                <a:spcPct val="50000"/>
              </a:spcBef>
              <a:buFont typeface="Arial" pitchFamily="34" charset="0"/>
              <a:buNone/>
            </a:pPr>
            <a:r>
              <a:rPr lang="zh-CN" altLang="en-US" sz="2800" b="1" dirty="0">
                <a:latin typeface="华文楷体" pitchFamily="2" charset="-122"/>
                <a:ea typeface="华文楷体" pitchFamily="2" charset="-122"/>
              </a:rPr>
              <a:t>躺下</a:t>
            </a:r>
          </a:p>
        </p:txBody>
      </p:sp>
      <p:sp>
        <p:nvSpPr>
          <p:cNvPr id="15371" name="Text Box 37"/>
          <p:cNvSpPr txBox="1">
            <a:spLocks noChangeArrowheads="1"/>
          </p:cNvSpPr>
          <p:nvPr/>
        </p:nvSpPr>
        <p:spPr bwMode="auto">
          <a:xfrm>
            <a:off x="628650" y="2911475"/>
            <a:ext cx="182006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spcBef>
                <a:spcPct val="50000"/>
              </a:spcBef>
              <a:buFont typeface="Arial" pitchFamily="34" charset="0"/>
              <a:buNone/>
            </a:pPr>
            <a:r>
              <a:rPr lang="zh-CN" altLang="en-US" sz="2800" b="1" dirty="0" smtClean="0">
                <a:latin typeface="楷体" pitchFamily="49" charset="-122"/>
                <a:ea typeface="楷体" pitchFamily="49" charset="-122"/>
              </a:rPr>
              <a:t>淌（    ）</a:t>
            </a:r>
            <a:endParaRPr lang="zh-CN" altLang="en-US" sz="2800" b="1" dirty="0">
              <a:latin typeface="楷体" pitchFamily="49" charset="-122"/>
              <a:ea typeface="楷体" pitchFamily="49" charset="-122"/>
            </a:endParaRPr>
          </a:p>
        </p:txBody>
      </p:sp>
      <p:sp>
        <p:nvSpPr>
          <p:cNvPr id="18" name="Rectangle 38"/>
          <p:cNvSpPr>
            <a:spLocks noChangeArrowheads="1"/>
          </p:cNvSpPr>
          <p:nvPr/>
        </p:nvSpPr>
        <p:spPr bwMode="auto">
          <a:xfrm>
            <a:off x="1334294" y="2958306"/>
            <a:ext cx="1062038"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spcBef>
                <a:spcPct val="50000"/>
              </a:spcBef>
              <a:buFont typeface="Arial" pitchFamily="34" charset="0"/>
              <a:buNone/>
            </a:pPr>
            <a:r>
              <a:rPr lang="en-US" altLang="zh-CN" sz="2800" dirty="0">
                <a:solidFill>
                  <a:srgbClr val="0000FF"/>
                </a:solidFill>
                <a:latin typeface="汉语拼音" pitchFamily="34" charset="0"/>
                <a:ea typeface="黑体" pitchFamily="49" charset="-122"/>
              </a:rPr>
              <a:t>tǎng</a:t>
            </a:r>
            <a:r>
              <a:rPr lang="en-US" altLang="zh-CN" sz="2800" dirty="0">
                <a:solidFill>
                  <a:srgbClr val="FF0000"/>
                </a:solidFill>
                <a:latin typeface="汉语拼音" pitchFamily="34" charset="0"/>
                <a:ea typeface="黑体" pitchFamily="49" charset="-122"/>
              </a:rPr>
              <a:t> </a:t>
            </a:r>
          </a:p>
        </p:txBody>
      </p:sp>
      <p:sp>
        <p:nvSpPr>
          <p:cNvPr id="19" name="Text Box 39"/>
          <p:cNvSpPr txBox="1">
            <a:spLocks noChangeArrowheads="1"/>
          </p:cNvSpPr>
          <p:nvPr/>
        </p:nvSpPr>
        <p:spPr bwMode="auto">
          <a:xfrm>
            <a:off x="2268488" y="2927350"/>
            <a:ext cx="12954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spcBef>
                <a:spcPct val="50000"/>
              </a:spcBef>
              <a:buFont typeface="Arial" pitchFamily="34" charset="0"/>
              <a:buNone/>
            </a:pPr>
            <a:r>
              <a:rPr lang="zh-CN" altLang="en-US" sz="2800" b="1" dirty="0">
                <a:latin typeface="华文楷体" pitchFamily="2" charset="-122"/>
                <a:ea typeface="华文楷体" pitchFamily="2" charset="-122"/>
              </a:rPr>
              <a:t>流淌</a:t>
            </a:r>
          </a:p>
        </p:txBody>
      </p:sp>
      <p:sp>
        <p:nvSpPr>
          <p:cNvPr id="20" name="Text Box 33"/>
          <p:cNvSpPr txBox="1">
            <a:spLocks noChangeArrowheads="1"/>
          </p:cNvSpPr>
          <p:nvPr/>
        </p:nvSpPr>
        <p:spPr bwMode="auto">
          <a:xfrm>
            <a:off x="2294384" y="1779588"/>
            <a:ext cx="21336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spcBef>
                <a:spcPct val="50000"/>
              </a:spcBef>
              <a:buFont typeface="Arial" pitchFamily="34" charset="0"/>
              <a:buNone/>
            </a:pPr>
            <a:r>
              <a:rPr lang="zh-CN" altLang="en-US" sz="2800" b="1" dirty="0">
                <a:latin typeface="华文楷体" pitchFamily="2" charset="-122"/>
                <a:ea typeface="华文楷体" pitchFamily="2" charset="-122"/>
              </a:rPr>
              <a:t>赶趟儿</a:t>
            </a:r>
          </a:p>
        </p:txBody>
      </p:sp>
      <p:sp>
        <p:nvSpPr>
          <p:cNvPr id="15375" name="AutoShape 12"/>
          <p:cNvSpPr>
            <a:spLocks/>
          </p:cNvSpPr>
          <p:nvPr/>
        </p:nvSpPr>
        <p:spPr bwMode="auto">
          <a:xfrm>
            <a:off x="4776788" y="1779588"/>
            <a:ext cx="257175" cy="1690687"/>
          </a:xfrm>
          <a:prstGeom prst="leftBrace">
            <a:avLst>
              <a:gd name="adj1" fmla="val 80563"/>
              <a:gd name="adj2" fmla="val 50000"/>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endParaRPr lang="zh-CN" altLang="en-US" sz="3200">
              <a:latin typeface="楷体" pitchFamily="49" charset="-122"/>
              <a:ea typeface="楷体" pitchFamily="49" charset="-122"/>
            </a:endParaRPr>
          </a:p>
        </p:txBody>
      </p:sp>
      <p:sp>
        <p:nvSpPr>
          <p:cNvPr id="15376" name="Text Box 11"/>
          <p:cNvSpPr txBox="1">
            <a:spLocks noChangeArrowheads="1"/>
          </p:cNvSpPr>
          <p:nvPr/>
        </p:nvSpPr>
        <p:spPr bwMode="auto">
          <a:xfrm>
            <a:off x="4929188" y="1722438"/>
            <a:ext cx="17526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spcBef>
                <a:spcPct val="50000"/>
              </a:spcBef>
              <a:buFont typeface="Arial" pitchFamily="34" charset="0"/>
              <a:buNone/>
            </a:pPr>
            <a:r>
              <a:rPr lang="zh-CN" altLang="en-US" sz="2800" b="1" dirty="0" smtClean="0">
                <a:latin typeface="楷体" pitchFamily="49" charset="-122"/>
                <a:ea typeface="楷体" pitchFamily="49" charset="-122"/>
              </a:rPr>
              <a:t>蓑（    ）</a:t>
            </a:r>
            <a:endParaRPr lang="zh-CN" altLang="en-US" sz="2800" b="1" dirty="0">
              <a:latin typeface="楷体" pitchFamily="49" charset="-122"/>
              <a:ea typeface="楷体" pitchFamily="49" charset="-122"/>
            </a:endParaRPr>
          </a:p>
        </p:txBody>
      </p:sp>
      <p:sp>
        <p:nvSpPr>
          <p:cNvPr id="23" name="Text Box 10"/>
          <p:cNvSpPr txBox="1">
            <a:spLocks noChangeArrowheads="1"/>
          </p:cNvSpPr>
          <p:nvPr/>
        </p:nvSpPr>
        <p:spPr bwMode="auto">
          <a:xfrm>
            <a:off x="5702350" y="1759843"/>
            <a:ext cx="12192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spcBef>
                <a:spcPct val="50000"/>
              </a:spcBef>
              <a:buFont typeface="Arial" pitchFamily="34" charset="0"/>
              <a:buNone/>
            </a:pPr>
            <a:r>
              <a:rPr lang="en-US" altLang="zh-CN" sz="2800" dirty="0">
                <a:solidFill>
                  <a:srgbClr val="0000FF"/>
                </a:solidFill>
                <a:latin typeface="汉语拼音" pitchFamily="34" charset="0"/>
                <a:ea typeface="黑体" pitchFamily="49" charset="-122"/>
              </a:rPr>
              <a:t>suō</a:t>
            </a:r>
          </a:p>
        </p:txBody>
      </p:sp>
      <p:sp>
        <p:nvSpPr>
          <p:cNvPr id="24" name="Text Box 9"/>
          <p:cNvSpPr txBox="1">
            <a:spLocks noChangeArrowheads="1"/>
          </p:cNvSpPr>
          <p:nvPr/>
        </p:nvSpPr>
        <p:spPr bwMode="auto">
          <a:xfrm>
            <a:off x="6500192" y="1722438"/>
            <a:ext cx="16002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spcBef>
                <a:spcPct val="50000"/>
              </a:spcBef>
              <a:buFont typeface="Arial" pitchFamily="34" charset="0"/>
              <a:buNone/>
            </a:pPr>
            <a:r>
              <a:rPr lang="zh-CN" altLang="en-US" sz="2800" b="1" dirty="0">
                <a:latin typeface="华文楷体" pitchFamily="2" charset="-122"/>
                <a:ea typeface="华文楷体" pitchFamily="2" charset="-122"/>
              </a:rPr>
              <a:t>蓑衣</a:t>
            </a:r>
          </a:p>
        </p:txBody>
      </p:sp>
      <p:sp>
        <p:nvSpPr>
          <p:cNvPr id="15379" name="Text Box 8"/>
          <p:cNvSpPr txBox="1">
            <a:spLocks noChangeArrowheads="1"/>
          </p:cNvSpPr>
          <p:nvPr/>
        </p:nvSpPr>
        <p:spPr bwMode="auto">
          <a:xfrm>
            <a:off x="4929188" y="2408238"/>
            <a:ext cx="199236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spcBef>
                <a:spcPct val="50000"/>
              </a:spcBef>
              <a:buFont typeface="Arial" pitchFamily="34" charset="0"/>
              <a:buNone/>
            </a:pPr>
            <a:r>
              <a:rPr lang="zh-CN" altLang="en-US" sz="2800" b="1" dirty="0" smtClean="0">
                <a:latin typeface="楷体" pitchFamily="49" charset="-122"/>
                <a:ea typeface="楷体" pitchFamily="49" charset="-122"/>
              </a:rPr>
              <a:t>衰（     ）</a:t>
            </a:r>
            <a:endParaRPr lang="zh-CN" altLang="en-US" sz="2800" b="1" dirty="0">
              <a:latin typeface="楷体" pitchFamily="49" charset="-122"/>
              <a:ea typeface="楷体" pitchFamily="49" charset="-122"/>
            </a:endParaRPr>
          </a:p>
        </p:txBody>
      </p:sp>
      <p:sp>
        <p:nvSpPr>
          <p:cNvPr id="26" name="Text Box 7"/>
          <p:cNvSpPr txBox="1">
            <a:spLocks noChangeArrowheads="1"/>
          </p:cNvSpPr>
          <p:nvPr/>
        </p:nvSpPr>
        <p:spPr bwMode="auto">
          <a:xfrm>
            <a:off x="5652864" y="2407915"/>
            <a:ext cx="12954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spcBef>
                <a:spcPct val="50000"/>
              </a:spcBef>
              <a:buFont typeface="Arial" pitchFamily="34" charset="0"/>
              <a:buNone/>
            </a:pPr>
            <a:r>
              <a:rPr lang="en-US" altLang="zh-CN" sz="2800" dirty="0">
                <a:solidFill>
                  <a:srgbClr val="0000FF"/>
                </a:solidFill>
                <a:latin typeface="汉语拼音" pitchFamily="34" charset="0"/>
                <a:ea typeface="黑体" pitchFamily="49" charset="-122"/>
              </a:rPr>
              <a:t>shuāi</a:t>
            </a:r>
          </a:p>
        </p:txBody>
      </p:sp>
      <p:sp>
        <p:nvSpPr>
          <p:cNvPr id="27" name="Text Box 6"/>
          <p:cNvSpPr txBox="1">
            <a:spLocks noChangeArrowheads="1"/>
          </p:cNvSpPr>
          <p:nvPr/>
        </p:nvSpPr>
        <p:spPr bwMode="auto">
          <a:xfrm>
            <a:off x="6724600" y="2408238"/>
            <a:ext cx="14478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spcBef>
                <a:spcPct val="50000"/>
              </a:spcBef>
              <a:buFont typeface="Arial" pitchFamily="34" charset="0"/>
              <a:buNone/>
            </a:pPr>
            <a:r>
              <a:rPr lang="zh-CN" altLang="en-US" sz="2800" b="1" dirty="0">
                <a:latin typeface="华文楷体" pitchFamily="2" charset="-122"/>
                <a:ea typeface="华文楷体" pitchFamily="2" charset="-122"/>
              </a:rPr>
              <a:t>衰老</a:t>
            </a:r>
          </a:p>
        </p:txBody>
      </p:sp>
      <p:sp>
        <p:nvSpPr>
          <p:cNvPr id="15382" name="Text Box 5"/>
          <p:cNvSpPr txBox="1">
            <a:spLocks noChangeArrowheads="1"/>
          </p:cNvSpPr>
          <p:nvPr/>
        </p:nvSpPr>
        <p:spPr bwMode="auto">
          <a:xfrm>
            <a:off x="4953000" y="2970213"/>
            <a:ext cx="148748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spcBef>
                <a:spcPct val="50000"/>
              </a:spcBef>
              <a:buFont typeface="Arial" pitchFamily="34" charset="0"/>
              <a:buNone/>
            </a:pPr>
            <a:r>
              <a:rPr lang="zh-CN" altLang="en-US" sz="2800" b="1" dirty="0" smtClean="0">
                <a:latin typeface="楷体" pitchFamily="49" charset="-122"/>
                <a:ea typeface="楷体" pitchFamily="49" charset="-122"/>
              </a:rPr>
              <a:t>哀（   ）</a:t>
            </a:r>
            <a:endParaRPr lang="zh-CN" altLang="en-US" sz="2800" b="1" dirty="0">
              <a:latin typeface="楷体" pitchFamily="49" charset="-122"/>
              <a:ea typeface="楷体" pitchFamily="49" charset="-122"/>
            </a:endParaRPr>
          </a:p>
        </p:txBody>
      </p:sp>
      <p:sp>
        <p:nvSpPr>
          <p:cNvPr id="29" name="Text Box 4"/>
          <p:cNvSpPr txBox="1">
            <a:spLocks noChangeArrowheads="1"/>
          </p:cNvSpPr>
          <p:nvPr/>
        </p:nvSpPr>
        <p:spPr bwMode="auto">
          <a:xfrm>
            <a:off x="5768976" y="2970213"/>
            <a:ext cx="6096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spcBef>
                <a:spcPct val="50000"/>
              </a:spcBef>
              <a:buFont typeface="Arial" pitchFamily="34" charset="0"/>
              <a:buNone/>
            </a:pPr>
            <a:r>
              <a:rPr lang="en-US" altLang="zh-CN" sz="2800" dirty="0">
                <a:solidFill>
                  <a:srgbClr val="0000FF"/>
                </a:solidFill>
                <a:latin typeface="汉语拼音" pitchFamily="34" charset="0"/>
                <a:ea typeface="黑体" pitchFamily="49" charset="-122"/>
              </a:rPr>
              <a:t>āi</a:t>
            </a:r>
            <a:r>
              <a:rPr lang="en-US" altLang="zh-CN" sz="2800" dirty="0">
                <a:solidFill>
                  <a:srgbClr val="FF0000"/>
                </a:solidFill>
                <a:latin typeface="汉语拼音" pitchFamily="34" charset="0"/>
                <a:ea typeface="黑体" pitchFamily="49" charset="-122"/>
              </a:rPr>
              <a:t> </a:t>
            </a:r>
          </a:p>
        </p:txBody>
      </p:sp>
      <p:sp>
        <p:nvSpPr>
          <p:cNvPr id="30" name="Text Box 3"/>
          <p:cNvSpPr txBox="1">
            <a:spLocks noChangeArrowheads="1"/>
          </p:cNvSpPr>
          <p:nvPr/>
        </p:nvSpPr>
        <p:spPr bwMode="auto">
          <a:xfrm>
            <a:off x="6440488" y="2989263"/>
            <a:ext cx="13716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spcBef>
                <a:spcPct val="50000"/>
              </a:spcBef>
              <a:buFont typeface="Arial" pitchFamily="34" charset="0"/>
              <a:buNone/>
            </a:pPr>
            <a:r>
              <a:rPr lang="zh-CN" altLang="en-US" sz="2800" b="1">
                <a:latin typeface="华文楷体" pitchFamily="2" charset="-122"/>
                <a:ea typeface="华文楷体" pitchFamily="2" charset="-122"/>
              </a:rPr>
              <a:t>悲哀</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wipe(down)">
                                      <p:cBhvr>
                                        <p:cTn id="13" dur="500"/>
                                        <p:tgtEl>
                                          <p:spTgt spid="20"/>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15"/>
                                        </p:tgtEl>
                                        <p:attrNameLst>
                                          <p:attrName>style.visibility</p:attrName>
                                        </p:attrNameLst>
                                      </p:cBhvr>
                                      <p:to>
                                        <p:strVal val="visible"/>
                                      </p:to>
                                    </p:set>
                                    <p:anim calcmode="lin" valueType="num">
                                      <p:cBhvr additive="base">
                                        <p:cTn id="18" dur="500" fill="hold"/>
                                        <p:tgtEl>
                                          <p:spTgt spid="15"/>
                                        </p:tgtEl>
                                        <p:attrNameLst>
                                          <p:attrName>ppt_x</p:attrName>
                                        </p:attrNameLst>
                                      </p:cBhvr>
                                      <p:tavLst>
                                        <p:tav tm="0">
                                          <p:val>
                                            <p:strVal val="#ppt_x"/>
                                          </p:val>
                                        </p:tav>
                                        <p:tav tm="100000">
                                          <p:val>
                                            <p:strVal val="#ppt_x"/>
                                          </p:val>
                                        </p:tav>
                                      </p:tavLst>
                                    </p:anim>
                                    <p:anim calcmode="lin" valueType="num">
                                      <p:cBhvr additive="base">
                                        <p:cTn id="19"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20" fill="hold" nodeType="clickPar">
                      <p:stCondLst>
                        <p:cond delay="indefinite"/>
                      </p:stCondLst>
                      <p:childTnLst>
                        <p:par>
                          <p:cTn id="21" fill="hold" nodeType="withGroup">
                            <p:stCondLst>
                              <p:cond delay="0"/>
                            </p:stCondLst>
                            <p:childTnLst>
                              <p:par>
                                <p:cTn id="22" presetID="22" presetClass="entr" presetSubtype="4" fill="hold" grpId="0" nodeType="clickEffect">
                                  <p:stCondLst>
                                    <p:cond delay="0"/>
                                  </p:stCondLst>
                                  <p:childTnLst>
                                    <p:set>
                                      <p:cBhvr>
                                        <p:cTn id="23" dur="1" fill="hold">
                                          <p:stCondLst>
                                            <p:cond delay="0"/>
                                          </p:stCondLst>
                                        </p:cTn>
                                        <p:tgtEl>
                                          <p:spTgt spid="16"/>
                                        </p:tgtEl>
                                        <p:attrNameLst>
                                          <p:attrName>style.visibility</p:attrName>
                                        </p:attrNameLst>
                                      </p:cBhvr>
                                      <p:to>
                                        <p:strVal val="visible"/>
                                      </p:to>
                                    </p:set>
                                    <p:animEffect transition="in" filter="wipe(down)">
                                      <p:cBhvr>
                                        <p:cTn id="24" dur="500"/>
                                        <p:tgtEl>
                                          <p:spTgt spid="16"/>
                                        </p:tgtEl>
                                      </p:cBhvr>
                                    </p:animEffect>
                                  </p:childTnLst>
                                </p:cTn>
                              </p:par>
                            </p:childTnLst>
                          </p:cTn>
                        </p:par>
                      </p:childTnLst>
                    </p:cTn>
                  </p:par>
                  <p:par>
                    <p:cTn id="25" fill="hold" nodeType="clickPar">
                      <p:stCondLst>
                        <p:cond delay="indefinite"/>
                      </p:stCondLst>
                      <p:childTnLst>
                        <p:par>
                          <p:cTn id="26" fill="hold" nodeType="withGroup">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18"/>
                                        </p:tgtEl>
                                        <p:attrNameLst>
                                          <p:attrName>style.visibility</p:attrName>
                                        </p:attrNameLst>
                                      </p:cBhvr>
                                      <p:to>
                                        <p:strVal val="visible"/>
                                      </p:to>
                                    </p:set>
                                    <p:anim calcmode="lin" valueType="num">
                                      <p:cBhvr additive="base">
                                        <p:cTn id="29" dur="500" fill="hold"/>
                                        <p:tgtEl>
                                          <p:spTgt spid="18"/>
                                        </p:tgtEl>
                                        <p:attrNameLst>
                                          <p:attrName>ppt_x</p:attrName>
                                        </p:attrNameLst>
                                      </p:cBhvr>
                                      <p:tavLst>
                                        <p:tav tm="0">
                                          <p:val>
                                            <p:strVal val="#ppt_x"/>
                                          </p:val>
                                        </p:tav>
                                        <p:tav tm="100000">
                                          <p:val>
                                            <p:strVal val="#ppt_x"/>
                                          </p:val>
                                        </p:tav>
                                      </p:tavLst>
                                    </p:anim>
                                    <p:anim calcmode="lin" valueType="num">
                                      <p:cBhvr additive="base">
                                        <p:cTn id="30"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31" fill="hold" nodeType="clickPar">
                      <p:stCondLst>
                        <p:cond delay="indefinite"/>
                      </p:stCondLst>
                      <p:childTnLst>
                        <p:par>
                          <p:cTn id="32" fill="hold" nodeType="withGroup">
                            <p:stCondLst>
                              <p:cond delay="0"/>
                            </p:stCondLst>
                            <p:childTnLst>
                              <p:par>
                                <p:cTn id="33" presetID="22" presetClass="entr" presetSubtype="4" fill="hold" grpId="0" nodeType="clickEffect">
                                  <p:stCondLst>
                                    <p:cond delay="0"/>
                                  </p:stCondLst>
                                  <p:childTnLst>
                                    <p:set>
                                      <p:cBhvr>
                                        <p:cTn id="34" dur="1" fill="hold">
                                          <p:stCondLst>
                                            <p:cond delay="0"/>
                                          </p:stCondLst>
                                        </p:cTn>
                                        <p:tgtEl>
                                          <p:spTgt spid="19"/>
                                        </p:tgtEl>
                                        <p:attrNameLst>
                                          <p:attrName>style.visibility</p:attrName>
                                        </p:attrNameLst>
                                      </p:cBhvr>
                                      <p:to>
                                        <p:strVal val="visible"/>
                                      </p:to>
                                    </p:set>
                                    <p:animEffect transition="in" filter="wipe(down)">
                                      <p:cBhvr>
                                        <p:cTn id="35" dur="500"/>
                                        <p:tgtEl>
                                          <p:spTgt spid="19"/>
                                        </p:tgtEl>
                                      </p:cBhvr>
                                    </p:animEffect>
                                  </p:childTnLst>
                                </p:cTn>
                              </p:par>
                            </p:childTnLst>
                          </p:cTn>
                        </p:par>
                      </p:childTnLst>
                    </p:cTn>
                  </p:par>
                  <p:par>
                    <p:cTn id="36" fill="hold" nodeType="clickPar">
                      <p:stCondLst>
                        <p:cond delay="indefinite"/>
                      </p:stCondLst>
                      <p:childTnLst>
                        <p:par>
                          <p:cTn id="37" fill="hold" nodeType="withGroup">
                            <p:stCondLst>
                              <p:cond delay="0"/>
                            </p:stCondLst>
                            <p:childTnLst>
                              <p:par>
                                <p:cTn id="38" presetID="2" presetClass="entr" presetSubtype="4" fill="hold" grpId="0" nodeType="clickEffect">
                                  <p:stCondLst>
                                    <p:cond delay="0"/>
                                  </p:stCondLst>
                                  <p:childTnLst>
                                    <p:set>
                                      <p:cBhvr>
                                        <p:cTn id="39" dur="1" fill="hold">
                                          <p:stCondLst>
                                            <p:cond delay="0"/>
                                          </p:stCondLst>
                                        </p:cTn>
                                        <p:tgtEl>
                                          <p:spTgt spid="23"/>
                                        </p:tgtEl>
                                        <p:attrNameLst>
                                          <p:attrName>style.visibility</p:attrName>
                                        </p:attrNameLst>
                                      </p:cBhvr>
                                      <p:to>
                                        <p:strVal val="visible"/>
                                      </p:to>
                                    </p:set>
                                    <p:anim calcmode="lin" valueType="num">
                                      <p:cBhvr additive="base">
                                        <p:cTn id="40" dur="500" fill="hold"/>
                                        <p:tgtEl>
                                          <p:spTgt spid="23"/>
                                        </p:tgtEl>
                                        <p:attrNameLst>
                                          <p:attrName>ppt_x</p:attrName>
                                        </p:attrNameLst>
                                      </p:cBhvr>
                                      <p:tavLst>
                                        <p:tav tm="0">
                                          <p:val>
                                            <p:strVal val="#ppt_x"/>
                                          </p:val>
                                        </p:tav>
                                        <p:tav tm="100000">
                                          <p:val>
                                            <p:strVal val="#ppt_x"/>
                                          </p:val>
                                        </p:tav>
                                      </p:tavLst>
                                    </p:anim>
                                    <p:anim calcmode="lin" valueType="num">
                                      <p:cBhvr additive="base">
                                        <p:cTn id="41"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42" fill="hold" nodeType="clickPar">
                      <p:stCondLst>
                        <p:cond delay="indefinite"/>
                      </p:stCondLst>
                      <p:childTnLst>
                        <p:par>
                          <p:cTn id="43" fill="hold" nodeType="withGroup">
                            <p:stCondLst>
                              <p:cond delay="0"/>
                            </p:stCondLst>
                            <p:childTnLst>
                              <p:par>
                                <p:cTn id="44" presetID="22" presetClass="entr" presetSubtype="4" fill="hold" grpId="0" nodeType="clickEffect">
                                  <p:stCondLst>
                                    <p:cond delay="0"/>
                                  </p:stCondLst>
                                  <p:childTnLst>
                                    <p:set>
                                      <p:cBhvr>
                                        <p:cTn id="45" dur="1" fill="hold">
                                          <p:stCondLst>
                                            <p:cond delay="0"/>
                                          </p:stCondLst>
                                        </p:cTn>
                                        <p:tgtEl>
                                          <p:spTgt spid="24"/>
                                        </p:tgtEl>
                                        <p:attrNameLst>
                                          <p:attrName>style.visibility</p:attrName>
                                        </p:attrNameLst>
                                      </p:cBhvr>
                                      <p:to>
                                        <p:strVal val="visible"/>
                                      </p:to>
                                    </p:set>
                                    <p:animEffect transition="in" filter="wipe(down)">
                                      <p:cBhvr>
                                        <p:cTn id="46" dur="500"/>
                                        <p:tgtEl>
                                          <p:spTgt spid="24"/>
                                        </p:tgtEl>
                                      </p:cBhvr>
                                    </p:animEffect>
                                  </p:childTnLst>
                                </p:cTn>
                              </p:par>
                            </p:childTnLst>
                          </p:cTn>
                        </p:par>
                      </p:childTnLst>
                    </p:cTn>
                  </p:par>
                  <p:par>
                    <p:cTn id="47" fill="hold" nodeType="clickPar">
                      <p:stCondLst>
                        <p:cond delay="indefinite"/>
                      </p:stCondLst>
                      <p:childTnLst>
                        <p:par>
                          <p:cTn id="48" fill="hold" nodeType="withGroup">
                            <p:stCondLst>
                              <p:cond delay="0"/>
                            </p:stCondLst>
                            <p:childTnLst>
                              <p:par>
                                <p:cTn id="49" presetID="2" presetClass="entr" presetSubtype="4" fill="hold" grpId="0" nodeType="clickEffect">
                                  <p:stCondLst>
                                    <p:cond delay="0"/>
                                  </p:stCondLst>
                                  <p:childTnLst>
                                    <p:set>
                                      <p:cBhvr>
                                        <p:cTn id="50" dur="1" fill="hold">
                                          <p:stCondLst>
                                            <p:cond delay="0"/>
                                          </p:stCondLst>
                                        </p:cTn>
                                        <p:tgtEl>
                                          <p:spTgt spid="26"/>
                                        </p:tgtEl>
                                        <p:attrNameLst>
                                          <p:attrName>style.visibility</p:attrName>
                                        </p:attrNameLst>
                                      </p:cBhvr>
                                      <p:to>
                                        <p:strVal val="visible"/>
                                      </p:to>
                                    </p:set>
                                    <p:anim calcmode="lin" valueType="num">
                                      <p:cBhvr additive="base">
                                        <p:cTn id="51" dur="500" fill="hold"/>
                                        <p:tgtEl>
                                          <p:spTgt spid="26"/>
                                        </p:tgtEl>
                                        <p:attrNameLst>
                                          <p:attrName>ppt_x</p:attrName>
                                        </p:attrNameLst>
                                      </p:cBhvr>
                                      <p:tavLst>
                                        <p:tav tm="0">
                                          <p:val>
                                            <p:strVal val="#ppt_x"/>
                                          </p:val>
                                        </p:tav>
                                        <p:tav tm="100000">
                                          <p:val>
                                            <p:strVal val="#ppt_x"/>
                                          </p:val>
                                        </p:tav>
                                      </p:tavLst>
                                    </p:anim>
                                    <p:anim calcmode="lin" valueType="num">
                                      <p:cBhvr additive="base">
                                        <p:cTn id="52"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par>
                    <p:cTn id="53" fill="hold" nodeType="clickPar">
                      <p:stCondLst>
                        <p:cond delay="indefinite"/>
                      </p:stCondLst>
                      <p:childTnLst>
                        <p:par>
                          <p:cTn id="54" fill="hold" nodeType="withGroup">
                            <p:stCondLst>
                              <p:cond delay="0"/>
                            </p:stCondLst>
                            <p:childTnLst>
                              <p:par>
                                <p:cTn id="55" presetID="22" presetClass="entr" presetSubtype="4" fill="hold" grpId="0" nodeType="clickEffect">
                                  <p:stCondLst>
                                    <p:cond delay="0"/>
                                  </p:stCondLst>
                                  <p:childTnLst>
                                    <p:set>
                                      <p:cBhvr>
                                        <p:cTn id="56" dur="1" fill="hold">
                                          <p:stCondLst>
                                            <p:cond delay="0"/>
                                          </p:stCondLst>
                                        </p:cTn>
                                        <p:tgtEl>
                                          <p:spTgt spid="27"/>
                                        </p:tgtEl>
                                        <p:attrNameLst>
                                          <p:attrName>style.visibility</p:attrName>
                                        </p:attrNameLst>
                                      </p:cBhvr>
                                      <p:to>
                                        <p:strVal val="visible"/>
                                      </p:to>
                                    </p:set>
                                    <p:animEffect transition="in" filter="wipe(down)">
                                      <p:cBhvr>
                                        <p:cTn id="57" dur="500"/>
                                        <p:tgtEl>
                                          <p:spTgt spid="27"/>
                                        </p:tgtEl>
                                      </p:cBhvr>
                                    </p:animEffect>
                                  </p:childTnLst>
                                </p:cTn>
                              </p:par>
                            </p:childTnLst>
                          </p:cTn>
                        </p:par>
                      </p:childTnLst>
                    </p:cTn>
                  </p:par>
                  <p:par>
                    <p:cTn id="58" fill="hold" nodeType="clickPar">
                      <p:stCondLst>
                        <p:cond delay="indefinite"/>
                      </p:stCondLst>
                      <p:childTnLst>
                        <p:par>
                          <p:cTn id="59" fill="hold" nodeType="withGroup">
                            <p:stCondLst>
                              <p:cond delay="0"/>
                            </p:stCondLst>
                            <p:childTnLst>
                              <p:par>
                                <p:cTn id="60" presetID="2" presetClass="entr" presetSubtype="4" fill="hold" grpId="0" nodeType="clickEffect">
                                  <p:stCondLst>
                                    <p:cond delay="0"/>
                                  </p:stCondLst>
                                  <p:childTnLst>
                                    <p:set>
                                      <p:cBhvr>
                                        <p:cTn id="61" dur="1" fill="hold">
                                          <p:stCondLst>
                                            <p:cond delay="0"/>
                                          </p:stCondLst>
                                        </p:cTn>
                                        <p:tgtEl>
                                          <p:spTgt spid="29"/>
                                        </p:tgtEl>
                                        <p:attrNameLst>
                                          <p:attrName>style.visibility</p:attrName>
                                        </p:attrNameLst>
                                      </p:cBhvr>
                                      <p:to>
                                        <p:strVal val="visible"/>
                                      </p:to>
                                    </p:set>
                                    <p:anim calcmode="lin" valueType="num">
                                      <p:cBhvr additive="base">
                                        <p:cTn id="62" dur="500" fill="hold"/>
                                        <p:tgtEl>
                                          <p:spTgt spid="29"/>
                                        </p:tgtEl>
                                        <p:attrNameLst>
                                          <p:attrName>ppt_x</p:attrName>
                                        </p:attrNameLst>
                                      </p:cBhvr>
                                      <p:tavLst>
                                        <p:tav tm="0">
                                          <p:val>
                                            <p:strVal val="#ppt_x"/>
                                          </p:val>
                                        </p:tav>
                                        <p:tav tm="100000">
                                          <p:val>
                                            <p:strVal val="#ppt_x"/>
                                          </p:val>
                                        </p:tav>
                                      </p:tavLst>
                                    </p:anim>
                                    <p:anim calcmode="lin" valueType="num">
                                      <p:cBhvr additive="base">
                                        <p:cTn id="63"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par>
                    <p:cTn id="64" fill="hold" nodeType="clickPar">
                      <p:stCondLst>
                        <p:cond delay="indefinite"/>
                      </p:stCondLst>
                      <p:childTnLst>
                        <p:par>
                          <p:cTn id="65" fill="hold" nodeType="withGroup">
                            <p:stCondLst>
                              <p:cond delay="0"/>
                            </p:stCondLst>
                            <p:childTnLst>
                              <p:par>
                                <p:cTn id="66" presetID="22" presetClass="entr" presetSubtype="4" fill="hold" grpId="0" nodeType="clickEffect">
                                  <p:stCondLst>
                                    <p:cond delay="0"/>
                                  </p:stCondLst>
                                  <p:childTnLst>
                                    <p:set>
                                      <p:cBhvr>
                                        <p:cTn id="67" dur="1" fill="hold">
                                          <p:stCondLst>
                                            <p:cond delay="0"/>
                                          </p:stCondLst>
                                        </p:cTn>
                                        <p:tgtEl>
                                          <p:spTgt spid="30"/>
                                        </p:tgtEl>
                                        <p:attrNameLst>
                                          <p:attrName>style.visibility</p:attrName>
                                        </p:attrNameLst>
                                      </p:cBhvr>
                                      <p:to>
                                        <p:strVal val="visible"/>
                                      </p:to>
                                    </p:set>
                                    <p:animEffect transition="in" filter="wipe(down)">
                                      <p:cBhvr>
                                        <p:cTn id="68"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5" grpId="0"/>
      <p:bldP spid="16" grpId="0"/>
      <p:bldP spid="18" grpId="0"/>
      <p:bldP spid="19" grpId="0"/>
      <p:bldP spid="20" grpId="0"/>
      <p:bldP spid="23" grpId="0"/>
      <p:bldP spid="24" grpId="0"/>
      <p:bldP spid="26" grpId="0"/>
      <p:bldP spid="27" grpId="0"/>
      <p:bldP spid="29" grpId="0"/>
      <p:bldP spid="3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386" name="组合 1"/>
          <p:cNvGrpSpPr>
            <a:grpSpLocks/>
          </p:cNvGrpSpPr>
          <p:nvPr/>
        </p:nvGrpSpPr>
        <p:grpSpPr bwMode="auto">
          <a:xfrm>
            <a:off x="3406775" y="598488"/>
            <a:ext cx="1743075" cy="566737"/>
            <a:chOff x="3406775" y="598488"/>
            <a:chExt cx="1743075" cy="566737"/>
          </a:xfrm>
        </p:grpSpPr>
        <p:sp>
          <p:nvSpPr>
            <p:cNvPr id="8" name="圆角矩形 7">
              <a:extLst>
                <a:ext uri="{FF2B5EF4-FFF2-40B4-BE49-F238E27FC236}"/>
              </a:extLst>
            </p:cNvPr>
            <p:cNvSpPr/>
            <p:nvPr/>
          </p:nvSpPr>
          <p:spPr>
            <a:xfrm rot="555800">
              <a:off x="4675188" y="715963"/>
              <a:ext cx="442912" cy="419100"/>
            </a:xfrm>
            <a:prstGeom prst="roundRect">
              <a:avLst/>
            </a:prstGeom>
            <a:solidFill>
              <a:schemeClr val="accent6">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defRPr/>
              </a:pPr>
              <a:endParaRPr kumimoji="1" lang="zh-CN" altLang="en-US"/>
            </a:p>
          </p:txBody>
        </p:sp>
        <p:sp>
          <p:nvSpPr>
            <p:cNvPr id="9" name="圆角矩形 8">
              <a:extLst>
                <a:ext uri="{FF2B5EF4-FFF2-40B4-BE49-F238E27FC236}"/>
              </a:extLst>
            </p:cNvPr>
            <p:cNvSpPr/>
            <p:nvPr/>
          </p:nvSpPr>
          <p:spPr>
            <a:xfrm rot="20470821">
              <a:off x="4270375" y="722313"/>
              <a:ext cx="442913" cy="420687"/>
            </a:xfrm>
            <a:prstGeom prst="roundRect">
              <a:avLst/>
            </a:prstGeom>
            <a:solidFill>
              <a:schemeClr val="accent3">
                <a:lumMod val="50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defRPr/>
              </a:pPr>
              <a:endParaRPr kumimoji="1" lang="zh-CN" altLang="en-US"/>
            </a:p>
          </p:txBody>
        </p:sp>
        <p:sp>
          <p:nvSpPr>
            <p:cNvPr id="10" name="圆角矩形 9">
              <a:extLst>
                <a:ext uri="{FF2B5EF4-FFF2-40B4-BE49-F238E27FC236}"/>
              </a:extLst>
            </p:cNvPr>
            <p:cNvSpPr/>
            <p:nvPr/>
          </p:nvSpPr>
          <p:spPr>
            <a:xfrm rot="319204">
              <a:off x="3851275" y="722313"/>
              <a:ext cx="441325" cy="420687"/>
            </a:xfrm>
            <a:prstGeom prst="roundRect">
              <a:avLst/>
            </a:prstGeom>
            <a:solidFill>
              <a:schemeClr val="accent1">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defRPr/>
              </a:pPr>
              <a:endParaRPr kumimoji="1" lang="zh-CN" altLang="en-US"/>
            </a:p>
          </p:txBody>
        </p:sp>
        <p:sp>
          <p:nvSpPr>
            <p:cNvPr id="11" name="圆角矩形 10">
              <a:extLst>
                <a:ext uri="{FF2B5EF4-FFF2-40B4-BE49-F238E27FC236}"/>
              </a:extLst>
            </p:cNvPr>
            <p:cNvSpPr/>
            <p:nvPr/>
          </p:nvSpPr>
          <p:spPr>
            <a:xfrm rot="21148334">
              <a:off x="3441700" y="730250"/>
              <a:ext cx="441325" cy="420688"/>
            </a:xfrm>
            <a:prstGeom prst="roundRect">
              <a:avLst/>
            </a:prstGeom>
            <a:solidFill>
              <a:schemeClr val="accent2"/>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defRPr/>
              </a:pPr>
              <a:endParaRPr kumimoji="1" lang="zh-CN" altLang="en-US"/>
            </a:p>
          </p:txBody>
        </p:sp>
        <p:sp>
          <p:nvSpPr>
            <p:cNvPr id="16400" name="矩形 1"/>
            <p:cNvSpPr>
              <a:spLocks noChangeArrowheads="1"/>
            </p:cNvSpPr>
            <p:nvPr/>
          </p:nvSpPr>
          <p:spPr bwMode="auto">
            <a:xfrm>
              <a:off x="3406775" y="598488"/>
              <a:ext cx="1743075" cy="566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dist">
                <a:lnSpc>
                  <a:spcPts val="4300"/>
                </a:lnSpc>
              </a:pPr>
              <a:r>
                <a:rPr lang="zh-CN" altLang="en-US" sz="2800" b="1">
                  <a:solidFill>
                    <a:schemeClr val="bg1"/>
                  </a:solidFill>
                  <a:latin typeface="楷体" pitchFamily="49" charset="-122"/>
                  <a:ea typeface="楷体" pitchFamily="49" charset="-122"/>
                </a:rPr>
                <a:t>词语解释</a:t>
              </a:r>
            </a:p>
          </p:txBody>
        </p:sp>
      </p:grpSp>
      <p:grpSp>
        <p:nvGrpSpPr>
          <p:cNvPr id="16387" name="组合 8"/>
          <p:cNvGrpSpPr>
            <a:grpSpLocks/>
          </p:cNvGrpSpPr>
          <p:nvPr/>
        </p:nvGrpSpPr>
        <p:grpSpPr bwMode="auto">
          <a:xfrm>
            <a:off x="0" y="31750"/>
            <a:ext cx="2051050" cy="523875"/>
            <a:chOff x="0" y="-63"/>
            <a:chExt cx="3231" cy="823"/>
          </a:xfrm>
        </p:grpSpPr>
        <p:sp>
          <p:nvSpPr>
            <p:cNvPr id="16393" name="文本框 6"/>
            <p:cNvSpPr txBox="1">
              <a:spLocks noChangeArrowheads="1"/>
            </p:cNvSpPr>
            <p:nvPr/>
          </p:nvSpPr>
          <p:spPr bwMode="auto">
            <a:xfrm>
              <a:off x="678" y="-63"/>
              <a:ext cx="2553" cy="8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kumimoji="1" lang="zh-CN" altLang="en-US" sz="2800">
                  <a:latin typeface="黑体" pitchFamily="49" charset="-122"/>
                  <a:ea typeface="黑体" pitchFamily="49" charset="-122"/>
                </a:rPr>
                <a:t>预习检查</a:t>
              </a:r>
            </a:p>
          </p:txBody>
        </p:sp>
        <p:cxnSp>
          <p:nvCxnSpPr>
            <p:cNvPr id="28" name="直线连接符 9"/>
            <p:cNvCxnSpPr/>
            <p:nvPr/>
          </p:nvCxnSpPr>
          <p:spPr>
            <a:xfrm>
              <a:off x="0" y="700"/>
              <a:ext cx="323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29" name="菱形 28"/>
            <p:cNvSpPr/>
            <p:nvPr/>
          </p:nvSpPr>
          <p:spPr>
            <a:xfrm>
              <a:off x="125" y="149"/>
              <a:ext cx="553" cy="551"/>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kumimoji="1" lang="zh-CN" altLang="en-US">
                <a:latin typeface="黑体" panose="02010609060101010101" pitchFamily="49" charset="-122"/>
                <a:ea typeface="黑体" panose="02010609060101010101" pitchFamily="49" charset="-122"/>
              </a:endParaRPr>
            </a:p>
          </p:txBody>
        </p:sp>
      </p:grpSp>
      <p:sp>
        <p:nvSpPr>
          <p:cNvPr id="16388" name="文本框 1"/>
          <p:cNvSpPr txBox="1">
            <a:spLocks noChangeArrowheads="1"/>
          </p:cNvSpPr>
          <p:nvPr/>
        </p:nvSpPr>
        <p:spPr bwMode="auto">
          <a:xfrm>
            <a:off x="179512" y="1285875"/>
            <a:ext cx="2839765" cy="2221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nSpc>
                <a:spcPct val="150000"/>
              </a:lnSpc>
            </a:pPr>
            <a:r>
              <a:rPr lang="en-US" altLang="zh-CN" sz="2400" b="1" dirty="0" smtClean="0">
                <a:solidFill>
                  <a:srgbClr val="FF0000"/>
                </a:solidFill>
                <a:latin typeface="楷体" pitchFamily="49" charset="-122"/>
                <a:ea typeface="楷体" pitchFamily="49" charset="-122"/>
              </a:rPr>
              <a:t>【</a:t>
            </a:r>
            <a:r>
              <a:rPr lang="zh-CN" altLang="en-US" sz="2400" b="1" dirty="0">
                <a:solidFill>
                  <a:srgbClr val="FF0000"/>
                </a:solidFill>
                <a:latin typeface="楷体" pitchFamily="49" charset="-122"/>
                <a:ea typeface="楷体" pitchFamily="49" charset="-122"/>
              </a:rPr>
              <a:t>欣欣然</a:t>
            </a:r>
            <a:r>
              <a:rPr lang="en-US" altLang="zh-CN" sz="2400" b="1" dirty="0" smtClean="0">
                <a:solidFill>
                  <a:srgbClr val="FF0000"/>
                </a:solidFill>
                <a:latin typeface="楷体" pitchFamily="49" charset="-122"/>
                <a:ea typeface="楷体" pitchFamily="49" charset="-122"/>
              </a:rPr>
              <a:t>】</a:t>
            </a:r>
            <a:endParaRPr lang="zh-CN" altLang="en-US" sz="2400" b="1" dirty="0">
              <a:latin typeface="楷体" pitchFamily="49" charset="-122"/>
              <a:ea typeface="楷体" pitchFamily="49" charset="-122"/>
            </a:endParaRPr>
          </a:p>
          <a:p>
            <a:pPr>
              <a:lnSpc>
                <a:spcPct val="150000"/>
              </a:lnSpc>
            </a:pPr>
            <a:r>
              <a:rPr lang="en-US" altLang="zh-CN" sz="2400" b="1" dirty="0" smtClean="0">
                <a:solidFill>
                  <a:srgbClr val="FF0000"/>
                </a:solidFill>
                <a:latin typeface="楷体" pitchFamily="49" charset="-122"/>
                <a:ea typeface="楷体" pitchFamily="49" charset="-122"/>
              </a:rPr>
              <a:t>【</a:t>
            </a:r>
            <a:r>
              <a:rPr lang="zh-CN" altLang="en-US" sz="2400" b="1" dirty="0">
                <a:solidFill>
                  <a:srgbClr val="FF0000"/>
                </a:solidFill>
                <a:latin typeface="楷体" pitchFamily="49" charset="-122"/>
                <a:ea typeface="楷体" pitchFamily="49" charset="-122"/>
              </a:rPr>
              <a:t>朗润</a:t>
            </a:r>
            <a:r>
              <a:rPr lang="en-US" altLang="zh-CN" sz="2400" b="1" dirty="0" smtClean="0">
                <a:solidFill>
                  <a:srgbClr val="FF0000"/>
                </a:solidFill>
                <a:latin typeface="楷体" pitchFamily="49" charset="-122"/>
                <a:ea typeface="楷体" pitchFamily="49" charset="-122"/>
              </a:rPr>
              <a:t>】</a:t>
            </a:r>
            <a:endParaRPr lang="zh-CN" altLang="en-US" sz="2400" b="1" dirty="0">
              <a:latin typeface="楷体" pitchFamily="49" charset="-122"/>
              <a:ea typeface="楷体" pitchFamily="49" charset="-122"/>
            </a:endParaRPr>
          </a:p>
          <a:p>
            <a:pPr>
              <a:lnSpc>
                <a:spcPct val="150000"/>
              </a:lnSpc>
            </a:pPr>
            <a:r>
              <a:rPr lang="en-US" altLang="zh-CN" sz="2400" b="1" dirty="0" smtClean="0">
                <a:solidFill>
                  <a:srgbClr val="FF0000"/>
                </a:solidFill>
                <a:latin typeface="楷体" pitchFamily="49" charset="-122"/>
                <a:ea typeface="楷体" pitchFamily="49" charset="-122"/>
              </a:rPr>
              <a:t>【</a:t>
            </a:r>
            <a:r>
              <a:rPr lang="zh-CN" altLang="en-US" sz="2400" b="1" dirty="0">
                <a:solidFill>
                  <a:srgbClr val="FF0000"/>
                </a:solidFill>
                <a:latin typeface="楷体" pitchFamily="49" charset="-122"/>
                <a:ea typeface="楷体" pitchFamily="49" charset="-122"/>
              </a:rPr>
              <a:t>赶趟儿</a:t>
            </a:r>
            <a:r>
              <a:rPr lang="en-US" altLang="zh-CN" sz="2400" b="1" dirty="0" smtClean="0">
                <a:solidFill>
                  <a:srgbClr val="FF0000"/>
                </a:solidFill>
                <a:latin typeface="楷体" pitchFamily="49" charset="-122"/>
                <a:ea typeface="楷体" pitchFamily="49" charset="-122"/>
              </a:rPr>
              <a:t>】</a:t>
            </a:r>
            <a:r>
              <a:rPr lang="zh-CN" altLang="en-US" sz="2400" b="1" dirty="0" smtClean="0">
                <a:solidFill>
                  <a:srgbClr val="FF0000"/>
                </a:solidFill>
                <a:latin typeface="楷体" pitchFamily="49" charset="-122"/>
                <a:ea typeface="楷体" pitchFamily="49" charset="-122"/>
              </a:rPr>
              <a:t> </a:t>
            </a:r>
            <a:r>
              <a:rPr lang="zh-CN" altLang="en-US" sz="2400" b="1" dirty="0">
                <a:solidFill>
                  <a:srgbClr val="FF0000"/>
                </a:solidFill>
                <a:latin typeface="楷体" pitchFamily="49" charset="-122"/>
                <a:ea typeface="楷体" pitchFamily="49" charset="-122"/>
              </a:rPr>
              <a:t> </a:t>
            </a:r>
            <a:endParaRPr lang="zh-CN" altLang="en-US" sz="2400" b="1" dirty="0">
              <a:latin typeface="楷体" pitchFamily="49" charset="-122"/>
              <a:ea typeface="楷体" pitchFamily="49" charset="-122"/>
            </a:endParaRPr>
          </a:p>
          <a:p>
            <a:pPr>
              <a:lnSpc>
                <a:spcPct val="150000"/>
              </a:lnSpc>
            </a:pPr>
            <a:r>
              <a:rPr lang="en-US" altLang="zh-CN" sz="2400" b="1" dirty="0" smtClean="0">
                <a:solidFill>
                  <a:srgbClr val="FF0000"/>
                </a:solidFill>
                <a:latin typeface="楷体" pitchFamily="49" charset="-122"/>
                <a:ea typeface="楷体" pitchFamily="49" charset="-122"/>
              </a:rPr>
              <a:t>【</a:t>
            </a:r>
            <a:r>
              <a:rPr lang="zh-CN" altLang="en-US" sz="2400" b="1" dirty="0">
                <a:solidFill>
                  <a:srgbClr val="FF0000"/>
                </a:solidFill>
                <a:latin typeface="楷体" pitchFamily="49" charset="-122"/>
                <a:ea typeface="楷体" pitchFamily="49" charset="-122"/>
              </a:rPr>
              <a:t>酝酿</a:t>
            </a:r>
            <a:r>
              <a:rPr lang="en-US" altLang="zh-CN" sz="2400" b="1" dirty="0" smtClean="0">
                <a:solidFill>
                  <a:srgbClr val="FF0000"/>
                </a:solidFill>
                <a:latin typeface="楷体" pitchFamily="49" charset="-122"/>
                <a:ea typeface="楷体" pitchFamily="49" charset="-122"/>
              </a:rPr>
              <a:t>】</a:t>
            </a:r>
            <a:endParaRPr lang="zh-CN" altLang="en-US" sz="2400" b="1" dirty="0">
              <a:latin typeface="楷体" pitchFamily="49" charset="-122"/>
              <a:ea typeface="楷体" pitchFamily="49" charset="-122"/>
            </a:endParaRPr>
          </a:p>
        </p:txBody>
      </p:sp>
      <p:sp>
        <p:nvSpPr>
          <p:cNvPr id="15365" name="矩形 12"/>
          <p:cNvSpPr>
            <a:spLocks noChangeArrowheads="1"/>
          </p:cNvSpPr>
          <p:nvPr/>
        </p:nvSpPr>
        <p:spPr bwMode="auto">
          <a:xfrm>
            <a:off x="1718494" y="1389708"/>
            <a:ext cx="3357562"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b="1" dirty="0">
                <a:solidFill>
                  <a:srgbClr val="000000"/>
                </a:solidFill>
                <a:latin typeface="楷体" pitchFamily="49" charset="-122"/>
                <a:ea typeface="楷体" pitchFamily="49" charset="-122"/>
              </a:rPr>
              <a:t>欢欢喜喜的样子。</a:t>
            </a:r>
            <a:endParaRPr lang="zh-CN" altLang="en-US" sz="2400" b="1" dirty="0">
              <a:latin typeface="楷体" pitchFamily="49" charset="-122"/>
              <a:ea typeface="楷体" pitchFamily="49" charset="-122"/>
            </a:endParaRPr>
          </a:p>
        </p:txBody>
      </p:sp>
      <p:sp>
        <p:nvSpPr>
          <p:cNvPr id="15366" name="矩形 13"/>
          <p:cNvSpPr>
            <a:spLocks noChangeArrowheads="1"/>
          </p:cNvSpPr>
          <p:nvPr/>
        </p:nvSpPr>
        <p:spPr bwMode="auto">
          <a:xfrm>
            <a:off x="1331640" y="1923678"/>
            <a:ext cx="1722438"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b="1" dirty="0">
                <a:latin typeface="楷体" pitchFamily="49" charset="-122"/>
                <a:ea typeface="楷体" pitchFamily="49" charset="-122"/>
              </a:rPr>
              <a:t>明亮滋润。</a:t>
            </a:r>
          </a:p>
        </p:txBody>
      </p:sp>
      <p:sp>
        <p:nvSpPr>
          <p:cNvPr id="15367" name="矩形 14"/>
          <p:cNvSpPr>
            <a:spLocks noChangeArrowheads="1"/>
          </p:cNvSpPr>
          <p:nvPr/>
        </p:nvSpPr>
        <p:spPr bwMode="auto">
          <a:xfrm>
            <a:off x="1618927" y="2499742"/>
            <a:ext cx="792162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b="1" dirty="0">
                <a:solidFill>
                  <a:srgbClr val="000000"/>
                </a:solidFill>
                <a:latin typeface="楷体" pitchFamily="49" charset="-122"/>
                <a:ea typeface="楷体" pitchFamily="49" charset="-122"/>
              </a:rPr>
              <a:t>本</a:t>
            </a:r>
            <a:r>
              <a:rPr lang="zh-CN" altLang="en-US" sz="2400" b="1" dirty="0">
                <a:latin typeface="楷体" pitchFamily="49" charset="-122"/>
                <a:ea typeface="楷体" pitchFamily="49" charset="-122"/>
              </a:rPr>
              <a:t>义</a:t>
            </a:r>
            <a:r>
              <a:rPr lang="zh-CN" altLang="en-US" sz="2400" b="1" dirty="0">
                <a:solidFill>
                  <a:srgbClr val="000000"/>
                </a:solidFill>
                <a:latin typeface="楷体" pitchFamily="49" charset="-122"/>
                <a:ea typeface="楷体" pitchFamily="49" charset="-122"/>
              </a:rPr>
              <a:t>是时间赶得上</a:t>
            </a:r>
            <a:r>
              <a:rPr lang="zh-CN" altLang="en-US" sz="2400" b="1" dirty="0">
                <a:latin typeface="楷体" pitchFamily="49" charset="-122"/>
                <a:ea typeface="楷体" pitchFamily="49" charset="-122"/>
              </a:rPr>
              <a:t>。</a:t>
            </a:r>
            <a:r>
              <a:rPr lang="zh-CN" altLang="en-US" sz="2400" b="1" dirty="0">
                <a:solidFill>
                  <a:srgbClr val="000000"/>
                </a:solidFill>
                <a:latin typeface="楷体" pitchFamily="49" charset="-122"/>
                <a:ea typeface="楷体" pitchFamily="49" charset="-122"/>
              </a:rPr>
              <a:t>文中指众多果树争先恐后地开花。</a:t>
            </a:r>
            <a:endParaRPr lang="zh-CN" altLang="en-US" sz="2400" b="1" dirty="0">
              <a:latin typeface="楷体" pitchFamily="49" charset="-122"/>
              <a:ea typeface="楷体" pitchFamily="49" charset="-122"/>
            </a:endParaRPr>
          </a:p>
        </p:txBody>
      </p:sp>
      <p:sp>
        <p:nvSpPr>
          <p:cNvPr id="15368" name="矩形 15"/>
          <p:cNvSpPr>
            <a:spLocks noChangeArrowheads="1"/>
          </p:cNvSpPr>
          <p:nvPr/>
        </p:nvSpPr>
        <p:spPr bwMode="auto">
          <a:xfrm>
            <a:off x="1259632" y="3003798"/>
            <a:ext cx="7572375"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b="1" dirty="0">
                <a:solidFill>
                  <a:srgbClr val="000000"/>
                </a:solidFill>
                <a:latin typeface="楷体" pitchFamily="49" charset="-122"/>
                <a:ea typeface="楷体" pitchFamily="49" charset="-122"/>
              </a:rPr>
              <a:t>本指造酒时的发酵过程</a:t>
            </a:r>
            <a:r>
              <a:rPr lang="zh-CN" altLang="en-US" sz="2400" b="1" dirty="0">
                <a:latin typeface="楷体" pitchFamily="49" charset="-122"/>
                <a:ea typeface="楷体" pitchFamily="49" charset="-122"/>
              </a:rPr>
              <a:t>。</a:t>
            </a:r>
            <a:r>
              <a:rPr lang="zh-CN" altLang="en-US" sz="2400" b="1" dirty="0">
                <a:solidFill>
                  <a:srgbClr val="000000"/>
                </a:solidFill>
                <a:latin typeface="楷体" pitchFamily="49" charset="-122"/>
                <a:ea typeface="楷体" pitchFamily="49" charset="-122"/>
              </a:rPr>
              <a:t>文中是说各种气息在空气里，像发酵似的，越来越浓。</a:t>
            </a:r>
            <a:endParaRPr lang="zh-CN" altLang="en-US" sz="2400" b="1" dirty="0">
              <a:latin typeface="楷体" pitchFamily="49" charset="-122"/>
              <a:ea typeface="楷体" pitchFamily="49"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5365"/>
                                        </p:tgtEl>
                                        <p:attrNameLst>
                                          <p:attrName>style.visibility</p:attrName>
                                        </p:attrNameLst>
                                      </p:cBhvr>
                                      <p:to>
                                        <p:strVal val="visible"/>
                                      </p:to>
                                    </p:set>
                                    <p:anim calcmode="lin" valueType="num">
                                      <p:cBhvr additive="base">
                                        <p:cTn id="7" dur="500" fill="hold"/>
                                        <p:tgtEl>
                                          <p:spTgt spid="15365"/>
                                        </p:tgtEl>
                                        <p:attrNameLst>
                                          <p:attrName>ppt_x</p:attrName>
                                        </p:attrNameLst>
                                      </p:cBhvr>
                                      <p:tavLst>
                                        <p:tav tm="0">
                                          <p:val>
                                            <p:strVal val="#ppt_x"/>
                                          </p:val>
                                        </p:tav>
                                        <p:tav tm="100000">
                                          <p:val>
                                            <p:strVal val="#ppt_x"/>
                                          </p:val>
                                        </p:tav>
                                      </p:tavLst>
                                    </p:anim>
                                    <p:anim calcmode="lin" valueType="num">
                                      <p:cBhvr additive="base">
                                        <p:cTn id="8" dur="500" fill="hold"/>
                                        <p:tgtEl>
                                          <p:spTgt spid="15365"/>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5366"/>
                                        </p:tgtEl>
                                        <p:attrNameLst>
                                          <p:attrName>style.visibility</p:attrName>
                                        </p:attrNameLst>
                                      </p:cBhvr>
                                      <p:to>
                                        <p:strVal val="visible"/>
                                      </p:to>
                                    </p:set>
                                    <p:anim calcmode="lin" valueType="num">
                                      <p:cBhvr additive="base">
                                        <p:cTn id="13" dur="500" fill="hold"/>
                                        <p:tgtEl>
                                          <p:spTgt spid="15366"/>
                                        </p:tgtEl>
                                        <p:attrNameLst>
                                          <p:attrName>ppt_x</p:attrName>
                                        </p:attrNameLst>
                                      </p:cBhvr>
                                      <p:tavLst>
                                        <p:tav tm="0">
                                          <p:val>
                                            <p:strVal val="#ppt_x"/>
                                          </p:val>
                                        </p:tav>
                                        <p:tav tm="100000">
                                          <p:val>
                                            <p:strVal val="#ppt_x"/>
                                          </p:val>
                                        </p:tav>
                                      </p:tavLst>
                                    </p:anim>
                                    <p:anim calcmode="lin" valueType="num">
                                      <p:cBhvr additive="base">
                                        <p:cTn id="14" dur="500" fill="hold"/>
                                        <p:tgtEl>
                                          <p:spTgt spid="15366"/>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5367"/>
                                        </p:tgtEl>
                                        <p:attrNameLst>
                                          <p:attrName>style.visibility</p:attrName>
                                        </p:attrNameLst>
                                      </p:cBhvr>
                                      <p:to>
                                        <p:strVal val="visible"/>
                                      </p:to>
                                    </p:set>
                                    <p:anim calcmode="lin" valueType="num">
                                      <p:cBhvr additive="base">
                                        <p:cTn id="19" dur="500" fill="hold"/>
                                        <p:tgtEl>
                                          <p:spTgt spid="15367"/>
                                        </p:tgtEl>
                                        <p:attrNameLst>
                                          <p:attrName>ppt_x</p:attrName>
                                        </p:attrNameLst>
                                      </p:cBhvr>
                                      <p:tavLst>
                                        <p:tav tm="0">
                                          <p:val>
                                            <p:strVal val="#ppt_x"/>
                                          </p:val>
                                        </p:tav>
                                        <p:tav tm="100000">
                                          <p:val>
                                            <p:strVal val="#ppt_x"/>
                                          </p:val>
                                        </p:tav>
                                      </p:tavLst>
                                    </p:anim>
                                    <p:anim calcmode="lin" valueType="num">
                                      <p:cBhvr additive="base">
                                        <p:cTn id="20" dur="500" fill="hold"/>
                                        <p:tgtEl>
                                          <p:spTgt spid="15367"/>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5368"/>
                                        </p:tgtEl>
                                        <p:attrNameLst>
                                          <p:attrName>style.visibility</p:attrName>
                                        </p:attrNameLst>
                                      </p:cBhvr>
                                      <p:to>
                                        <p:strVal val="visible"/>
                                      </p:to>
                                    </p:set>
                                    <p:anim calcmode="lin" valueType="num">
                                      <p:cBhvr additive="base">
                                        <p:cTn id="25" dur="500" fill="hold"/>
                                        <p:tgtEl>
                                          <p:spTgt spid="15368"/>
                                        </p:tgtEl>
                                        <p:attrNameLst>
                                          <p:attrName>ppt_x</p:attrName>
                                        </p:attrNameLst>
                                      </p:cBhvr>
                                      <p:tavLst>
                                        <p:tav tm="0">
                                          <p:val>
                                            <p:strVal val="#ppt_x"/>
                                          </p:val>
                                        </p:tav>
                                        <p:tav tm="100000">
                                          <p:val>
                                            <p:strVal val="#ppt_x"/>
                                          </p:val>
                                        </p:tav>
                                      </p:tavLst>
                                    </p:anim>
                                    <p:anim calcmode="lin" valueType="num">
                                      <p:cBhvr additive="base">
                                        <p:cTn id="26" dur="500" fill="hold"/>
                                        <p:tgtEl>
                                          <p:spTgt spid="1536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5" grpId="0"/>
      <p:bldP spid="15366" grpId="0"/>
      <p:bldP spid="15367" grpId="0"/>
      <p:bldP spid="1536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410" name="组合 1"/>
          <p:cNvGrpSpPr>
            <a:grpSpLocks/>
          </p:cNvGrpSpPr>
          <p:nvPr/>
        </p:nvGrpSpPr>
        <p:grpSpPr bwMode="auto">
          <a:xfrm>
            <a:off x="3406775" y="598488"/>
            <a:ext cx="1743075" cy="566737"/>
            <a:chOff x="3406775" y="598488"/>
            <a:chExt cx="1743075" cy="566737"/>
          </a:xfrm>
        </p:grpSpPr>
        <p:sp>
          <p:nvSpPr>
            <p:cNvPr id="8" name="圆角矩形 7">
              <a:extLst>
                <a:ext uri="{FF2B5EF4-FFF2-40B4-BE49-F238E27FC236}"/>
              </a:extLst>
            </p:cNvPr>
            <p:cNvSpPr/>
            <p:nvPr/>
          </p:nvSpPr>
          <p:spPr>
            <a:xfrm rot="555800">
              <a:off x="4675188" y="715963"/>
              <a:ext cx="442912" cy="419100"/>
            </a:xfrm>
            <a:prstGeom prst="roundRect">
              <a:avLst/>
            </a:prstGeom>
            <a:solidFill>
              <a:schemeClr val="accent6">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defRPr/>
              </a:pPr>
              <a:endParaRPr kumimoji="1" lang="zh-CN" altLang="en-US"/>
            </a:p>
          </p:txBody>
        </p:sp>
        <p:sp>
          <p:nvSpPr>
            <p:cNvPr id="9" name="圆角矩形 8">
              <a:extLst>
                <a:ext uri="{FF2B5EF4-FFF2-40B4-BE49-F238E27FC236}"/>
              </a:extLst>
            </p:cNvPr>
            <p:cNvSpPr/>
            <p:nvPr/>
          </p:nvSpPr>
          <p:spPr>
            <a:xfrm rot="20470821">
              <a:off x="4270375" y="722313"/>
              <a:ext cx="442913" cy="420687"/>
            </a:xfrm>
            <a:prstGeom prst="roundRect">
              <a:avLst/>
            </a:prstGeom>
            <a:solidFill>
              <a:schemeClr val="accent3">
                <a:lumMod val="50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defRPr/>
              </a:pPr>
              <a:endParaRPr kumimoji="1" lang="zh-CN" altLang="en-US"/>
            </a:p>
          </p:txBody>
        </p:sp>
        <p:sp>
          <p:nvSpPr>
            <p:cNvPr id="10" name="圆角矩形 9">
              <a:extLst>
                <a:ext uri="{FF2B5EF4-FFF2-40B4-BE49-F238E27FC236}"/>
              </a:extLst>
            </p:cNvPr>
            <p:cNvSpPr/>
            <p:nvPr/>
          </p:nvSpPr>
          <p:spPr>
            <a:xfrm rot="319204">
              <a:off x="3851275" y="722313"/>
              <a:ext cx="441325" cy="420687"/>
            </a:xfrm>
            <a:prstGeom prst="roundRect">
              <a:avLst/>
            </a:prstGeom>
            <a:solidFill>
              <a:schemeClr val="accent1">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defRPr/>
              </a:pPr>
              <a:endParaRPr kumimoji="1" lang="zh-CN" altLang="en-US"/>
            </a:p>
          </p:txBody>
        </p:sp>
        <p:sp>
          <p:nvSpPr>
            <p:cNvPr id="11" name="圆角矩形 10">
              <a:extLst>
                <a:ext uri="{FF2B5EF4-FFF2-40B4-BE49-F238E27FC236}"/>
              </a:extLst>
            </p:cNvPr>
            <p:cNvSpPr/>
            <p:nvPr/>
          </p:nvSpPr>
          <p:spPr>
            <a:xfrm rot="21148334">
              <a:off x="3441700" y="730250"/>
              <a:ext cx="441325" cy="420688"/>
            </a:xfrm>
            <a:prstGeom prst="roundRect">
              <a:avLst/>
            </a:prstGeom>
            <a:solidFill>
              <a:schemeClr val="accent2"/>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defRPr/>
              </a:pPr>
              <a:endParaRPr kumimoji="1" lang="zh-CN" altLang="en-US"/>
            </a:p>
          </p:txBody>
        </p:sp>
        <p:sp>
          <p:nvSpPr>
            <p:cNvPr id="17425" name="矩形 1"/>
            <p:cNvSpPr>
              <a:spLocks noChangeArrowheads="1"/>
            </p:cNvSpPr>
            <p:nvPr/>
          </p:nvSpPr>
          <p:spPr bwMode="auto">
            <a:xfrm>
              <a:off x="3406775" y="598488"/>
              <a:ext cx="1743075" cy="566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dist">
                <a:lnSpc>
                  <a:spcPts val="4300"/>
                </a:lnSpc>
              </a:pPr>
              <a:r>
                <a:rPr lang="zh-CN" altLang="en-US" sz="2800" b="1">
                  <a:solidFill>
                    <a:schemeClr val="bg1"/>
                  </a:solidFill>
                  <a:latin typeface="楷体" pitchFamily="49" charset="-122"/>
                  <a:ea typeface="楷体" pitchFamily="49" charset="-122"/>
                </a:rPr>
                <a:t>词语解释</a:t>
              </a:r>
            </a:p>
          </p:txBody>
        </p:sp>
      </p:grpSp>
      <p:grpSp>
        <p:nvGrpSpPr>
          <p:cNvPr id="17411" name="组合 8"/>
          <p:cNvGrpSpPr>
            <a:grpSpLocks/>
          </p:cNvGrpSpPr>
          <p:nvPr/>
        </p:nvGrpSpPr>
        <p:grpSpPr bwMode="auto">
          <a:xfrm>
            <a:off x="0" y="31750"/>
            <a:ext cx="2051050" cy="523875"/>
            <a:chOff x="0" y="-63"/>
            <a:chExt cx="3231" cy="823"/>
          </a:xfrm>
        </p:grpSpPr>
        <p:sp>
          <p:nvSpPr>
            <p:cNvPr id="17418" name="文本框 6"/>
            <p:cNvSpPr txBox="1">
              <a:spLocks noChangeArrowheads="1"/>
            </p:cNvSpPr>
            <p:nvPr/>
          </p:nvSpPr>
          <p:spPr bwMode="auto">
            <a:xfrm>
              <a:off x="678" y="-63"/>
              <a:ext cx="2553" cy="8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kumimoji="1" lang="zh-CN" altLang="en-US" sz="2800">
                  <a:latin typeface="黑体" pitchFamily="49" charset="-122"/>
                  <a:ea typeface="黑体" pitchFamily="49" charset="-122"/>
                </a:rPr>
                <a:t>预习检查</a:t>
              </a:r>
            </a:p>
          </p:txBody>
        </p:sp>
        <p:cxnSp>
          <p:nvCxnSpPr>
            <p:cNvPr id="28" name="直线连接符 9"/>
            <p:cNvCxnSpPr/>
            <p:nvPr/>
          </p:nvCxnSpPr>
          <p:spPr>
            <a:xfrm>
              <a:off x="0" y="700"/>
              <a:ext cx="323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29" name="菱形 28"/>
            <p:cNvSpPr/>
            <p:nvPr/>
          </p:nvSpPr>
          <p:spPr>
            <a:xfrm>
              <a:off x="125" y="149"/>
              <a:ext cx="553" cy="551"/>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kumimoji="1" lang="zh-CN" altLang="en-US"/>
            </a:p>
          </p:txBody>
        </p:sp>
      </p:grpSp>
      <p:sp>
        <p:nvSpPr>
          <p:cNvPr id="17412" name="文本框 1"/>
          <p:cNvSpPr txBox="1">
            <a:spLocks noChangeArrowheads="1"/>
          </p:cNvSpPr>
          <p:nvPr/>
        </p:nvSpPr>
        <p:spPr bwMode="auto">
          <a:xfrm>
            <a:off x="500063" y="1214438"/>
            <a:ext cx="2143125" cy="2862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nSpc>
                <a:spcPct val="150000"/>
              </a:lnSpc>
            </a:pPr>
            <a:r>
              <a:rPr lang="en-US" altLang="zh-CN" sz="2400" b="1" dirty="0" smtClean="0">
                <a:solidFill>
                  <a:srgbClr val="FF0000"/>
                </a:solidFill>
                <a:latin typeface="楷体" pitchFamily="49" charset="-122"/>
                <a:ea typeface="楷体" pitchFamily="49" charset="-122"/>
              </a:rPr>
              <a:t>【</a:t>
            </a:r>
            <a:r>
              <a:rPr lang="zh-CN" altLang="en-US" sz="2400" b="1" dirty="0">
                <a:solidFill>
                  <a:srgbClr val="FF0000"/>
                </a:solidFill>
                <a:latin typeface="楷体" pitchFamily="49" charset="-122"/>
                <a:ea typeface="楷体" pitchFamily="49" charset="-122"/>
              </a:rPr>
              <a:t>繁</a:t>
            </a:r>
            <a:r>
              <a:rPr lang="zh-CN" altLang="en-US" sz="2400" b="1" dirty="0" smtClean="0">
                <a:solidFill>
                  <a:srgbClr val="FF0000"/>
                </a:solidFill>
                <a:latin typeface="楷体" pitchFamily="49" charset="-122"/>
                <a:ea typeface="楷体" pitchFamily="49" charset="-122"/>
              </a:rPr>
              <a:t>花</a:t>
            </a:r>
            <a:r>
              <a:rPr lang="en-US" altLang="zh-CN" sz="2400" b="1" dirty="0" smtClean="0">
                <a:solidFill>
                  <a:srgbClr val="FF0000"/>
                </a:solidFill>
                <a:latin typeface="楷体" pitchFamily="49" charset="-122"/>
                <a:ea typeface="楷体" pitchFamily="49" charset="-122"/>
              </a:rPr>
              <a:t>】</a:t>
            </a:r>
            <a:endParaRPr lang="zh-CN" altLang="en-US" sz="2400" b="1" dirty="0">
              <a:latin typeface="楷体" pitchFamily="49" charset="-122"/>
              <a:ea typeface="楷体" pitchFamily="49" charset="-122"/>
            </a:endParaRPr>
          </a:p>
          <a:p>
            <a:pPr>
              <a:lnSpc>
                <a:spcPct val="150000"/>
              </a:lnSpc>
            </a:pPr>
            <a:r>
              <a:rPr lang="en-US" altLang="zh-CN" sz="2400" b="1" dirty="0" smtClean="0">
                <a:solidFill>
                  <a:srgbClr val="FF0000"/>
                </a:solidFill>
                <a:latin typeface="楷体" pitchFamily="49" charset="-122"/>
                <a:ea typeface="楷体" pitchFamily="49" charset="-122"/>
              </a:rPr>
              <a:t>【</a:t>
            </a:r>
            <a:r>
              <a:rPr lang="zh-CN" altLang="en-US" sz="2400" b="1" dirty="0">
                <a:solidFill>
                  <a:srgbClr val="FF0000"/>
                </a:solidFill>
                <a:latin typeface="楷体" pitchFamily="49" charset="-122"/>
                <a:ea typeface="楷体" pitchFamily="49" charset="-122"/>
              </a:rPr>
              <a:t>呼朋引伴</a:t>
            </a:r>
            <a:r>
              <a:rPr lang="en-US" altLang="zh-CN" sz="2400" b="1" dirty="0" smtClean="0">
                <a:solidFill>
                  <a:srgbClr val="FF0000"/>
                </a:solidFill>
                <a:latin typeface="楷体" pitchFamily="49" charset="-122"/>
                <a:ea typeface="楷体" pitchFamily="49" charset="-122"/>
              </a:rPr>
              <a:t>】</a:t>
            </a:r>
            <a:endParaRPr lang="zh-CN" altLang="en-US" sz="2400" b="1" dirty="0">
              <a:latin typeface="楷体" pitchFamily="49" charset="-122"/>
              <a:ea typeface="楷体" pitchFamily="49" charset="-122"/>
            </a:endParaRPr>
          </a:p>
          <a:p>
            <a:pPr>
              <a:lnSpc>
                <a:spcPct val="150000"/>
              </a:lnSpc>
            </a:pPr>
            <a:r>
              <a:rPr lang="en-US" altLang="zh-CN" sz="2400" b="1" dirty="0" smtClean="0">
                <a:solidFill>
                  <a:srgbClr val="FF0000"/>
                </a:solidFill>
                <a:latin typeface="楷体" pitchFamily="49" charset="-122"/>
                <a:ea typeface="楷体" pitchFamily="49" charset="-122"/>
              </a:rPr>
              <a:t>【</a:t>
            </a:r>
            <a:r>
              <a:rPr lang="zh-CN" altLang="en-US" sz="2400" b="1" dirty="0">
                <a:solidFill>
                  <a:srgbClr val="FF0000"/>
                </a:solidFill>
                <a:latin typeface="楷体" pitchFamily="49" charset="-122"/>
                <a:ea typeface="楷体" pitchFamily="49" charset="-122"/>
              </a:rPr>
              <a:t>宛转</a:t>
            </a:r>
            <a:r>
              <a:rPr lang="en-US" altLang="zh-CN" sz="2400" b="1" dirty="0" smtClean="0">
                <a:solidFill>
                  <a:srgbClr val="FF0000"/>
                </a:solidFill>
                <a:latin typeface="楷体" pitchFamily="49" charset="-122"/>
                <a:ea typeface="楷体" pitchFamily="49" charset="-122"/>
              </a:rPr>
              <a:t>】</a:t>
            </a:r>
            <a:endParaRPr lang="zh-CN" altLang="en-US" sz="2400" b="1" dirty="0">
              <a:latin typeface="楷体" pitchFamily="49" charset="-122"/>
              <a:ea typeface="楷体" pitchFamily="49" charset="-122"/>
            </a:endParaRPr>
          </a:p>
          <a:p>
            <a:pPr>
              <a:lnSpc>
                <a:spcPct val="150000"/>
              </a:lnSpc>
            </a:pPr>
            <a:r>
              <a:rPr lang="en-US" altLang="zh-CN" sz="2400" b="1" dirty="0" smtClean="0">
                <a:solidFill>
                  <a:srgbClr val="FF0000"/>
                </a:solidFill>
                <a:latin typeface="楷体" pitchFamily="49" charset="-122"/>
                <a:ea typeface="楷体" pitchFamily="49" charset="-122"/>
              </a:rPr>
              <a:t>【</a:t>
            </a:r>
            <a:r>
              <a:rPr lang="zh-CN" altLang="en-US" sz="2400" b="1" dirty="0">
                <a:solidFill>
                  <a:srgbClr val="FF0000"/>
                </a:solidFill>
                <a:latin typeface="楷体" pitchFamily="49" charset="-122"/>
                <a:ea typeface="楷体" pitchFamily="49" charset="-122"/>
              </a:rPr>
              <a:t>黄</a:t>
            </a:r>
            <a:r>
              <a:rPr lang="zh-CN" altLang="en-US" sz="2400" b="1" dirty="0" smtClean="0">
                <a:solidFill>
                  <a:srgbClr val="FF0000"/>
                </a:solidFill>
                <a:latin typeface="楷体" pitchFamily="49" charset="-122"/>
                <a:ea typeface="楷体" pitchFamily="49" charset="-122"/>
              </a:rPr>
              <a:t>晕</a:t>
            </a:r>
            <a:r>
              <a:rPr lang="en-US" altLang="zh-CN" sz="2400" b="1" dirty="0" smtClean="0">
                <a:solidFill>
                  <a:srgbClr val="FF0000"/>
                </a:solidFill>
                <a:latin typeface="楷体" pitchFamily="49" charset="-122"/>
                <a:ea typeface="楷体" pitchFamily="49" charset="-122"/>
              </a:rPr>
              <a:t>】</a:t>
            </a:r>
            <a:endParaRPr lang="zh-CN" altLang="en-US" sz="2400" b="1" dirty="0">
              <a:latin typeface="楷体" pitchFamily="49" charset="-122"/>
              <a:ea typeface="楷体" pitchFamily="49" charset="-122"/>
            </a:endParaRPr>
          </a:p>
          <a:p>
            <a:pPr>
              <a:lnSpc>
                <a:spcPct val="150000"/>
              </a:lnSpc>
            </a:pPr>
            <a:r>
              <a:rPr lang="en-US" altLang="zh-CN" sz="2400" b="1" dirty="0" smtClean="0">
                <a:solidFill>
                  <a:srgbClr val="FF0000"/>
                </a:solidFill>
                <a:latin typeface="楷体" pitchFamily="49" charset="-122"/>
                <a:ea typeface="楷体" pitchFamily="49" charset="-122"/>
              </a:rPr>
              <a:t>【</a:t>
            </a:r>
            <a:r>
              <a:rPr lang="zh-CN" altLang="en-US" sz="2400" b="1" dirty="0">
                <a:solidFill>
                  <a:srgbClr val="FF0000"/>
                </a:solidFill>
                <a:latin typeface="楷体" pitchFamily="49" charset="-122"/>
                <a:ea typeface="楷体" pitchFamily="49" charset="-122"/>
              </a:rPr>
              <a:t>花枝招</a:t>
            </a:r>
            <a:r>
              <a:rPr lang="zh-CN" altLang="en-US" sz="2400" b="1" dirty="0" smtClean="0">
                <a:solidFill>
                  <a:srgbClr val="FF0000"/>
                </a:solidFill>
                <a:latin typeface="楷体" pitchFamily="49" charset="-122"/>
                <a:ea typeface="楷体" pitchFamily="49" charset="-122"/>
              </a:rPr>
              <a:t>展</a:t>
            </a:r>
            <a:r>
              <a:rPr lang="en-US" altLang="zh-CN" sz="2400" b="1" dirty="0" smtClean="0">
                <a:solidFill>
                  <a:srgbClr val="FF0000"/>
                </a:solidFill>
                <a:latin typeface="楷体" pitchFamily="49" charset="-122"/>
                <a:ea typeface="楷体" pitchFamily="49" charset="-122"/>
              </a:rPr>
              <a:t>】</a:t>
            </a:r>
            <a:endParaRPr lang="zh-CN" altLang="en-US" sz="2400" b="1" dirty="0">
              <a:latin typeface="楷体" pitchFamily="49" charset="-122"/>
              <a:ea typeface="楷体" pitchFamily="49" charset="-122"/>
            </a:endParaRPr>
          </a:p>
        </p:txBody>
      </p:sp>
      <p:sp>
        <p:nvSpPr>
          <p:cNvPr id="13" name="矩形 12"/>
          <p:cNvSpPr>
            <a:spLocks noChangeArrowheads="1"/>
          </p:cNvSpPr>
          <p:nvPr/>
        </p:nvSpPr>
        <p:spPr bwMode="auto">
          <a:xfrm>
            <a:off x="1715815" y="1317699"/>
            <a:ext cx="422433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b="1" dirty="0">
                <a:latin typeface="楷体" pitchFamily="49" charset="-122"/>
                <a:ea typeface="楷体" pitchFamily="49" charset="-122"/>
              </a:rPr>
              <a:t>繁茂的花；各种各样的花</a:t>
            </a:r>
            <a:r>
              <a:rPr lang="zh-CN" altLang="en-US" sz="2400" b="1" dirty="0">
                <a:solidFill>
                  <a:srgbClr val="000000"/>
                </a:solidFill>
                <a:latin typeface="楷体" pitchFamily="49" charset="-122"/>
                <a:ea typeface="楷体" pitchFamily="49" charset="-122"/>
              </a:rPr>
              <a:t>。</a:t>
            </a:r>
            <a:endParaRPr lang="zh-CN" altLang="en-US" dirty="0">
              <a:latin typeface="楷体" pitchFamily="49" charset="-122"/>
              <a:ea typeface="楷体" pitchFamily="49" charset="-122"/>
            </a:endParaRPr>
          </a:p>
        </p:txBody>
      </p:sp>
      <p:sp>
        <p:nvSpPr>
          <p:cNvPr id="14" name="矩形 13"/>
          <p:cNvSpPr>
            <a:spLocks noChangeArrowheads="1"/>
          </p:cNvSpPr>
          <p:nvPr/>
        </p:nvSpPr>
        <p:spPr bwMode="auto">
          <a:xfrm>
            <a:off x="2228825" y="1857375"/>
            <a:ext cx="414337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b="1">
                <a:solidFill>
                  <a:srgbClr val="000000"/>
                </a:solidFill>
                <a:latin typeface="楷体" pitchFamily="49" charset="-122"/>
                <a:ea typeface="楷体" pitchFamily="49" charset="-122"/>
              </a:rPr>
              <a:t>呼唤朋友，招引同伴。</a:t>
            </a:r>
            <a:endParaRPr lang="zh-CN" altLang="en-US">
              <a:latin typeface="楷体" pitchFamily="49" charset="-122"/>
              <a:ea typeface="楷体" pitchFamily="49" charset="-122"/>
            </a:endParaRPr>
          </a:p>
        </p:txBody>
      </p:sp>
      <p:sp>
        <p:nvSpPr>
          <p:cNvPr id="15" name="矩形 14"/>
          <p:cNvSpPr>
            <a:spLocks noChangeArrowheads="1"/>
          </p:cNvSpPr>
          <p:nvPr/>
        </p:nvSpPr>
        <p:spPr bwMode="auto">
          <a:xfrm>
            <a:off x="1597297" y="2428875"/>
            <a:ext cx="621506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b="1" dirty="0">
                <a:solidFill>
                  <a:srgbClr val="000000"/>
                </a:solidFill>
                <a:latin typeface="楷体" pitchFamily="49" charset="-122"/>
                <a:ea typeface="楷体" pitchFamily="49" charset="-122"/>
              </a:rPr>
              <a:t>形容声音抑扬动听。现在多写作“婉转”。</a:t>
            </a:r>
            <a:endParaRPr lang="zh-CN" altLang="en-US" dirty="0">
              <a:latin typeface="楷体" pitchFamily="49" charset="-122"/>
              <a:ea typeface="楷体" pitchFamily="49" charset="-122"/>
            </a:endParaRPr>
          </a:p>
        </p:txBody>
      </p:sp>
      <p:sp>
        <p:nvSpPr>
          <p:cNvPr id="16" name="矩形 15"/>
          <p:cNvSpPr>
            <a:spLocks noChangeArrowheads="1"/>
          </p:cNvSpPr>
          <p:nvPr/>
        </p:nvSpPr>
        <p:spPr bwMode="auto">
          <a:xfrm>
            <a:off x="1654820" y="2973883"/>
            <a:ext cx="21971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b="1" dirty="0">
                <a:solidFill>
                  <a:srgbClr val="000000"/>
                </a:solidFill>
                <a:latin typeface="楷体" pitchFamily="49" charset="-122"/>
                <a:ea typeface="楷体" pitchFamily="49" charset="-122"/>
              </a:rPr>
              <a:t>昏黄,不明亮。</a:t>
            </a:r>
            <a:endParaRPr lang="zh-CN" altLang="en-US" dirty="0">
              <a:latin typeface="楷体" pitchFamily="49" charset="-122"/>
              <a:ea typeface="楷体" pitchFamily="49" charset="-122"/>
            </a:endParaRPr>
          </a:p>
        </p:txBody>
      </p:sp>
      <p:sp>
        <p:nvSpPr>
          <p:cNvPr id="17" name="矩形 16"/>
          <p:cNvSpPr>
            <a:spLocks noChangeArrowheads="1"/>
          </p:cNvSpPr>
          <p:nvPr/>
        </p:nvSpPr>
        <p:spPr bwMode="auto">
          <a:xfrm>
            <a:off x="2250504" y="3507854"/>
            <a:ext cx="68580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b="1" dirty="0">
                <a:solidFill>
                  <a:srgbClr val="000000"/>
                </a:solidFill>
                <a:latin typeface="楷体" pitchFamily="49" charset="-122"/>
                <a:ea typeface="楷体" pitchFamily="49" charset="-122"/>
              </a:rPr>
              <a:t>形容女子打扮得十分艳丽。文中比喻姿态优美。</a:t>
            </a:r>
            <a:endParaRPr lang="zh-CN" altLang="en-US" dirty="0">
              <a:latin typeface="楷体" pitchFamily="49" charset="-122"/>
              <a:ea typeface="楷体" pitchFamily="49"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4"/>
                                        </p:tgtEl>
                                        <p:attrNameLst>
                                          <p:attrName>style.visibility</p:attrName>
                                        </p:attrNameLst>
                                      </p:cBhvr>
                                      <p:to>
                                        <p:strVal val="visible"/>
                                      </p:to>
                                    </p:set>
                                    <p:anim calcmode="lin" valueType="num">
                                      <p:cBhvr additive="base">
                                        <p:cTn id="13" dur="500" fill="hold"/>
                                        <p:tgtEl>
                                          <p:spTgt spid="14"/>
                                        </p:tgtEl>
                                        <p:attrNameLst>
                                          <p:attrName>ppt_x</p:attrName>
                                        </p:attrNameLst>
                                      </p:cBhvr>
                                      <p:tavLst>
                                        <p:tav tm="0">
                                          <p:val>
                                            <p:strVal val="#ppt_x"/>
                                          </p:val>
                                        </p:tav>
                                        <p:tav tm="100000">
                                          <p:val>
                                            <p:strVal val="#ppt_x"/>
                                          </p:val>
                                        </p:tav>
                                      </p:tavLst>
                                    </p:anim>
                                    <p:anim calcmode="lin" valueType="num">
                                      <p:cBhvr additive="base">
                                        <p:cTn id="14"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fill="hold"/>
                                        <p:tgtEl>
                                          <p:spTgt spid="15"/>
                                        </p:tgtEl>
                                        <p:attrNameLst>
                                          <p:attrName>ppt_x</p:attrName>
                                        </p:attrNameLst>
                                      </p:cBhvr>
                                      <p:tavLst>
                                        <p:tav tm="0">
                                          <p:val>
                                            <p:strVal val="#ppt_x"/>
                                          </p:val>
                                        </p:tav>
                                        <p:tav tm="100000">
                                          <p:val>
                                            <p:strVal val="#ppt_x"/>
                                          </p:val>
                                        </p:tav>
                                      </p:tavLst>
                                    </p:anim>
                                    <p:anim calcmode="lin" valueType="num">
                                      <p:cBhvr additive="base">
                                        <p:cTn id="20"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6"/>
                                        </p:tgtEl>
                                        <p:attrNameLst>
                                          <p:attrName>style.visibility</p:attrName>
                                        </p:attrNameLst>
                                      </p:cBhvr>
                                      <p:to>
                                        <p:strVal val="visible"/>
                                      </p:to>
                                    </p:set>
                                    <p:anim calcmode="lin" valueType="num">
                                      <p:cBhvr additive="base">
                                        <p:cTn id="25" dur="500" fill="hold"/>
                                        <p:tgtEl>
                                          <p:spTgt spid="16"/>
                                        </p:tgtEl>
                                        <p:attrNameLst>
                                          <p:attrName>ppt_x</p:attrName>
                                        </p:attrNameLst>
                                      </p:cBhvr>
                                      <p:tavLst>
                                        <p:tav tm="0">
                                          <p:val>
                                            <p:strVal val="#ppt_x"/>
                                          </p:val>
                                        </p:tav>
                                        <p:tav tm="100000">
                                          <p:val>
                                            <p:strVal val="#ppt_x"/>
                                          </p:val>
                                        </p:tav>
                                      </p:tavLst>
                                    </p:anim>
                                    <p:anim calcmode="lin" valueType="num">
                                      <p:cBhvr additive="base">
                                        <p:cTn id="26"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7"/>
                                        </p:tgtEl>
                                        <p:attrNameLst>
                                          <p:attrName>style.visibility</p:attrName>
                                        </p:attrNameLst>
                                      </p:cBhvr>
                                      <p:to>
                                        <p:strVal val="visible"/>
                                      </p:to>
                                    </p:set>
                                    <p:anim calcmode="lin" valueType="num">
                                      <p:cBhvr additive="base">
                                        <p:cTn id="31" dur="500" fill="hold"/>
                                        <p:tgtEl>
                                          <p:spTgt spid="17"/>
                                        </p:tgtEl>
                                        <p:attrNameLst>
                                          <p:attrName>ppt_x</p:attrName>
                                        </p:attrNameLst>
                                      </p:cBhvr>
                                      <p:tavLst>
                                        <p:tav tm="0">
                                          <p:val>
                                            <p:strVal val="#ppt_x"/>
                                          </p:val>
                                        </p:tav>
                                        <p:tav tm="100000">
                                          <p:val>
                                            <p:strVal val="#ppt_x"/>
                                          </p:val>
                                        </p:tav>
                                      </p:tavLst>
                                    </p:anim>
                                    <p:anim calcmode="lin" valueType="num">
                                      <p:cBhvr additive="base">
                                        <p:cTn id="32"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P spid="16" grpId="0"/>
      <p:bldP spid="1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圆角矩形 14"/>
          <p:cNvPicPr>
            <a:picLocks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52413" y="987425"/>
            <a:ext cx="9001126" cy="431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8435" name="组合 8"/>
          <p:cNvGrpSpPr>
            <a:grpSpLocks/>
          </p:cNvGrpSpPr>
          <p:nvPr/>
        </p:nvGrpSpPr>
        <p:grpSpPr bwMode="auto">
          <a:xfrm>
            <a:off x="0" y="-20638"/>
            <a:ext cx="2006600" cy="523876"/>
            <a:chOff x="70" y="-63"/>
            <a:chExt cx="3161" cy="824"/>
          </a:xfrm>
        </p:grpSpPr>
        <p:sp>
          <p:nvSpPr>
            <p:cNvPr id="18439" name="文本框 6"/>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kumimoji="1" lang="zh-CN" altLang="en-US" sz="2800">
                  <a:latin typeface="黑体" pitchFamily="49" charset="-122"/>
                  <a:ea typeface="黑体" pitchFamily="49" charset="-122"/>
                </a:rPr>
                <a:t>整体感知</a:t>
              </a:r>
            </a:p>
          </p:txBody>
        </p:sp>
        <p:cxnSp>
          <p:nvCxnSpPr>
            <p:cNvPr id="4"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5" name="菱形 4"/>
            <p:cNvSpPr/>
            <p:nvPr/>
          </p:nvSpPr>
          <p:spPr>
            <a:xfrm>
              <a:off x="125" y="149"/>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kumimoji="1" lang="zh-CN" altLang="en-US"/>
            </a:p>
          </p:txBody>
        </p:sp>
      </p:grpSp>
      <p:sp>
        <p:nvSpPr>
          <p:cNvPr id="2" name="TextBox 5"/>
          <p:cNvSpPr txBox="1">
            <a:spLocks noChangeArrowheads="1"/>
          </p:cNvSpPr>
          <p:nvPr/>
        </p:nvSpPr>
        <p:spPr bwMode="auto">
          <a:xfrm>
            <a:off x="827088" y="1492250"/>
            <a:ext cx="7624762" cy="2751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342900" indent="-342900" eaLnBrk="1" hangingPunct="1">
              <a:lnSpc>
                <a:spcPct val="120000"/>
              </a:lnSpc>
              <a:buFont typeface="Wingdings" panose="05000000000000000000" pitchFamily="2" charset="2"/>
              <a:buChar char="Ø"/>
              <a:defRPr/>
            </a:pPr>
            <a:r>
              <a:rPr lang="zh-CN" altLang="en-US" sz="2400" b="1" dirty="0" smtClean="0">
                <a:latin typeface="楷体" panose="02010609060101010101" pitchFamily="49" charset="-122"/>
                <a:ea typeface="楷体" panose="02010609060101010101" pitchFamily="49" charset="-122"/>
              </a:rPr>
              <a:t>大声朗读课文，声音响亮，把握速度和节奏；</a:t>
            </a:r>
            <a:endParaRPr lang="en-US" altLang="zh-CN" sz="2400" b="1" dirty="0" smtClean="0">
              <a:latin typeface="楷体" panose="02010609060101010101" pitchFamily="49" charset="-122"/>
              <a:ea typeface="楷体" panose="02010609060101010101" pitchFamily="49" charset="-122"/>
            </a:endParaRPr>
          </a:p>
          <a:p>
            <a:pPr marL="342900" indent="-342900" eaLnBrk="1" hangingPunct="1">
              <a:lnSpc>
                <a:spcPct val="120000"/>
              </a:lnSpc>
              <a:buFont typeface="Wingdings" panose="05000000000000000000" pitchFamily="2" charset="2"/>
              <a:buChar char="Ø"/>
              <a:defRPr/>
            </a:pPr>
            <a:r>
              <a:rPr lang="zh-CN" altLang="en-US" sz="2400" b="1" dirty="0" smtClean="0">
                <a:latin typeface="楷体" panose="02010609060101010101" pitchFamily="49" charset="-122"/>
                <a:ea typeface="楷体" panose="02010609060101010101" pitchFamily="49" charset="-122"/>
              </a:rPr>
              <a:t>发音吐字准确清晰，力求顺畅流利；</a:t>
            </a:r>
            <a:endParaRPr lang="en-US" altLang="zh-CN" sz="2400" b="1" dirty="0" smtClean="0">
              <a:latin typeface="楷体" panose="02010609060101010101" pitchFamily="49" charset="-122"/>
              <a:ea typeface="楷体" panose="02010609060101010101" pitchFamily="49" charset="-122"/>
            </a:endParaRPr>
          </a:p>
          <a:p>
            <a:pPr marL="342900" indent="-342900" eaLnBrk="1" hangingPunct="1">
              <a:lnSpc>
                <a:spcPct val="120000"/>
              </a:lnSpc>
              <a:buFont typeface="Wingdings" panose="05000000000000000000" pitchFamily="2" charset="2"/>
              <a:buChar char="Ø"/>
              <a:defRPr/>
            </a:pPr>
            <a:r>
              <a:rPr lang="zh-CN" altLang="en-US" sz="2400" b="1" dirty="0" smtClean="0">
                <a:latin typeface="楷体" panose="02010609060101010101" pitchFamily="49" charset="-122"/>
                <a:ea typeface="楷体" panose="02010609060101010101" pitchFamily="49" charset="-122"/>
              </a:rPr>
              <a:t>全身心投入，有充沛的感情，将文章的情感读出来；</a:t>
            </a:r>
            <a:endParaRPr lang="en-US" altLang="zh-CN" sz="2400" b="1" dirty="0" smtClean="0">
              <a:latin typeface="楷体" panose="02010609060101010101" pitchFamily="49" charset="-122"/>
              <a:ea typeface="楷体" panose="02010609060101010101" pitchFamily="49" charset="-122"/>
            </a:endParaRPr>
          </a:p>
          <a:p>
            <a:pPr marL="342900" indent="-342900" eaLnBrk="1" hangingPunct="1">
              <a:lnSpc>
                <a:spcPct val="120000"/>
              </a:lnSpc>
              <a:buFont typeface="Wingdings" panose="05000000000000000000" pitchFamily="2" charset="2"/>
              <a:buChar char="Ø"/>
              <a:defRPr/>
            </a:pPr>
            <a:r>
              <a:rPr lang="zh-CN" altLang="en-US" sz="2400" b="1" dirty="0" smtClean="0">
                <a:latin typeface="楷体" panose="02010609060101010101" pitchFamily="49" charset="-122"/>
                <a:ea typeface="楷体" panose="02010609060101010101" pitchFamily="49" charset="-122"/>
              </a:rPr>
              <a:t>注意文中语句的重音和停连。</a:t>
            </a:r>
            <a:endParaRPr lang="en-US" altLang="zh-CN" sz="2400" b="1" dirty="0" smtClean="0">
              <a:latin typeface="楷体" panose="02010609060101010101" pitchFamily="49" charset="-122"/>
              <a:ea typeface="楷体" panose="02010609060101010101" pitchFamily="49" charset="-122"/>
            </a:endParaRPr>
          </a:p>
          <a:p>
            <a:pPr eaLnBrk="1" hangingPunct="1">
              <a:lnSpc>
                <a:spcPct val="120000"/>
              </a:lnSpc>
              <a:defRPr/>
            </a:pPr>
            <a:r>
              <a:rPr lang="zh-CN" altLang="en-US" sz="2400" b="1" dirty="0" smtClean="0">
                <a:latin typeface="楷体" panose="02010609060101010101" pitchFamily="49" charset="-122"/>
                <a:ea typeface="楷体" panose="02010609060101010101" pitchFamily="49" charset="-122"/>
              </a:rPr>
              <a:t>（</a:t>
            </a:r>
            <a:r>
              <a:rPr lang="zh-CN" altLang="en-US" sz="2400" b="1" dirty="0" smtClean="0">
                <a:solidFill>
                  <a:srgbClr val="0000FF"/>
                </a:solidFill>
                <a:latin typeface="楷体" panose="02010609060101010101" pitchFamily="49" charset="-122"/>
                <a:ea typeface="楷体" panose="02010609060101010101" pitchFamily="49" charset="-122"/>
              </a:rPr>
              <a:t>重音</a:t>
            </a:r>
            <a:r>
              <a:rPr lang="zh-CN" altLang="en-US" sz="2400" b="1" dirty="0" smtClean="0">
                <a:latin typeface="楷体" panose="02010609060101010101" pitchFamily="49" charset="-122"/>
                <a:ea typeface="楷体" panose="02010609060101010101" pitchFamily="49" charset="-122"/>
              </a:rPr>
              <a:t>，是对一句话中需要强调的词语加以重读，以引起听者的注意；</a:t>
            </a:r>
            <a:r>
              <a:rPr lang="zh-CN" altLang="en-US" sz="2400" b="1" dirty="0" smtClean="0">
                <a:solidFill>
                  <a:srgbClr val="0000FF"/>
                </a:solidFill>
                <a:latin typeface="楷体" panose="02010609060101010101" pitchFamily="49" charset="-122"/>
                <a:ea typeface="楷体" panose="02010609060101010101" pitchFamily="49" charset="-122"/>
              </a:rPr>
              <a:t>停连</a:t>
            </a:r>
            <a:r>
              <a:rPr lang="zh-CN" altLang="en-US" sz="2400" b="1" dirty="0" smtClean="0">
                <a:latin typeface="楷体" panose="02010609060101010101" pitchFamily="49" charset="-122"/>
                <a:ea typeface="楷体" panose="02010609060101010101" pitchFamily="49" charset="-122"/>
              </a:rPr>
              <a:t>，指朗读语流的停顿和连接。）</a:t>
            </a:r>
          </a:p>
        </p:txBody>
      </p:sp>
      <p:sp>
        <p:nvSpPr>
          <p:cNvPr id="18437" name="矩形 1"/>
          <p:cNvSpPr>
            <a:spLocks noChangeArrowheads="1"/>
          </p:cNvSpPr>
          <p:nvPr/>
        </p:nvSpPr>
        <p:spPr bwMode="auto">
          <a:xfrm>
            <a:off x="863600" y="627063"/>
            <a:ext cx="1620838"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800" b="1">
                <a:solidFill>
                  <a:srgbClr val="FF0000"/>
                </a:solidFill>
                <a:latin typeface="楷体" pitchFamily="49" charset="-122"/>
                <a:ea typeface="楷体" pitchFamily="49" charset="-122"/>
              </a:rPr>
              <a:t>朗读指导</a:t>
            </a:r>
            <a:endParaRPr lang="en-US" altLang="zh-CN" sz="2800" b="1">
              <a:solidFill>
                <a:srgbClr val="FF0000"/>
              </a:solidFill>
              <a:latin typeface="楷体" pitchFamily="49" charset="-122"/>
              <a:ea typeface="楷体" pitchFamily="49" charset="-122"/>
            </a:endParaRPr>
          </a:p>
        </p:txBody>
      </p:sp>
      <p:pic>
        <p:nvPicPr>
          <p:cNvPr id="3" name="1 春.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cstate="print"/>
          <a:stretch>
            <a:fillRect/>
          </a:stretch>
        </p:blipFill>
        <p:spPr>
          <a:xfrm>
            <a:off x="3275856" y="655638"/>
            <a:ext cx="609600" cy="609600"/>
          </a:xfrm>
          <a:prstGeom prst="rect">
            <a:avLst/>
          </a:prstGeom>
        </p:spPr>
      </p:pic>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1" presetClass="mediacall" presetSubtype="0" fill="hold" nodeType="clickEffect">
                                  <p:stCondLst>
                                    <p:cond delay="0"/>
                                  </p:stCondLst>
                                  <p:childTnLst>
                                    <p:cmd type="call" cmd="playFrom(0.0)">
                                      <p:cBhvr>
                                        <p:cTn id="12" dur="259307" fill="hold"/>
                                        <p:tgtEl>
                                          <p:spTgt spid="3"/>
                                        </p:tgtEl>
                                      </p:cBhvr>
                                    </p:cmd>
                                  </p:childTnLst>
                                </p:cTn>
                              </p:par>
                            </p:childTnLst>
                          </p:cTn>
                        </p:par>
                      </p:childTnLst>
                    </p:cTn>
                  </p:par>
                </p:childTnLst>
              </p:cTn>
              <p:nextCondLst>
                <p:cond evt="onClick" delay="0">
                  <p:tgtEl>
                    <p:spTgt spid="3"/>
                  </p:tgtEl>
                </p:cond>
              </p:nextCondLst>
            </p:seq>
            <p:audio>
              <p:cMediaNode vol="80000">
                <p:cTn id="13" fill="hold" display="0">
                  <p:stCondLst>
                    <p:cond delay="indefinite"/>
                  </p:stCondLst>
                  <p:endCondLst>
                    <p:cond evt="onStopAudio" delay="0">
                      <p:tgtEl>
                        <p:sldTgt/>
                      </p:tgtEl>
                    </p:cond>
                  </p:endCondLst>
                </p:cTn>
                <p:tgtEl>
                  <p:spTgt spid="3"/>
                </p:tgtEl>
              </p:cMediaNode>
            </p:audio>
          </p:childTnLst>
        </p:cTn>
      </p:par>
    </p:tnLst>
    <p:bldLst>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458" name="组合 8"/>
          <p:cNvGrpSpPr>
            <a:grpSpLocks/>
          </p:cNvGrpSpPr>
          <p:nvPr/>
        </p:nvGrpSpPr>
        <p:grpSpPr bwMode="auto">
          <a:xfrm>
            <a:off x="0" y="-20638"/>
            <a:ext cx="2006600" cy="523876"/>
            <a:chOff x="70" y="-63"/>
            <a:chExt cx="3161" cy="824"/>
          </a:xfrm>
        </p:grpSpPr>
        <p:sp>
          <p:nvSpPr>
            <p:cNvPr id="19461" name="文本框 6"/>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kumimoji="1" lang="zh-CN" altLang="en-US" sz="2800">
                  <a:latin typeface="黑体" pitchFamily="49" charset="-122"/>
                  <a:ea typeface="黑体" pitchFamily="49" charset="-122"/>
                </a:rPr>
                <a:t>整体感知</a:t>
              </a:r>
            </a:p>
          </p:txBody>
        </p:sp>
        <p:cxnSp>
          <p:nvCxnSpPr>
            <p:cNvPr id="12"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3" name="菱形 12"/>
            <p:cNvSpPr/>
            <p:nvPr/>
          </p:nvSpPr>
          <p:spPr>
            <a:xfrm>
              <a:off x="125" y="149"/>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kumimoji="1" lang="zh-CN" altLang="en-US"/>
            </a:p>
          </p:txBody>
        </p:sp>
      </p:grpSp>
      <p:sp>
        <p:nvSpPr>
          <p:cNvPr id="19459" name="TextBox 6"/>
          <p:cNvSpPr txBox="1">
            <a:spLocks noChangeArrowheads="1"/>
          </p:cNvSpPr>
          <p:nvPr/>
        </p:nvSpPr>
        <p:spPr bwMode="auto">
          <a:xfrm>
            <a:off x="681038" y="1538288"/>
            <a:ext cx="6843712" cy="1754187"/>
          </a:xfrm>
          <a:prstGeom prst="rect">
            <a:avLst/>
          </a:prstGeom>
          <a:solidFill>
            <a:schemeClr val="accent5">
              <a:lumMod val="20000"/>
              <a:lumOff val="80000"/>
            </a:schemeClr>
          </a:solidFill>
          <a:ln>
            <a:noFill/>
          </a:ln>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nSpc>
                <a:spcPct val="150000"/>
              </a:lnSpc>
              <a:defRPr/>
            </a:pPr>
            <a:r>
              <a:rPr lang="en-US" altLang="zh-CN" sz="2400" b="1" dirty="0" smtClean="0">
                <a:latin typeface="宋体" pitchFamily="2" charset="-122"/>
              </a:rPr>
              <a:t>1.</a:t>
            </a:r>
            <a:r>
              <a:rPr lang="zh-CN" altLang="en-US" sz="2400" b="1" dirty="0" smtClean="0">
                <a:latin typeface="宋体" pitchFamily="2" charset="-122"/>
              </a:rPr>
              <a:t>文中具体描绘了哪几幅春景图？</a:t>
            </a:r>
            <a:endParaRPr lang="en-US" altLang="zh-CN" sz="2400" b="1" dirty="0" smtClean="0">
              <a:latin typeface="宋体" pitchFamily="2" charset="-122"/>
            </a:endParaRPr>
          </a:p>
          <a:p>
            <a:pPr>
              <a:lnSpc>
                <a:spcPct val="150000"/>
              </a:lnSpc>
              <a:defRPr/>
            </a:pPr>
            <a:r>
              <a:rPr lang="en-US" altLang="zh-CN" sz="2400" b="1" dirty="0" smtClean="0">
                <a:latin typeface="宋体" pitchFamily="2" charset="-122"/>
              </a:rPr>
              <a:t>2.</a:t>
            </a:r>
            <a:r>
              <a:rPr lang="zh-CN" altLang="en-US" sz="2400" b="1" dirty="0" smtClean="0">
                <a:latin typeface="宋体" pitchFamily="2" charset="-122"/>
              </a:rPr>
              <a:t>这五幅春景图分别美在哪里？你能为喜欢的画面配上一句古诗吗？</a:t>
            </a:r>
            <a:endParaRPr lang="en-US" altLang="zh-CN" sz="2400" b="1" dirty="0" smtClean="0">
              <a:latin typeface="宋体" pitchFamily="2" charset="-122"/>
            </a:endParaRPr>
          </a:p>
        </p:txBody>
      </p:sp>
      <p:sp>
        <p:nvSpPr>
          <p:cNvPr id="19460" name="矩形 1"/>
          <p:cNvSpPr>
            <a:spLocks noChangeArrowheads="1"/>
          </p:cNvSpPr>
          <p:nvPr/>
        </p:nvSpPr>
        <p:spPr bwMode="auto">
          <a:xfrm>
            <a:off x="608013" y="773113"/>
            <a:ext cx="6843712" cy="560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lnSpc>
                <a:spcPct val="150000"/>
              </a:lnSpc>
            </a:pPr>
            <a:r>
              <a:rPr lang="zh-CN" altLang="en-US" sz="2400" b="1">
                <a:solidFill>
                  <a:srgbClr val="0000FF"/>
                </a:solidFill>
                <a:latin typeface="宋体" pitchFamily="2" charset="-122"/>
              </a:rPr>
              <a:t>读完课文，寻找文章的画面美，并思考下列问题：</a:t>
            </a:r>
            <a:endParaRPr lang="en-US" altLang="zh-CN" sz="2400" b="1">
              <a:solidFill>
                <a:srgbClr val="0000FF"/>
              </a:solidFill>
              <a:latin typeface="宋体" pitchFamily="2"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9459"/>
                                        </p:tgtEl>
                                        <p:attrNameLst>
                                          <p:attrName>style.visibility</p:attrName>
                                        </p:attrNameLst>
                                      </p:cBhvr>
                                      <p:to>
                                        <p:strVal val="visible"/>
                                      </p:to>
                                    </p:set>
                                    <p:animEffect transition="in" filter="wipe(left)">
                                      <p:cBhvr>
                                        <p:cTn id="7" dur="500"/>
                                        <p:tgtEl>
                                          <p:spTgt spid="194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9"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482" name="组合 8"/>
          <p:cNvGrpSpPr>
            <a:grpSpLocks/>
          </p:cNvGrpSpPr>
          <p:nvPr/>
        </p:nvGrpSpPr>
        <p:grpSpPr bwMode="auto">
          <a:xfrm>
            <a:off x="0" y="-20638"/>
            <a:ext cx="2006600" cy="523876"/>
            <a:chOff x="70" y="-63"/>
            <a:chExt cx="3161" cy="824"/>
          </a:xfrm>
        </p:grpSpPr>
        <p:sp>
          <p:nvSpPr>
            <p:cNvPr id="20494" name="文本框 6"/>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kumimoji="1" lang="zh-CN" altLang="en-US" sz="2800">
                  <a:latin typeface="黑体" pitchFamily="49" charset="-122"/>
                  <a:ea typeface="黑体" pitchFamily="49" charset="-122"/>
                </a:rPr>
                <a:t>整体感知</a:t>
              </a:r>
            </a:p>
          </p:txBody>
        </p:sp>
        <p:cxnSp>
          <p:nvCxnSpPr>
            <p:cNvPr id="12"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3" name="菱形 12"/>
            <p:cNvSpPr/>
            <p:nvPr/>
          </p:nvSpPr>
          <p:spPr>
            <a:xfrm>
              <a:off x="125" y="149"/>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kumimoji="1" lang="zh-CN" altLang="en-US"/>
            </a:p>
          </p:txBody>
        </p:sp>
      </p:grpSp>
      <p:sp>
        <p:nvSpPr>
          <p:cNvPr id="20483" name="矩形 4"/>
          <p:cNvSpPr>
            <a:spLocks noChangeArrowheads="1"/>
          </p:cNvSpPr>
          <p:nvPr/>
        </p:nvSpPr>
        <p:spPr bwMode="auto">
          <a:xfrm>
            <a:off x="323850" y="598488"/>
            <a:ext cx="7488238"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b="1">
                <a:solidFill>
                  <a:srgbClr val="0000FF"/>
                </a:solidFill>
                <a:latin typeface="宋体" pitchFamily="2" charset="-122"/>
              </a:rPr>
              <a:t>❶文中具体描绘了哪几幅春景图？</a:t>
            </a:r>
          </a:p>
        </p:txBody>
      </p:sp>
      <p:pic>
        <p:nvPicPr>
          <p:cNvPr id="7" name="Picture 3" descr="图片4"/>
          <p:cNvPicPr>
            <a:picLocks noChangeAspect="1" noChangeArrowheads="1"/>
          </p:cNvPicPr>
          <p:nvPr/>
        </p:nvPicPr>
        <p:blipFill>
          <a:blip r:embed="rId2" cstate="print">
            <a:extLst>
              <a:ext uri="{28A0092B-C50C-407E-A947-70E740481C1C}">
                <a14:useLocalDpi xmlns:a14="http://schemas.microsoft.com/office/drawing/2010/main" val="0"/>
              </a:ext>
            </a:extLst>
          </a:blip>
          <a:srcRect b="5353"/>
          <a:stretch>
            <a:fillRect/>
          </a:stretch>
        </p:blipFill>
        <p:spPr bwMode="auto">
          <a:xfrm>
            <a:off x="358775" y="1255713"/>
            <a:ext cx="2143125" cy="1571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Picture 4" descr="图片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42988" y="3000375"/>
            <a:ext cx="2786062" cy="1643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9" descr="图片9"/>
          <p:cNvPicPr>
            <a:picLocks noChangeAspect="1" noChangeArrowheads="1"/>
          </p:cNvPicPr>
          <p:nvPr/>
        </p:nvPicPr>
        <p:blipFill>
          <a:blip r:embed="rId4" cstate="print">
            <a:extLst>
              <a:ext uri="{28A0092B-C50C-407E-A947-70E740481C1C}">
                <a14:useLocalDpi xmlns:a14="http://schemas.microsoft.com/office/drawing/2010/main" val="0"/>
              </a:ext>
            </a:extLst>
          </a:blip>
          <a:srcRect r="28999" b="5801"/>
          <a:stretch>
            <a:fillRect/>
          </a:stretch>
        </p:blipFill>
        <p:spPr bwMode="auto">
          <a:xfrm>
            <a:off x="5057775" y="2963863"/>
            <a:ext cx="3043238" cy="1624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Picture 1033" descr="22asdfasdfsd"/>
          <p:cNvPicPr>
            <a:picLocks noChangeAspect="1" noChangeArrowheads="1"/>
          </p:cNvPicPr>
          <p:nvPr/>
        </p:nvPicPr>
        <p:blipFill>
          <a:blip r:embed="rId5" cstate="print">
            <a:lum bright="12000" contrast="18000"/>
            <a:extLst>
              <a:ext uri="{28A0092B-C50C-407E-A947-70E740481C1C}">
                <a14:useLocalDpi xmlns:a14="http://schemas.microsoft.com/office/drawing/2010/main" val="0"/>
              </a:ext>
            </a:extLst>
          </a:blip>
          <a:srcRect b="4349"/>
          <a:stretch>
            <a:fillRect/>
          </a:stretch>
        </p:blipFill>
        <p:spPr bwMode="auto">
          <a:xfrm>
            <a:off x="3073400" y="1255713"/>
            <a:ext cx="2214563" cy="1571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Picture 2" descr="春003"/>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073775" y="1246188"/>
            <a:ext cx="2286000" cy="1581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Text Box 9"/>
          <p:cNvSpPr txBox="1">
            <a:spLocks noChangeArrowheads="1"/>
          </p:cNvSpPr>
          <p:nvPr/>
        </p:nvSpPr>
        <p:spPr bwMode="auto">
          <a:xfrm>
            <a:off x="2501900" y="1327150"/>
            <a:ext cx="554038" cy="167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spcBef>
                <a:spcPct val="50000"/>
              </a:spcBef>
            </a:pPr>
            <a:r>
              <a:rPr lang="zh-CN" altLang="en-US" sz="2400">
                <a:latin typeface="黑体" pitchFamily="49" charset="-122"/>
                <a:ea typeface="黑体" pitchFamily="49" charset="-122"/>
              </a:rPr>
              <a:t>春草图</a:t>
            </a:r>
          </a:p>
        </p:txBody>
      </p:sp>
      <p:sp>
        <p:nvSpPr>
          <p:cNvPr id="19" name="Text Box 10"/>
          <p:cNvSpPr txBox="1">
            <a:spLocks noChangeArrowheads="1"/>
          </p:cNvSpPr>
          <p:nvPr/>
        </p:nvSpPr>
        <p:spPr bwMode="auto">
          <a:xfrm>
            <a:off x="8339138" y="1184275"/>
            <a:ext cx="554037" cy="172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spcBef>
                <a:spcPct val="50000"/>
              </a:spcBef>
            </a:pPr>
            <a:r>
              <a:rPr lang="zh-CN" altLang="en-US" sz="2400">
                <a:latin typeface="黑体" pitchFamily="49" charset="-122"/>
                <a:ea typeface="黑体" pitchFamily="49" charset="-122"/>
              </a:rPr>
              <a:t>春风图</a:t>
            </a:r>
          </a:p>
        </p:txBody>
      </p:sp>
      <p:sp>
        <p:nvSpPr>
          <p:cNvPr id="20" name="Text Box 12"/>
          <p:cNvSpPr txBox="1">
            <a:spLocks noChangeArrowheads="1"/>
          </p:cNvSpPr>
          <p:nvPr/>
        </p:nvSpPr>
        <p:spPr bwMode="auto">
          <a:xfrm>
            <a:off x="3867150" y="3287713"/>
            <a:ext cx="554038" cy="1155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spcBef>
                <a:spcPct val="50000"/>
              </a:spcBef>
            </a:pPr>
            <a:r>
              <a:rPr lang="zh-CN" altLang="en-US" sz="2400">
                <a:latin typeface="黑体" pitchFamily="49" charset="-122"/>
                <a:ea typeface="黑体" pitchFamily="49" charset="-122"/>
              </a:rPr>
              <a:t>春雨图</a:t>
            </a:r>
          </a:p>
        </p:txBody>
      </p:sp>
      <p:sp>
        <p:nvSpPr>
          <p:cNvPr id="21" name="TextBox 15"/>
          <p:cNvSpPr txBox="1">
            <a:spLocks noChangeArrowheads="1"/>
          </p:cNvSpPr>
          <p:nvPr/>
        </p:nvSpPr>
        <p:spPr bwMode="auto">
          <a:xfrm>
            <a:off x="5287963" y="1255713"/>
            <a:ext cx="554037" cy="1655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a:latin typeface="黑体" pitchFamily="49" charset="-122"/>
                <a:ea typeface="黑体" pitchFamily="49" charset="-122"/>
              </a:rPr>
              <a:t>春花图</a:t>
            </a:r>
          </a:p>
        </p:txBody>
      </p:sp>
      <p:sp>
        <p:nvSpPr>
          <p:cNvPr id="22" name="Text Box 12"/>
          <p:cNvSpPr txBox="1">
            <a:spLocks noChangeArrowheads="1"/>
          </p:cNvSpPr>
          <p:nvPr/>
        </p:nvSpPr>
        <p:spPr bwMode="auto">
          <a:xfrm>
            <a:off x="8101013" y="3144838"/>
            <a:ext cx="554037" cy="1155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spcBef>
                <a:spcPct val="50000"/>
              </a:spcBef>
            </a:pPr>
            <a:r>
              <a:rPr lang="zh-CN" altLang="en-US" sz="2400">
                <a:latin typeface="黑体" pitchFamily="49" charset="-122"/>
                <a:ea typeface="黑体" pitchFamily="49" charset="-122"/>
              </a:rPr>
              <a:t>迎春图</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500" fill="hold"/>
                                        <p:tgtEl>
                                          <p:spTgt spid="18"/>
                                        </p:tgtEl>
                                        <p:attrNameLst>
                                          <p:attrName>ppt_x</p:attrName>
                                        </p:attrNameLst>
                                      </p:cBhvr>
                                      <p:tavLst>
                                        <p:tav tm="0">
                                          <p:val>
                                            <p:strVal val="#ppt_x"/>
                                          </p:val>
                                        </p:tav>
                                        <p:tav tm="100000">
                                          <p:val>
                                            <p:strVal val="#ppt_x"/>
                                          </p:val>
                                        </p:tav>
                                      </p:tavLst>
                                    </p:anim>
                                    <p:anim calcmode="lin" valueType="num">
                                      <p:cBhvr additive="base">
                                        <p:cTn id="12"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4" fill="hold" nodeType="clickEffect">
                                  <p:stCondLst>
                                    <p:cond delay="0"/>
                                  </p:stCondLst>
                                  <p:childTnLst>
                                    <p:set>
                                      <p:cBhvr>
                                        <p:cTn id="16" dur="1" fill="hold">
                                          <p:stCondLst>
                                            <p:cond delay="0"/>
                                          </p:stCondLst>
                                        </p:cTn>
                                        <p:tgtEl>
                                          <p:spTgt spid="16"/>
                                        </p:tgtEl>
                                        <p:attrNameLst>
                                          <p:attrName>style.visibility</p:attrName>
                                        </p:attrNameLst>
                                      </p:cBhvr>
                                      <p:to>
                                        <p:strVal val="visible"/>
                                      </p:to>
                                    </p:set>
                                    <p:anim calcmode="lin" valueType="num">
                                      <p:cBhvr additive="base">
                                        <p:cTn id="17" dur="500" fill="hold"/>
                                        <p:tgtEl>
                                          <p:spTgt spid="16"/>
                                        </p:tgtEl>
                                        <p:attrNameLst>
                                          <p:attrName>ppt_x</p:attrName>
                                        </p:attrNameLst>
                                      </p:cBhvr>
                                      <p:tavLst>
                                        <p:tav tm="0">
                                          <p:val>
                                            <p:strVal val="#ppt_x"/>
                                          </p:val>
                                        </p:tav>
                                        <p:tav tm="100000">
                                          <p:val>
                                            <p:strVal val="#ppt_x"/>
                                          </p:val>
                                        </p:tav>
                                      </p:tavLst>
                                    </p:anim>
                                    <p:anim calcmode="lin" valueType="num">
                                      <p:cBhvr additive="base">
                                        <p:cTn id="18" dur="500" fill="hold"/>
                                        <p:tgtEl>
                                          <p:spTgt spid="16"/>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21"/>
                                        </p:tgtEl>
                                        <p:attrNameLst>
                                          <p:attrName>style.visibility</p:attrName>
                                        </p:attrNameLst>
                                      </p:cBhvr>
                                      <p:to>
                                        <p:strVal val="visible"/>
                                      </p:to>
                                    </p:set>
                                    <p:anim calcmode="lin" valueType="num">
                                      <p:cBhvr additive="base">
                                        <p:cTn id="21" dur="500" fill="hold"/>
                                        <p:tgtEl>
                                          <p:spTgt spid="21"/>
                                        </p:tgtEl>
                                        <p:attrNameLst>
                                          <p:attrName>ppt_x</p:attrName>
                                        </p:attrNameLst>
                                      </p:cBhvr>
                                      <p:tavLst>
                                        <p:tav tm="0">
                                          <p:val>
                                            <p:strVal val="#ppt_x"/>
                                          </p:val>
                                        </p:tav>
                                        <p:tav tm="100000">
                                          <p:val>
                                            <p:strVal val="#ppt_x"/>
                                          </p:val>
                                        </p:tav>
                                      </p:tavLst>
                                    </p:anim>
                                    <p:anim calcmode="lin" valueType="num">
                                      <p:cBhvr additive="base">
                                        <p:cTn id="22"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23" fill="hold" nodeType="clickPar">
                      <p:stCondLst>
                        <p:cond delay="indefinite"/>
                      </p:stCondLst>
                      <p:childTnLst>
                        <p:par>
                          <p:cTn id="24" fill="hold" nodeType="withGroup">
                            <p:stCondLst>
                              <p:cond delay="0"/>
                            </p:stCondLst>
                            <p:childTnLst>
                              <p:par>
                                <p:cTn id="25" presetID="4" presetClass="entr" presetSubtype="16" fill="hold" nodeType="click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box(in)">
                                      <p:cBhvr>
                                        <p:cTn id="27" dur="500"/>
                                        <p:tgtEl>
                                          <p:spTgt spid="17"/>
                                        </p:tgtEl>
                                      </p:cBhvr>
                                    </p:animEffect>
                                  </p:childTnLst>
                                </p:cTn>
                              </p:par>
                              <p:par>
                                <p:cTn id="28" presetID="4" presetClass="entr" presetSubtype="16" fill="hold" grpId="0" nodeType="withEffect">
                                  <p:stCondLst>
                                    <p:cond delay="0"/>
                                  </p:stCondLst>
                                  <p:childTnLst>
                                    <p:set>
                                      <p:cBhvr>
                                        <p:cTn id="29" dur="1" fill="hold">
                                          <p:stCondLst>
                                            <p:cond delay="0"/>
                                          </p:stCondLst>
                                        </p:cTn>
                                        <p:tgtEl>
                                          <p:spTgt spid="19"/>
                                        </p:tgtEl>
                                        <p:attrNameLst>
                                          <p:attrName>style.visibility</p:attrName>
                                        </p:attrNameLst>
                                      </p:cBhvr>
                                      <p:to>
                                        <p:strVal val="visible"/>
                                      </p:to>
                                    </p:set>
                                    <p:animEffect transition="in" filter="box(in)">
                                      <p:cBhvr>
                                        <p:cTn id="30" dur="500"/>
                                        <p:tgtEl>
                                          <p:spTgt spid="19"/>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2" presetClass="entr" presetSubtype="4" fill="hold" nodeType="clickEffect">
                                  <p:stCondLst>
                                    <p:cond delay="0"/>
                                  </p:stCondLst>
                                  <p:childTnLst>
                                    <p:set>
                                      <p:cBhvr>
                                        <p:cTn id="34" dur="1" fill="hold">
                                          <p:stCondLst>
                                            <p:cond delay="0"/>
                                          </p:stCondLst>
                                        </p:cTn>
                                        <p:tgtEl>
                                          <p:spTgt spid="14"/>
                                        </p:tgtEl>
                                        <p:attrNameLst>
                                          <p:attrName>style.visibility</p:attrName>
                                        </p:attrNameLst>
                                      </p:cBhvr>
                                      <p:to>
                                        <p:strVal val="visible"/>
                                      </p:to>
                                    </p:set>
                                    <p:anim calcmode="lin" valueType="num">
                                      <p:cBhvr additive="base">
                                        <p:cTn id="35" dur="500" fill="hold"/>
                                        <p:tgtEl>
                                          <p:spTgt spid="14"/>
                                        </p:tgtEl>
                                        <p:attrNameLst>
                                          <p:attrName>ppt_x</p:attrName>
                                        </p:attrNameLst>
                                      </p:cBhvr>
                                      <p:tavLst>
                                        <p:tav tm="0">
                                          <p:val>
                                            <p:strVal val="#ppt_x"/>
                                          </p:val>
                                        </p:tav>
                                        <p:tav tm="100000">
                                          <p:val>
                                            <p:strVal val="#ppt_x"/>
                                          </p:val>
                                        </p:tav>
                                      </p:tavLst>
                                    </p:anim>
                                    <p:anim calcmode="lin" valueType="num">
                                      <p:cBhvr additive="base">
                                        <p:cTn id="36" dur="500" fill="hold"/>
                                        <p:tgtEl>
                                          <p:spTgt spid="14"/>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20"/>
                                        </p:tgtEl>
                                        <p:attrNameLst>
                                          <p:attrName>style.visibility</p:attrName>
                                        </p:attrNameLst>
                                      </p:cBhvr>
                                      <p:to>
                                        <p:strVal val="visible"/>
                                      </p:to>
                                    </p:set>
                                    <p:anim calcmode="lin" valueType="num">
                                      <p:cBhvr additive="base">
                                        <p:cTn id="39" dur="500" fill="hold"/>
                                        <p:tgtEl>
                                          <p:spTgt spid="20"/>
                                        </p:tgtEl>
                                        <p:attrNameLst>
                                          <p:attrName>ppt_x</p:attrName>
                                        </p:attrNameLst>
                                      </p:cBhvr>
                                      <p:tavLst>
                                        <p:tav tm="0">
                                          <p:val>
                                            <p:strVal val="#ppt_x"/>
                                          </p:val>
                                        </p:tav>
                                        <p:tav tm="100000">
                                          <p:val>
                                            <p:strVal val="#ppt_x"/>
                                          </p:val>
                                        </p:tav>
                                      </p:tavLst>
                                    </p:anim>
                                    <p:anim calcmode="lin" valueType="num">
                                      <p:cBhvr additive="base">
                                        <p:cTn id="40"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41" fill="hold" nodeType="clickPar">
                      <p:stCondLst>
                        <p:cond delay="indefinite"/>
                      </p:stCondLst>
                      <p:childTnLst>
                        <p:par>
                          <p:cTn id="42" fill="hold" nodeType="withGroup">
                            <p:stCondLst>
                              <p:cond delay="0"/>
                            </p:stCondLst>
                            <p:childTnLst>
                              <p:par>
                                <p:cTn id="43" presetID="2" presetClass="entr" presetSubtype="4" fill="hold" nodeType="clickEffect">
                                  <p:stCondLst>
                                    <p:cond delay="0"/>
                                  </p:stCondLst>
                                  <p:childTnLst>
                                    <p:set>
                                      <p:cBhvr>
                                        <p:cTn id="44" dur="1" fill="hold">
                                          <p:stCondLst>
                                            <p:cond delay="0"/>
                                          </p:stCondLst>
                                        </p:cTn>
                                        <p:tgtEl>
                                          <p:spTgt spid="15"/>
                                        </p:tgtEl>
                                        <p:attrNameLst>
                                          <p:attrName>style.visibility</p:attrName>
                                        </p:attrNameLst>
                                      </p:cBhvr>
                                      <p:to>
                                        <p:strVal val="visible"/>
                                      </p:to>
                                    </p:set>
                                    <p:anim calcmode="lin" valueType="num">
                                      <p:cBhvr additive="base">
                                        <p:cTn id="45" dur="500" fill="hold"/>
                                        <p:tgtEl>
                                          <p:spTgt spid="15"/>
                                        </p:tgtEl>
                                        <p:attrNameLst>
                                          <p:attrName>ppt_x</p:attrName>
                                        </p:attrNameLst>
                                      </p:cBhvr>
                                      <p:tavLst>
                                        <p:tav tm="0">
                                          <p:val>
                                            <p:strVal val="#ppt_x"/>
                                          </p:val>
                                        </p:tav>
                                        <p:tav tm="100000">
                                          <p:val>
                                            <p:strVal val="#ppt_x"/>
                                          </p:val>
                                        </p:tav>
                                      </p:tavLst>
                                    </p:anim>
                                    <p:anim calcmode="lin" valueType="num">
                                      <p:cBhvr additive="base">
                                        <p:cTn id="46" dur="500" fill="hold"/>
                                        <p:tgtEl>
                                          <p:spTgt spid="15"/>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0"/>
                                  </p:stCondLst>
                                  <p:childTnLst>
                                    <p:set>
                                      <p:cBhvr>
                                        <p:cTn id="48" dur="1" fill="hold">
                                          <p:stCondLst>
                                            <p:cond delay="0"/>
                                          </p:stCondLst>
                                        </p:cTn>
                                        <p:tgtEl>
                                          <p:spTgt spid="22"/>
                                        </p:tgtEl>
                                        <p:attrNameLst>
                                          <p:attrName>style.visibility</p:attrName>
                                        </p:attrNameLst>
                                      </p:cBhvr>
                                      <p:to>
                                        <p:strVal val="visible"/>
                                      </p:to>
                                    </p:set>
                                    <p:anim calcmode="lin" valueType="num">
                                      <p:cBhvr additive="base">
                                        <p:cTn id="49" dur="500" fill="hold"/>
                                        <p:tgtEl>
                                          <p:spTgt spid="22"/>
                                        </p:tgtEl>
                                        <p:attrNameLst>
                                          <p:attrName>ppt_x</p:attrName>
                                        </p:attrNameLst>
                                      </p:cBhvr>
                                      <p:tavLst>
                                        <p:tav tm="0">
                                          <p:val>
                                            <p:strVal val="#ppt_x"/>
                                          </p:val>
                                        </p:tav>
                                        <p:tav tm="100000">
                                          <p:val>
                                            <p:strVal val="#ppt_x"/>
                                          </p:val>
                                        </p:tav>
                                      </p:tavLst>
                                    </p:anim>
                                    <p:anim calcmode="lin" valueType="num">
                                      <p:cBhvr additive="base">
                                        <p:cTn id="50"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P spid="21" grpId="0"/>
      <p:bldP spid="2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506" name="组合 8"/>
          <p:cNvGrpSpPr>
            <a:grpSpLocks/>
          </p:cNvGrpSpPr>
          <p:nvPr/>
        </p:nvGrpSpPr>
        <p:grpSpPr bwMode="auto">
          <a:xfrm>
            <a:off x="0" y="-20638"/>
            <a:ext cx="2006600" cy="523876"/>
            <a:chOff x="70" y="-63"/>
            <a:chExt cx="3161" cy="824"/>
          </a:xfrm>
        </p:grpSpPr>
        <p:sp>
          <p:nvSpPr>
            <p:cNvPr id="21512" name="文本框 6"/>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kumimoji="1" lang="zh-CN" altLang="en-US" sz="2800">
                  <a:latin typeface="黑体" pitchFamily="49" charset="-122"/>
                  <a:ea typeface="黑体" pitchFamily="49" charset="-122"/>
                </a:rPr>
                <a:t>整体感知</a:t>
              </a:r>
            </a:p>
          </p:txBody>
        </p:sp>
        <p:cxnSp>
          <p:nvCxnSpPr>
            <p:cNvPr id="12"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3" name="菱形 12"/>
            <p:cNvSpPr/>
            <p:nvPr/>
          </p:nvSpPr>
          <p:spPr>
            <a:xfrm>
              <a:off x="125" y="149"/>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kumimoji="1" lang="zh-CN" altLang="en-US">
                <a:latin typeface="黑体" panose="02010609060101010101" pitchFamily="49" charset="-122"/>
                <a:ea typeface="黑体" panose="02010609060101010101" pitchFamily="49" charset="-122"/>
              </a:endParaRPr>
            </a:p>
          </p:txBody>
        </p:sp>
      </p:grpSp>
      <p:sp>
        <p:nvSpPr>
          <p:cNvPr id="21507" name="矩形 5"/>
          <p:cNvSpPr>
            <a:spLocks noChangeArrowheads="1"/>
          </p:cNvSpPr>
          <p:nvPr/>
        </p:nvSpPr>
        <p:spPr bwMode="auto">
          <a:xfrm>
            <a:off x="250825" y="627063"/>
            <a:ext cx="8748713"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b="1" dirty="0">
                <a:solidFill>
                  <a:srgbClr val="0000FF"/>
                </a:solidFill>
                <a:latin typeface="宋体" pitchFamily="2" charset="-122"/>
              </a:rPr>
              <a:t>❷这五幅春景图分别美在哪里？你能</a:t>
            </a:r>
            <a:r>
              <a:rPr lang="zh-CN" altLang="en-US" sz="2400" b="1" dirty="0" smtClean="0">
                <a:solidFill>
                  <a:srgbClr val="0000FF"/>
                </a:solidFill>
                <a:latin typeface="宋体" pitchFamily="2" charset="-122"/>
              </a:rPr>
              <a:t>为喜</a:t>
            </a:r>
            <a:r>
              <a:rPr lang="zh-CN" altLang="en-US" sz="2400" b="1" dirty="0">
                <a:solidFill>
                  <a:srgbClr val="0000FF"/>
                </a:solidFill>
                <a:latin typeface="宋体" pitchFamily="2" charset="-122"/>
              </a:rPr>
              <a:t>欢的画面配上一句古诗吗？</a:t>
            </a:r>
          </a:p>
        </p:txBody>
      </p:sp>
      <p:sp>
        <p:nvSpPr>
          <p:cNvPr id="20484" name="TextBox 6"/>
          <p:cNvSpPr txBox="1">
            <a:spLocks noChangeArrowheads="1"/>
          </p:cNvSpPr>
          <p:nvPr/>
        </p:nvSpPr>
        <p:spPr bwMode="auto">
          <a:xfrm>
            <a:off x="323850" y="1563688"/>
            <a:ext cx="628650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b="1" dirty="0">
                <a:latin typeface="楷体" pitchFamily="49" charset="-122"/>
                <a:ea typeface="楷体" pitchFamily="49" charset="-122"/>
              </a:rPr>
              <a:t>    示例</a:t>
            </a:r>
            <a:r>
              <a:rPr lang="en-US" altLang="zh-CN" sz="2400" b="1" dirty="0">
                <a:latin typeface="楷体" pitchFamily="49" charset="-122"/>
                <a:ea typeface="楷体" pitchFamily="49" charset="-122"/>
              </a:rPr>
              <a:t>1</a:t>
            </a:r>
            <a:r>
              <a:rPr lang="zh-CN" altLang="en-US" sz="2400" b="1" dirty="0">
                <a:latin typeface="楷体" pitchFamily="49" charset="-122"/>
                <a:ea typeface="楷体" pitchFamily="49" charset="-122"/>
              </a:rPr>
              <a:t>：春风</a:t>
            </a:r>
            <a:r>
              <a:rPr lang="zh-CN" altLang="en-US" sz="2400" b="1" dirty="0" smtClean="0">
                <a:latin typeface="楷体" pitchFamily="49" charset="-122"/>
                <a:ea typeface="楷体" pitchFamily="49" charset="-122"/>
              </a:rPr>
              <a:t>图。这</a:t>
            </a:r>
            <a:r>
              <a:rPr lang="zh-CN" altLang="en-US" sz="2400" b="1" dirty="0">
                <a:latin typeface="楷体" pitchFamily="49" charset="-122"/>
                <a:ea typeface="楷体" pitchFamily="49" charset="-122"/>
              </a:rPr>
              <a:t>是一幅轻柔温暖的画面。可配“</a:t>
            </a:r>
            <a:r>
              <a:rPr lang="zh-CN" altLang="en-US" sz="2400" b="1" dirty="0">
                <a:solidFill>
                  <a:srgbClr val="FF0000"/>
                </a:solidFill>
                <a:latin typeface="楷体" pitchFamily="49" charset="-122"/>
                <a:ea typeface="楷体" pitchFamily="49" charset="-122"/>
              </a:rPr>
              <a:t>沾衣欲湿杏花雨，吹面不寒杨柳风</a:t>
            </a:r>
            <a:r>
              <a:rPr lang="zh-CN" altLang="en-US" sz="2400" b="1" dirty="0">
                <a:latin typeface="楷体" pitchFamily="49" charset="-122"/>
                <a:ea typeface="楷体" pitchFamily="49" charset="-122"/>
              </a:rPr>
              <a:t>”这句古诗。</a:t>
            </a:r>
            <a:endParaRPr lang="en-US" altLang="zh-CN" sz="2400" b="1" dirty="0">
              <a:latin typeface="楷体" pitchFamily="49" charset="-122"/>
              <a:ea typeface="楷体" pitchFamily="49" charset="-122"/>
            </a:endParaRPr>
          </a:p>
        </p:txBody>
      </p:sp>
      <p:sp>
        <p:nvSpPr>
          <p:cNvPr id="8" name="矩形 7"/>
          <p:cNvSpPr>
            <a:spLocks noChangeArrowheads="1"/>
          </p:cNvSpPr>
          <p:nvPr/>
        </p:nvSpPr>
        <p:spPr bwMode="auto">
          <a:xfrm>
            <a:off x="323850" y="3000375"/>
            <a:ext cx="6192838"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b="1" dirty="0">
                <a:solidFill>
                  <a:srgbClr val="000000"/>
                </a:solidFill>
                <a:latin typeface="楷体" pitchFamily="49" charset="-122"/>
                <a:ea typeface="楷体" pitchFamily="49" charset="-122"/>
              </a:rPr>
              <a:t>    示例</a:t>
            </a:r>
            <a:r>
              <a:rPr lang="en-US" altLang="zh-CN" sz="2400" b="1" dirty="0">
                <a:solidFill>
                  <a:srgbClr val="000000"/>
                </a:solidFill>
                <a:latin typeface="楷体" pitchFamily="49" charset="-122"/>
                <a:ea typeface="楷体" pitchFamily="49" charset="-122"/>
              </a:rPr>
              <a:t>2</a:t>
            </a:r>
            <a:r>
              <a:rPr lang="zh-CN" altLang="en-US" sz="2400" b="1" dirty="0">
                <a:solidFill>
                  <a:srgbClr val="000000"/>
                </a:solidFill>
                <a:latin typeface="楷体" pitchFamily="49" charset="-122"/>
                <a:ea typeface="楷体" pitchFamily="49" charset="-122"/>
              </a:rPr>
              <a:t>：春花</a:t>
            </a:r>
            <a:r>
              <a:rPr lang="zh-CN" altLang="en-US" sz="2400" b="1" dirty="0" smtClean="0">
                <a:solidFill>
                  <a:srgbClr val="000000"/>
                </a:solidFill>
                <a:latin typeface="楷体" pitchFamily="49" charset="-122"/>
                <a:ea typeface="楷体" pitchFamily="49" charset="-122"/>
              </a:rPr>
              <a:t>图。这</a:t>
            </a:r>
            <a:r>
              <a:rPr lang="zh-CN" altLang="en-US" sz="2400" b="1" dirty="0">
                <a:solidFill>
                  <a:srgbClr val="000000"/>
                </a:solidFill>
                <a:latin typeface="楷体" pitchFamily="49" charset="-122"/>
                <a:ea typeface="楷体" pitchFamily="49" charset="-122"/>
              </a:rPr>
              <a:t>是一</a:t>
            </a:r>
            <a:r>
              <a:rPr lang="zh-CN" altLang="en-US" sz="2400" b="1" dirty="0" smtClean="0">
                <a:solidFill>
                  <a:srgbClr val="000000"/>
                </a:solidFill>
                <a:latin typeface="楷体" pitchFamily="49" charset="-122"/>
                <a:ea typeface="楷体" pitchFamily="49" charset="-122"/>
              </a:rPr>
              <a:t>幅</a:t>
            </a:r>
            <a:r>
              <a:rPr lang="zh-CN" altLang="en-US" sz="2400" b="1" dirty="0">
                <a:solidFill>
                  <a:srgbClr val="000000"/>
                </a:solidFill>
                <a:latin typeface="楷体" pitchFamily="49" charset="-122"/>
                <a:ea typeface="楷体" pitchFamily="49" charset="-122"/>
              </a:rPr>
              <a:t>鲜</a:t>
            </a:r>
            <a:r>
              <a:rPr lang="zh-CN" altLang="en-US" sz="2400" b="1" dirty="0" smtClean="0">
                <a:solidFill>
                  <a:srgbClr val="000000"/>
                </a:solidFill>
                <a:latin typeface="楷体" pitchFamily="49" charset="-122"/>
                <a:ea typeface="楷体" pitchFamily="49" charset="-122"/>
              </a:rPr>
              <a:t>花盛开的</a:t>
            </a:r>
            <a:r>
              <a:rPr lang="zh-CN" altLang="en-US" sz="2400" b="1" dirty="0">
                <a:solidFill>
                  <a:srgbClr val="000000"/>
                </a:solidFill>
                <a:latin typeface="楷体" pitchFamily="49" charset="-122"/>
                <a:ea typeface="楷体" pitchFamily="49" charset="-122"/>
              </a:rPr>
              <a:t>画面</a:t>
            </a:r>
            <a:r>
              <a:rPr lang="zh-CN" altLang="en-US" sz="2400" b="1" dirty="0">
                <a:latin typeface="楷体" pitchFamily="49" charset="-122"/>
                <a:ea typeface="楷体" pitchFamily="49" charset="-122"/>
              </a:rPr>
              <a:t>，</a:t>
            </a:r>
            <a:r>
              <a:rPr lang="zh-CN" altLang="en-US" sz="2400" b="1" dirty="0">
                <a:solidFill>
                  <a:srgbClr val="000000"/>
                </a:solidFill>
                <a:latin typeface="楷体" pitchFamily="49" charset="-122"/>
                <a:ea typeface="楷体" pitchFamily="49" charset="-122"/>
              </a:rPr>
              <a:t>色彩明丽。可配“</a:t>
            </a:r>
            <a:r>
              <a:rPr lang="zh-CN" altLang="en-US" sz="2400" b="1" dirty="0">
                <a:solidFill>
                  <a:srgbClr val="FF0000"/>
                </a:solidFill>
                <a:latin typeface="楷体" pitchFamily="49" charset="-122"/>
                <a:ea typeface="楷体" pitchFamily="49" charset="-122"/>
              </a:rPr>
              <a:t>乱花渐欲迷人眼</a:t>
            </a:r>
            <a:r>
              <a:rPr lang="zh-CN" altLang="en-US" sz="2400" b="1" dirty="0">
                <a:solidFill>
                  <a:srgbClr val="000000"/>
                </a:solidFill>
                <a:latin typeface="楷体" pitchFamily="49" charset="-122"/>
                <a:ea typeface="楷体" pitchFamily="49" charset="-122"/>
              </a:rPr>
              <a:t>”这句古诗。</a:t>
            </a:r>
            <a:endParaRPr lang="en-US" altLang="zh-CN" sz="2400" b="1" dirty="0">
              <a:solidFill>
                <a:srgbClr val="000000"/>
              </a:solidFill>
              <a:latin typeface="楷体" pitchFamily="49" charset="-122"/>
              <a:ea typeface="楷体" pitchFamily="49" charset="-122"/>
            </a:endParaRPr>
          </a:p>
        </p:txBody>
      </p:sp>
      <p:pic>
        <p:nvPicPr>
          <p:cNvPr id="9" name="Picture 1033" descr="22asdfasdfsd"/>
          <p:cNvPicPr>
            <a:picLocks noChangeAspect="1" noChangeArrowheads="1"/>
          </p:cNvPicPr>
          <p:nvPr/>
        </p:nvPicPr>
        <p:blipFill>
          <a:blip r:embed="rId2" cstate="print">
            <a:lum bright="12000" contrast="18000"/>
            <a:extLst>
              <a:ext uri="{28A0092B-C50C-407E-A947-70E740481C1C}">
                <a14:useLocalDpi xmlns:a14="http://schemas.microsoft.com/office/drawing/2010/main" val="0"/>
              </a:ext>
            </a:extLst>
          </a:blip>
          <a:srcRect b="6667"/>
          <a:stretch>
            <a:fillRect/>
          </a:stretch>
        </p:blipFill>
        <p:spPr bwMode="auto">
          <a:xfrm>
            <a:off x="6588125" y="3000375"/>
            <a:ext cx="2286000" cy="1533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2" descr="春00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607175" y="1347788"/>
            <a:ext cx="2286000" cy="150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0484"/>
                                        </p:tgtEl>
                                        <p:attrNameLst>
                                          <p:attrName>style.visibility</p:attrName>
                                        </p:attrNameLst>
                                      </p:cBhvr>
                                      <p:to>
                                        <p:strVal val="visible"/>
                                      </p:to>
                                    </p:set>
                                    <p:anim calcmode="lin" valueType="num">
                                      <p:cBhvr additive="base">
                                        <p:cTn id="7" dur="500" fill="hold"/>
                                        <p:tgtEl>
                                          <p:spTgt spid="20484"/>
                                        </p:tgtEl>
                                        <p:attrNameLst>
                                          <p:attrName>ppt_x</p:attrName>
                                        </p:attrNameLst>
                                      </p:cBhvr>
                                      <p:tavLst>
                                        <p:tav tm="0">
                                          <p:val>
                                            <p:strVal val="#ppt_x"/>
                                          </p:val>
                                        </p:tav>
                                        <p:tav tm="100000">
                                          <p:val>
                                            <p:strVal val="#ppt_x"/>
                                          </p:val>
                                        </p:tav>
                                      </p:tavLst>
                                    </p:anim>
                                    <p:anim calcmode="lin" valueType="num">
                                      <p:cBhvr additive="base">
                                        <p:cTn id="8" dur="500" fill="hold"/>
                                        <p:tgtEl>
                                          <p:spTgt spid="20484"/>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nodeType="click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500" fill="hold"/>
                                        <p:tgtEl>
                                          <p:spTgt spid="9"/>
                                        </p:tgtEl>
                                        <p:attrNameLst>
                                          <p:attrName>ppt_x</p:attrName>
                                        </p:attrNameLst>
                                      </p:cBhvr>
                                      <p:tavLst>
                                        <p:tav tm="0">
                                          <p:val>
                                            <p:strVal val="#ppt_x"/>
                                          </p:val>
                                        </p:tav>
                                        <p:tav tm="100000">
                                          <p:val>
                                            <p:strVal val="#ppt_x"/>
                                          </p:val>
                                        </p:tav>
                                      </p:tavLst>
                                    </p:anim>
                                    <p:anim calcmode="lin" valueType="num">
                                      <p:cBhvr additive="base">
                                        <p:cTn id="2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4" grpId="0"/>
      <p:bldP spid="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矩形 1"/>
          <p:cNvSpPr>
            <a:spLocks noChangeArrowheads="1"/>
          </p:cNvSpPr>
          <p:nvPr/>
        </p:nvSpPr>
        <p:spPr bwMode="auto">
          <a:xfrm>
            <a:off x="1642269" y="843558"/>
            <a:ext cx="5233987"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800" b="1" dirty="0">
                <a:solidFill>
                  <a:srgbClr val="0000FF"/>
                </a:solidFill>
                <a:latin typeface="楷体" pitchFamily="49" charset="-122"/>
                <a:ea typeface="楷体" pitchFamily="49" charset="-122"/>
              </a:rPr>
              <a:t>同学们，这是哪个季节的景物？</a:t>
            </a:r>
            <a:endParaRPr lang="zh-CN" altLang="en-US" sz="2800" b="1" dirty="0">
              <a:solidFill>
                <a:srgbClr val="0000FF"/>
              </a:solidFill>
            </a:endParaRPr>
          </a:p>
        </p:txBody>
      </p:sp>
      <p:sp>
        <p:nvSpPr>
          <p:cNvPr id="4099" name="矩形 2"/>
          <p:cNvSpPr>
            <a:spLocks noChangeArrowheads="1"/>
          </p:cNvSpPr>
          <p:nvPr/>
        </p:nvSpPr>
        <p:spPr bwMode="auto">
          <a:xfrm>
            <a:off x="899666" y="1419622"/>
            <a:ext cx="7632774" cy="31085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nSpc>
                <a:spcPct val="140000"/>
              </a:lnSpc>
            </a:pPr>
            <a:r>
              <a:rPr lang="en-US" altLang="zh-CN" sz="2400" b="1" dirty="0">
                <a:solidFill>
                  <a:srgbClr val="0000FF"/>
                </a:solidFill>
                <a:latin typeface="楷体" pitchFamily="49" charset="-122"/>
                <a:ea typeface="楷体" pitchFamily="49" charset="-122"/>
              </a:rPr>
              <a:t>     </a:t>
            </a:r>
            <a:r>
              <a:rPr lang="zh-CN" altLang="en-US" sz="2800" b="1" dirty="0">
                <a:solidFill>
                  <a:srgbClr val="0000FF"/>
                </a:solidFill>
                <a:latin typeface="楷体" pitchFamily="49" charset="-122"/>
                <a:ea typeface="楷体" pitchFamily="49" charset="-122"/>
              </a:rPr>
              <a:t>一提到春，我们眼前就仿佛展现了阳光明媚，东风荡漾，绿满天下的美丽景色。古往今来，许多文人用笔描绘春天，歌颂春天。那么朱自清又是怎样描绘春天的呢？让我们跟随作</a:t>
            </a:r>
            <a:r>
              <a:rPr lang="zh-CN" altLang="en-US" sz="2800" b="1" dirty="0" smtClean="0">
                <a:solidFill>
                  <a:srgbClr val="0000FF"/>
                </a:solidFill>
                <a:latin typeface="楷体" pitchFamily="49" charset="-122"/>
                <a:ea typeface="楷体" pitchFamily="49" charset="-122"/>
              </a:rPr>
              <a:t>者一</a:t>
            </a:r>
            <a:r>
              <a:rPr lang="zh-CN" altLang="en-US" sz="2800" b="1" dirty="0">
                <a:solidFill>
                  <a:srgbClr val="0000FF"/>
                </a:solidFill>
                <a:latin typeface="楷体" pitchFamily="49" charset="-122"/>
                <a:ea typeface="楷体" pitchFamily="49" charset="-122"/>
              </a:rPr>
              <a:t>起去寻找春的美。</a:t>
            </a:r>
            <a:endParaRPr lang="zh-CN" altLang="en-US" b="1" dirty="0">
              <a:solidFill>
                <a:srgbClr val="0000FF"/>
              </a:solidFill>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098"/>
                                        </p:tgtEl>
                                        <p:attrNameLst>
                                          <p:attrName>style.visibility</p:attrName>
                                        </p:attrNameLst>
                                      </p:cBhvr>
                                      <p:to>
                                        <p:strVal val="visible"/>
                                      </p:to>
                                    </p:set>
                                    <p:animEffect transition="in" filter="wipe(down)">
                                      <p:cBhvr>
                                        <p:cTn id="7" dur="500"/>
                                        <p:tgtEl>
                                          <p:spTgt spid="409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4099"/>
                                        </p:tgtEl>
                                        <p:attrNameLst>
                                          <p:attrName>style.visibility</p:attrName>
                                        </p:attrNameLst>
                                      </p:cBhvr>
                                      <p:to>
                                        <p:strVal val="visible"/>
                                      </p:to>
                                    </p:set>
                                    <p:animEffect transition="in" filter="barn(inVertical)">
                                      <p:cBhvr>
                                        <p:cTn id="12" dur="500"/>
                                        <p:tgtEl>
                                          <p:spTgt spid="40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8" grpId="0"/>
      <p:bldP spid="409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图片 25611" descr="图片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44500" y="1131888"/>
            <a:ext cx="3024188" cy="2747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文本框 4"/>
          <p:cNvSpPr txBox="1">
            <a:spLocks noChangeArrowheads="1"/>
          </p:cNvSpPr>
          <p:nvPr/>
        </p:nvSpPr>
        <p:spPr bwMode="auto">
          <a:xfrm>
            <a:off x="3851275" y="585788"/>
            <a:ext cx="5113338" cy="3786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b="1" dirty="0">
                <a:solidFill>
                  <a:srgbClr val="FF0000"/>
                </a:solidFill>
                <a:latin typeface="楷体" pitchFamily="49" charset="-122"/>
                <a:ea typeface="楷体" pitchFamily="49" charset="-122"/>
              </a:rPr>
              <a:t>春草：</a:t>
            </a:r>
          </a:p>
          <a:p>
            <a:endParaRPr lang="zh-CN" altLang="en-US" sz="2400" dirty="0">
              <a:solidFill>
                <a:prstClr val="black"/>
              </a:solidFill>
              <a:latin typeface="楷体" pitchFamily="49" charset="-122"/>
              <a:ea typeface="楷体" pitchFamily="49" charset="-122"/>
            </a:endParaRPr>
          </a:p>
          <a:p>
            <a:r>
              <a:rPr lang="zh-CN" altLang="en-US" sz="2400" dirty="0">
                <a:solidFill>
                  <a:prstClr val="black"/>
                </a:solidFill>
                <a:latin typeface="楷体" pitchFamily="49" charset="-122"/>
                <a:ea typeface="楷体" pitchFamily="49" charset="-122"/>
              </a:rPr>
              <a:t>迟日江山丽，春风花草香。</a:t>
            </a:r>
            <a:endParaRPr lang="en-US" altLang="zh-CN" sz="2400" dirty="0">
              <a:solidFill>
                <a:prstClr val="black"/>
              </a:solidFill>
              <a:latin typeface="楷体" pitchFamily="49" charset="-122"/>
              <a:ea typeface="楷体" pitchFamily="49" charset="-122"/>
            </a:endParaRPr>
          </a:p>
          <a:p>
            <a:pPr algn="r"/>
            <a:r>
              <a:rPr lang="en-US" altLang="zh-CN" sz="2400" dirty="0" smtClean="0">
                <a:solidFill>
                  <a:prstClr val="black"/>
                </a:solidFill>
                <a:latin typeface="楷体" pitchFamily="49" charset="-122"/>
                <a:ea typeface="楷体" pitchFamily="49" charset="-122"/>
              </a:rPr>
              <a:t>----</a:t>
            </a:r>
            <a:r>
              <a:rPr lang="zh-CN" altLang="en-US" sz="2400" dirty="0">
                <a:solidFill>
                  <a:prstClr val="black"/>
                </a:solidFill>
                <a:latin typeface="楷体" pitchFamily="49" charset="-122"/>
                <a:ea typeface="楷体" pitchFamily="49" charset="-122"/>
              </a:rPr>
              <a:t>杜甫《绝句》</a:t>
            </a:r>
          </a:p>
          <a:p>
            <a:endParaRPr lang="zh-CN" altLang="en-US" sz="2400" dirty="0">
              <a:solidFill>
                <a:prstClr val="black"/>
              </a:solidFill>
              <a:latin typeface="楷体" pitchFamily="49" charset="-122"/>
              <a:ea typeface="楷体" pitchFamily="49" charset="-122"/>
            </a:endParaRPr>
          </a:p>
          <a:p>
            <a:r>
              <a:rPr lang="zh-CN" altLang="en-US" sz="2400" dirty="0">
                <a:solidFill>
                  <a:prstClr val="black"/>
                </a:solidFill>
                <a:latin typeface="楷体" pitchFamily="49" charset="-122"/>
                <a:ea typeface="楷体" pitchFamily="49" charset="-122"/>
              </a:rPr>
              <a:t>野火烧不尽，春风吹又生。</a:t>
            </a:r>
            <a:endParaRPr lang="en-US" altLang="zh-CN" sz="2400" dirty="0">
              <a:solidFill>
                <a:prstClr val="black"/>
              </a:solidFill>
              <a:latin typeface="楷体" pitchFamily="49" charset="-122"/>
              <a:ea typeface="楷体" pitchFamily="49" charset="-122"/>
            </a:endParaRPr>
          </a:p>
          <a:p>
            <a:pPr algn="r"/>
            <a:r>
              <a:rPr lang="en-US" altLang="zh-CN" sz="2400" dirty="0">
                <a:solidFill>
                  <a:prstClr val="black"/>
                </a:solidFill>
                <a:latin typeface="楷体" pitchFamily="49" charset="-122"/>
                <a:ea typeface="楷体" pitchFamily="49" charset="-122"/>
              </a:rPr>
              <a:t>----</a:t>
            </a:r>
            <a:r>
              <a:rPr lang="zh-CN" altLang="en-US" sz="2400" dirty="0">
                <a:solidFill>
                  <a:prstClr val="black"/>
                </a:solidFill>
                <a:latin typeface="楷体" pitchFamily="49" charset="-122"/>
                <a:ea typeface="楷体" pitchFamily="49" charset="-122"/>
              </a:rPr>
              <a:t>白居易《赋得古原草送别》</a:t>
            </a:r>
          </a:p>
          <a:p>
            <a:endParaRPr lang="zh-CN" altLang="en-US" sz="2400" dirty="0">
              <a:solidFill>
                <a:prstClr val="black"/>
              </a:solidFill>
              <a:latin typeface="楷体" pitchFamily="49" charset="-122"/>
              <a:ea typeface="楷体" pitchFamily="49" charset="-122"/>
            </a:endParaRPr>
          </a:p>
          <a:p>
            <a:r>
              <a:rPr lang="zh-CN" altLang="en-US" sz="2400" dirty="0">
                <a:solidFill>
                  <a:prstClr val="black"/>
                </a:solidFill>
                <a:latin typeface="楷体" pitchFamily="49" charset="-122"/>
                <a:ea typeface="楷体" pitchFamily="49" charset="-122"/>
              </a:rPr>
              <a:t>天街小雨润如酥，草色遥看近却无。</a:t>
            </a:r>
            <a:endParaRPr lang="en-US" altLang="zh-CN" sz="2400" dirty="0">
              <a:solidFill>
                <a:prstClr val="black"/>
              </a:solidFill>
              <a:latin typeface="楷体" pitchFamily="49" charset="-122"/>
              <a:ea typeface="楷体" pitchFamily="49" charset="-122"/>
            </a:endParaRPr>
          </a:p>
          <a:p>
            <a:pPr algn="r"/>
            <a:r>
              <a:rPr lang="en-US" altLang="zh-CN" sz="2400" dirty="0">
                <a:solidFill>
                  <a:prstClr val="black"/>
                </a:solidFill>
                <a:latin typeface="楷体" pitchFamily="49" charset="-122"/>
                <a:ea typeface="楷体" pitchFamily="49" charset="-122"/>
              </a:rPr>
              <a:t>----</a:t>
            </a:r>
            <a:r>
              <a:rPr lang="zh-CN" altLang="en-US" sz="2400" dirty="0">
                <a:solidFill>
                  <a:prstClr val="black"/>
                </a:solidFill>
                <a:latin typeface="楷体" pitchFamily="49" charset="-122"/>
                <a:ea typeface="楷体" pitchFamily="49" charset="-122"/>
              </a:rPr>
              <a:t>韩愈《早春呈水部张十八员外》 </a:t>
            </a:r>
          </a:p>
        </p:txBody>
      </p:sp>
      <p:grpSp>
        <p:nvGrpSpPr>
          <p:cNvPr id="23556" name="组合 8"/>
          <p:cNvGrpSpPr>
            <a:grpSpLocks/>
          </p:cNvGrpSpPr>
          <p:nvPr/>
        </p:nvGrpSpPr>
        <p:grpSpPr bwMode="auto">
          <a:xfrm>
            <a:off x="0" y="-20638"/>
            <a:ext cx="2006600" cy="523876"/>
            <a:chOff x="70" y="-63"/>
            <a:chExt cx="3161" cy="824"/>
          </a:xfrm>
        </p:grpSpPr>
        <p:sp>
          <p:nvSpPr>
            <p:cNvPr id="23557" name="文本框 6"/>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kumimoji="1" lang="zh-CN" altLang="en-US" sz="2800">
                  <a:solidFill>
                    <a:prstClr val="black"/>
                  </a:solidFill>
                  <a:latin typeface="黑体" pitchFamily="49" charset="-122"/>
                  <a:ea typeface="黑体" pitchFamily="49" charset="-122"/>
                </a:rPr>
                <a:t>整体感知</a:t>
              </a:r>
            </a:p>
          </p:txBody>
        </p:sp>
        <p:cxnSp>
          <p:nvCxnSpPr>
            <p:cNvPr id="6"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7" name="菱形 6"/>
            <p:cNvSpPr/>
            <p:nvPr/>
          </p:nvSpPr>
          <p:spPr>
            <a:xfrm>
              <a:off x="125" y="149"/>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kumimoji="1" lang="zh-CN" altLang="en-US">
                <a:solidFill>
                  <a:prstClr val="white"/>
                </a:solidFill>
                <a:latin typeface="黑体" panose="02010609060101010101" pitchFamily="49" charset="-122"/>
                <a:ea typeface="黑体" panose="02010609060101010101" pitchFamily="49" charset="-122"/>
              </a:endParaRPr>
            </a:p>
          </p:txBody>
        </p:sp>
      </p:grpSp>
    </p:spTree>
    <p:extLst>
      <p:ext uri="{BB962C8B-B14F-4D97-AF65-F5344CB8AC3E}">
        <p14:creationId xmlns:p14="http://schemas.microsoft.com/office/powerpoint/2010/main" val="737885875"/>
      </p:ext>
    </p:extLst>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 calcmode="lin" valueType="num">
                                      <p:cBhvr additive="base">
                                        <p:cTn id="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 calcmode="lin" valueType="num">
                                      <p:cBhvr additive="base">
                                        <p:cTn id="13"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anim calcmode="lin" valueType="num">
                                      <p:cBhvr additive="base">
                                        <p:cTn id="19"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anim calcmode="lin" valueType="num">
                                      <p:cBhvr additive="base">
                                        <p:cTn id="25"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4" fill="hold" nodeType="clickEffect">
                                  <p:stCondLst>
                                    <p:cond delay="0"/>
                                  </p:stCondLst>
                                  <p:childTnLst>
                                    <p:set>
                                      <p:cBhvr>
                                        <p:cTn id="30" dur="1" fill="hold">
                                          <p:stCondLst>
                                            <p:cond delay="0"/>
                                          </p:stCondLst>
                                        </p:cTn>
                                        <p:tgtEl>
                                          <p:spTgt spid="3">
                                            <p:txEl>
                                              <p:pRg st="8" end="8"/>
                                            </p:txEl>
                                          </p:spTgt>
                                        </p:tgtEl>
                                        <p:attrNameLst>
                                          <p:attrName>style.visibility</p:attrName>
                                        </p:attrNameLst>
                                      </p:cBhvr>
                                      <p:to>
                                        <p:strVal val="visible"/>
                                      </p:to>
                                    </p:set>
                                    <p:anim calcmode="lin" valueType="num">
                                      <p:cBhvr>
                                        <p:cTn id="31"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p:cTn id="32"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4" fill="hold" nodeType="clickEffect">
                                  <p:stCondLst>
                                    <p:cond delay="0"/>
                                  </p:stCondLst>
                                  <p:childTnLst>
                                    <p:set>
                                      <p:cBhvr>
                                        <p:cTn id="36" dur="1" fill="hold">
                                          <p:stCondLst>
                                            <p:cond delay="0"/>
                                          </p:stCondLst>
                                        </p:cTn>
                                        <p:tgtEl>
                                          <p:spTgt spid="3">
                                            <p:txEl>
                                              <p:pRg st="9" end="9"/>
                                            </p:txEl>
                                          </p:spTgt>
                                        </p:tgtEl>
                                        <p:attrNameLst>
                                          <p:attrName>style.visibility</p:attrName>
                                        </p:attrNameLst>
                                      </p:cBhvr>
                                      <p:to>
                                        <p:strVal val="visible"/>
                                      </p:to>
                                    </p:set>
                                    <p:anim calcmode="lin" valueType="num">
                                      <p:cBhvr>
                                        <p:cTn id="37" dur="500" fill="hold"/>
                                        <p:tgtEl>
                                          <p:spTgt spid="3">
                                            <p:txEl>
                                              <p:pRg st="9" end="9"/>
                                            </p:txEl>
                                          </p:spTgt>
                                        </p:tgtEl>
                                        <p:attrNameLst>
                                          <p:attrName>ppt_x</p:attrName>
                                        </p:attrNameLst>
                                      </p:cBhvr>
                                      <p:tavLst>
                                        <p:tav tm="0">
                                          <p:val>
                                            <p:strVal val="#ppt_x"/>
                                          </p:val>
                                        </p:tav>
                                        <p:tav tm="100000">
                                          <p:val>
                                            <p:strVal val="#ppt_x"/>
                                          </p:val>
                                        </p:tav>
                                      </p:tavLst>
                                    </p:anim>
                                    <p:anim calcmode="lin" valueType="num">
                                      <p:cBhvr>
                                        <p:cTn id="38" dur="500" fill="hold"/>
                                        <p:tgtEl>
                                          <p:spTgt spid="3">
                                            <p:txEl>
                                              <p:pRg st="9" end="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图片 1" descr="F200703051934591028850182"/>
          <p:cNvPicPr>
            <a:picLocks noChangeAspect="1" noChangeArrowheads="1"/>
          </p:cNvPicPr>
          <p:nvPr/>
        </p:nvPicPr>
        <p:blipFill>
          <a:blip r:embed="rId2" cstate="print"/>
          <a:stretch>
            <a:fillRect/>
          </a:stretch>
        </p:blipFill>
        <p:spPr bwMode="auto">
          <a:xfrm>
            <a:off x="179512" y="1491630"/>
            <a:ext cx="3024063" cy="2088232"/>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文本框 1"/>
          <p:cNvSpPr txBox="1">
            <a:spLocks noChangeArrowheads="1"/>
          </p:cNvSpPr>
          <p:nvPr/>
        </p:nvSpPr>
        <p:spPr bwMode="auto">
          <a:xfrm>
            <a:off x="3419475" y="658813"/>
            <a:ext cx="5221288" cy="378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b="1" dirty="0">
                <a:solidFill>
                  <a:srgbClr val="FF0000"/>
                </a:solidFill>
                <a:latin typeface="楷体" pitchFamily="49" charset="-122"/>
                <a:ea typeface="楷体" pitchFamily="49" charset="-122"/>
              </a:rPr>
              <a:t>春花：</a:t>
            </a:r>
          </a:p>
          <a:p>
            <a:endParaRPr lang="zh-CN" altLang="en-US" sz="2400" dirty="0">
              <a:latin typeface="楷体" pitchFamily="49" charset="-122"/>
              <a:ea typeface="楷体" pitchFamily="49" charset="-122"/>
            </a:endParaRPr>
          </a:p>
          <a:p>
            <a:r>
              <a:rPr lang="zh-CN" altLang="en-US" sz="2400" dirty="0">
                <a:latin typeface="楷体" pitchFamily="49" charset="-122"/>
                <a:ea typeface="楷体" pitchFamily="49" charset="-122"/>
              </a:rPr>
              <a:t>竹外桃花三两枝，春江水暖鸭先知。</a:t>
            </a:r>
            <a:endParaRPr lang="en-US" altLang="zh-CN" sz="2400" dirty="0">
              <a:latin typeface="楷体" pitchFamily="49" charset="-122"/>
              <a:ea typeface="楷体" pitchFamily="49" charset="-122"/>
            </a:endParaRPr>
          </a:p>
          <a:p>
            <a:pPr algn="r"/>
            <a:r>
              <a:rPr lang="en-US" altLang="zh-CN" sz="2400" dirty="0" smtClean="0">
                <a:latin typeface="楷体" pitchFamily="49" charset="-122"/>
                <a:ea typeface="楷体" pitchFamily="49" charset="-122"/>
              </a:rPr>
              <a:t>----</a:t>
            </a:r>
            <a:r>
              <a:rPr lang="zh-CN" altLang="en-US" sz="2400" dirty="0">
                <a:latin typeface="楷体" pitchFamily="49" charset="-122"/>
                <a:ea typeface="楷体" pitchFamily="49" charset="-122"/>
              </a:rPr>
              <a:t>苏轼《惠崇春江晚景》</a:t>
            </a:r>
          </a:p>
          <a:p>
            <a:endParaRPr lang="zh-CN" altLang="en-US" sz="2400" dirty="0">
              <a:latin typeface="楷体" pitchFamily="49" charset="-122"/>
              <a:ea typeface="楷体" pitchFamily="49" charset="-122"/>
            </a:endParaRPr>
          </a:p>
          <a:p>
            <a:r>
              <a:rPr lang="zh-CN" altLang="en-US" sz="2400" dirty="0">
                <a:latin typeface="楷体" pitchFamily="49" charset="-122"/>
                <a:ea typeface="楷体" pitchFamily="49" charset="-122"/>
              </a:rPr>
              <a:t>春色满园关不住，一枝红杏出墙来。</a:t>
            </a:r>
            <a:endParaRPr lang="en-US" altLang="zh-CN" sz="2400" dirty="0">
              <a:latin typeface="楷体" pitchFamily="49" charset="-122"/>
              <a:ea typeface="楷体" pitchFamily="49" charset="-122"/>
            </a:endParaRPr>
          </a:p>
          <a:p>
            <a:pPr algn="r"/>
            <a:r>
              <a:rPr lang="en-US" altLang="zh-CN" sz="2400" dirty="0" smtClean="0">
                <a:latin typeface="楷体" pitchFamily="49" charset="-122"/>
                <a:ea typeface="楷体" pitchFamily="49" charset="-122"/>
              </a:rPr>
              <a:t>----</a:t>
            </a:r>
            <a:r>
              <a:rPr lang="zh-CN" altLang="en-US" sz="2400" dirty="0">
                <a:latin typeface="楷体" pitchFamily="49" charset="-122"/>
                <a:ea typeface="楷体" pitchFamily="49" charset="-122"/>
              </a:rPr>
              <a:t>叶绍翁《游园不值》</a:t>
            </a:r>
          </a:p>
          <a:p>
            <a:endParaRPr lang="zh-CN" altLang="en-US" sz="2400" dirty="0">
              <a:latin typeface="楷体" pitchFamily="49" charset="-122"/>
              <a:ea typeface="楷体" pitchFamily="49" charset="-122"/>
            </a:endParaRPr>
          </a:p>
          <a:p>
            <a:r>
              <a:rPr lang="zh-CN" altLang="en-US" sz="2400" dirty="0">
                <a:latin typeface="楷体" pitchFamily="49" charset="-122"/>
                <a:ea typeface="楷体" pitchFamily="49" charset="-122"/>
              </a:rPr>
              <a:t>春城无处不飞花，寒食东风御柳斜。</a:t>
            </a:r>
            <a:endParaRPr lang="en-US" altLang="zh-CN" sz="2400" dirty="0">
              <a:latin typeface="楷体" pitchFamily="49" charset="-122"/>
              <a:ea typeface="楷体" pitchFamily="49" charset="-122"/>
            </a:endParaRPr>
          </a:p>
          <a:p>
            <a:pPr algn="r"/>
            <a:r>
              <a:rPr lang="en-US" altLang="zh-CN" sz="2400" dirty="0" smtClean="0">
                <a:latin typeface="楷体" pitchFamily="49" charset="-122"/>
                <a:ea typeface="楷体" pitchFamily="49" charset="-122"/>
              </a:rPr>
              <a:t>----</a:t>
            </a:r>
            <a:r>
              <a:rPr lang="zh-CN" altLang="en-US" sz="2400" dirty="0">
                <a:latin typeface="楷体" pitchFamily="49" charset="-122"/>
                <a:ea typeface="楷体" pitchFamily="49" charset="-122"/>
              </a:rPr>
              <a:t>韩翃《寒食》</a:t>
            </a:r>
          </a:p>
        </p:txBody>
      </p:sp>
      <p:grpSp>
        <p:nvGrpSpPr>
          <p:cNvPr id="22532" name="组合 8"/>
          <p:cNvGrpSpPr>
            <a:grpSpLocks/>
          </p:cNvGrpSpPr>
          <p:nvPr/>
        </p:nvGrpSpPr>
        <p:grpSpPr bwMode="auto">
          <a:xfrm>
            <a:off x="0" y="-20638"/>
            <a:ext cx="2006600" cy="523876"/>
            <a:chOff x="70" y="-63"/>
            <a:chExt cx="3161" cy="824"/>
          </a:xfrm>
        </p:grpSpPr>
        <p:sp>
          <p:nvSpPr>
            <p:cNvPr id="22533" name="文本框 6"/>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kumimoji="1" lang="zh-CN" altLang="en-US" sz="2800">
                  <a:latin typeface="黑体" pitchFamily="49" charset="-122"/>
                  <a:ea typeface="黑体" pitchFamily="49" charset="-122"/>
                </a:rPr>
                <a:t>整体感知</a:t>
              </a:r>
            </a:p>
          </p:txBody>
        </p:sp>
        <p:cxnSp>
          <p:nvCxnSpPr>
            <p:cNvPr id="6"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7" name="菱形 6"/>
            <p:cNvSpPr/>
            <p:nvPr/>
          </p:nvSpPr>
          <p:spPr>
            <a:xfrm>
              <a:off x="125" y="149"/>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kumimoji="1" lang="zh-CN" altLang="en-US">
                <a:latin typeface="黑体" panose="02010609060101010101" pitchFamily="49" charset="-122"/>
                <a:ea typeface="黑体" panose="02010609060101010101" pitchFamily="49" charset="-122"/>
              </a:endParaRPr>
            </a:p>
          </p:txBody>
        </p:sp>
      </p:gr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 calcmode="lin" valueType="num">
                                      <p:cBhvr additive="base">
                                        <p:cTn id="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 calcmode="lin" valueType="num">
                                      <p:cBhvr additive="base">
                                        <p:cTn id="13"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anim calcmode="lin" valueType="num">
                                      <p:cBhvr additive="base">
                                        <p:cTn id="19"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anim calcmode="lin" valueType="num">
                                      <p:cBhvr additive="base">
                                        <p:cTn id="25"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4" fill="hold" nodeType="clickEffect">
                                  <p:stCondLst>
                                    <p:cond delay="0"/>
                                  </p:stCondLst>
                                  <p:childTnLst>
                                    <p:set>
                                      <p:cBhvr>
                                        <p:cTn id="30" dur="1" fill="hold">
                                          <p:stCondLst>
                                            <p:cond delay="0"/>
                                          </p:stCondLst>
                                        </p:cTn>
                                        <p:tgtEl>
                                          <p:spTgt spid="3">
                                            <p:txEl>
                                              <p:pRg st="8" end="8"/>
                                            </p:txEl>
                                          </p:spTgt>
                                        </p:tgtEl>
                                        <p:attrNameLst>
                                          <p:attrName>style.visibility</p:attrName>
                                        </p:attrNameLst>
                                      </p:cBhvr>
                                      <p:to>
                                        <p:strVal val="visible"/>
                                      </p:to>
                                    </p:set>
                                    <p:anim calcmode="lin" valueType="num">
                                      <p:cBhvr>
                                        <p:cTn id="31"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p:cTn id="32"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4" fill="hold" nodeType="clickEffect">
                                  <p:stCondLst>
                                    <p:cond delay="0"/>
                                  </p:stCondLst>
                                  <p:childTnLst>
                                    <p:set>
                                      <p:cBhvr>
                                        <p:cTn id="36" dur="1" fill="hold">
                                          <p:stCondLst>
                                            <p:cond delay="0"/>
                                          </p:stCondLst>
                                        </p:cTn>
                                        <p:tgtEl>
                                          <p:spTgt spid="3">
                                            <p:txEl>
                                              <p:pRg st="9" end="9"/>
                                            </p:txEl>
                                          </p:spTgt>
                                        </p:tgtEl>
                                        <p:attrNameLst>
                                          <p:attrName>style.visibility</p:attrName>
                                        </p:attrNameLst>
                                      </p:cBhvr>
                                      <p:to>
                                        <p:strVal val="visible"/>
                                      </p:to>
                                    </p:set>
                                    <p:anim calcmode="lin" valueType="num">
                                      <p:cBhvr>
                                        <p:cTn id="37" dur="500" fill="hold"/>
                                        <p:tgtEl>
                                          <p:spTgt spid="3">
                                            <p:txEl>
                                              <p:pRg st="9" end="9"/>
                                            </p:txEl>
                                          </p:spTgt>
                                        </p:tgtEl>
                                        <p:attrNameLst>
                                          <p:attrName>ppt_x</p:attrName>
                                        </p:attrNameLst>
                                      </p:cBhvr>
                                      <p:tavLst>
                                        <p:tav tm="0">
                                          <p:val>
                                            <p:strVal val="#ppt_x"/>
                                          </p:val>
                                        </p:tav>
                                        <p:tav tm="100000">
                                          <p:val>
                                            <p:strVal val="#ppt_x"/>
                                          </p:val>
                                        </p:tav>
                                      </p:tavLst>
                                    </p:anim>
                                    <p:anim calcmode="lin" valueType="num">
                                      <p:cBhvr>
                                        <p:cTn id="38" dur="500" fill="hold"/>
                                        <p:tgtEl>
                                          <p:spTgt spid="3">
                                            <p:txEl>
                                              <p:pRg st="9" end="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文本占位符 27650" descr="柳树1"/>
          <p:cNvPicPr>
            <a:picLocks noRot="1"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58775" y="1220788"/>
            <a:ext cx="2773363" cy="250348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pic>
      <p:sp>
        <p:nvSpPr>
          <p:cNvPr id="23555" name="文本框 1"/>
          <p:cNvSpPr txBox="1">
            <a:spLocks noChangeArrowheads="1"/>
          </p:cNvSpPr>
          <p:nvPr/>
        </p:nvSpPr>
        <p:spPr bwMode="auto">
          <a:xfrm>
            <a:off x="3276600" y="428625"/>
            <a:ext cx="5500688" cy="4524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b="1" dirty="0">
                <a:solidFill>
                  <a:srgbClr val="FF0000"/>
                </a:solidFill>
                <a:latin typeface="楷体" pitchFamily="49" charset="-122"/>
                <a:ea typeface="楷体" pitchFamily="49" charset="-122"/>
              </a:rPr>
              <a:t>春风：</a:t>
            </a:r>
          </a:p>
          <a:p>
            <a:r>
              <a:rPr lang="zh-CN" altLang="en-US" sz="2400" dirty="0">
                <a:latin typeface="楷体" pitchFamily="49" charset="-122"/>
                <a:ea typeface="楷体" pitchFamily="49" charset="-122"/>
              </a:rPr>
              <a:t>不知细叶谁裁出，二月春风似剪刀。</a:t>
            </a:r>
            <a:endParaRPr lang="en-US" altLang="zh-CN" sz="2400" dirty="0">
              <a:latin typeface="楷体" pitchFamily="49" charset="-122"/>
              <a:ea typeface="楷体" pitchFamily="49" charset="-122"/>
            </a:endParaRPr>
          </a:p>
          <a:p>
            <a:pPr algn="r"/>
            <a:r>
              <a:rPr lang="en-US" altLang="zh-CN" sz="2400" dirty="0">
                <a:latin typeface="楷体" pitchFamily="49" charset="-122"/>
                <a:ea typeface="楷体" pitchFamily="49" charset="-122"/>
              </a:rPr>
              <a:t>----</a:t>
            </a:r>
            <a:r>
              <a:rPr lang="zh-CN" altLang="en-US" sz="2400" dirty="0">
                <a:latin typeface="楷体" pitchFamily="49" charset="-122"/>
                <a:ea typeface="楷体" pitchFamily="49" charset="-122"/>
              </a:rPr>
              <a:t>贺知章《咏柳》</a:t>
            </a:r>
          </a:p>
          <a:p>
            <a:endParaRPr lang="zh-CN" altLang="en-US" sz="2400" dirty="0">
              <a:latin typeface="楷体" pitchFamily="49" charset="-122"/>
              <a:ea typeface="楷体" pitchFamily="49" charset="-122"/>
            </a:endParaRPr>
          </a:p>
          <a:p>
            <a:r>
              <a:rPr lang="zh-CN" altLang="en-US" sz="2400" dirty="0">
                <a:latin typeface="楷体" pitchFamily="49" charset="-122"/>
                <a:ea typeface="楷体" pitchFamily="49" charset="-122"/>
              </a:rPr>
              <a:t>羌笛何须怨杨柳，春风不度玉门关。</a:t>
            </a:r>
            <a:endParaRPr lang="en-US" altLang="zh-CN" sz="2400" dirty="0">
              <a:latin typeface="楷体" pitchFamily="49" charset="-122"/>
              <a:ea typeface="楷体" pitchFamily="49" charset="-122"/>
            </a:endParaRPr>
          </a:p>
          <a:p>
            <a:pPr algn="r"/>
            <a:r>
              <a:rPr lang="en-US" altLang="zh-CN" sz="2400" dirty="0" smtClean="0">
                <a:latin typeface="楷体" pitchFamily="49" charset="-122"/>
                <a:ea typeface="楷体" pitchFamily="49" charset="-122"/>
              </a:rPr>
              <a:t>----</a:t>
            </a:r>
            <a:r>
              <a:rPr lang="zh-CN" altLang="en-US" sz="2400" dirty="0">
                <a:latin typeface="楷体" pitchFamily="49" charset="-122"/>
                <a:ea typeface="楷体" pitchFamily="49" charset="-122"/>
              </a:rPr>
              <a:t>王之涣《凉州词》</a:t>
            </a:r>
          </a:p>
          <a:p>
            <a:endParaRPr lang="zh-CN" altLang="en-US" sz="2400" dirty="0">
              <a:latin typeface="楷体" pitchFamily="49" charset="-122"/>
              <a:ea typeface="楷体" pitchFamily="49" charset="-122"/>
            </a:endParaRPr>
          </a:p>
          <a:p>
            <a:r>
              <a:rPr lang="zh-CN" altLang="en-US" sz="2400" dirty="0">
                <a:latin typeface="楷体" pitchFamily="49" charset="-122"/>
                <a:ea typeface="楷体" pitchFamily="49" charset="-122"/>
              </a:rPr>
              <a:t>爆竹声中一岁除，春风送暖入屠苏</a:t>
            </a:r>
            <a:r>
              <a:rPr lang="zh-CN" altLang="en-US" sz="2400" dirty="0" smtClean="0">
                <a:latin typeface="楷体" pitchFamily="49" charset="-122"/>
                <a:ea typeface="楷体" pitchFamily="49" charset="-122"/>
              </a:rPr>
              <a:t>。</a:t>
            </a:r>
            <a:endParaRPr lang="en-US" altLang="zh-CN" sz="2400" dirty="0">
              <a:latin typeface="楷体" pitchFamily="49" charset="-122"/>
              <a:ea typeface="楷体" pitchFamily="49" charset="-122"/>
            </a:endParaRPr>
          </a:p>
          <a:p>
            <a:r>
              <a:rPr lang="en-US" altLang="zh-CN" sz="2400" dirty="0">
                <a:latin typeface="楷体" pitchFamily="49" charset="-122"/>
                <a:ea typeface="楷体" pitchFamily="49" charset="-122"/>
              </a:rPr>
              <a:t> </a:t>
            </a:r>
            <a:r>
              <a:rPr lang="en-US" altLang="zh-CN" sz="2400" dirty="0" smtClean="0">
                <a:latin typeface="楷体" pitchFamily="49" charset="-122"/>
                <a:ea typeface="楷体" pitchFamily="49" charset="-122"/>
              </a:rPr>
              <a:t>               ----</a:t>
            </a:r>
            <a:r>
              <a:rPr lang="zh-CN" altLang="en-US" sz="2400" dirty="0">
                <a:latin typeface="楷体" pitchFamily="49" charset="-122"/>
                <a:ea typeface="楷体" pitchFamily="49" charset="-122"/>
              </a:rPr>
              <a:t>王安石《元日》</a:t>
            </a:r>
          </a:p>
          <a:p>
            <a:endParaRPr lang="zh-CN" altLang="en-US" sz="2400" dirty="0">
              <a:latin typeface="楷体" pitchFamily="49" charset="-122"/>
              <a:ea typeface="楷体" pitchFamily="49" charset="-122"/>
            </a:endParaRPr>
          </a:p>
          <a:p>
            <a:r>
              <a:rPr lang="zh-CN" altLang="en-US" sz="2400" dirty="0">
                <a:latin typeface="楷体" pitchFamily="49" charset="-122"/>
                <a:ea typeface="楷体" pitchFamily="49" charset="-122"/>
              </a:rPr>
              <a:t>春风又绿江南岸，明月何时照我还。</a:t>
            </a:r>
            <a:endParaRPr lang="en-US" altLang="zh-CN" sz="2400" dirty="0">
              <a:latin typeface="楷体" pitchFamily="49" charset="-122"/>
              <a:ea typeface="楷体" pitchFamily="49" charset="-122"/>
            </a:endParaRPr>
          </a:p>
          <a:p>
            <a:pPr algn="r"/>
            <a:r>
              <a:rPr lang="en-US" altLang="zh-CN" sz="2400" dirty="0" smtClean="0">
                <a:latin typeface="楷体" pitchFamily="49" charset="-122"/>
                <a:ea typeface="楷体" pitchFamily="49" charset="-122"/>
              </a:rPr>
              <a:t>----</a:t>
            </a:r>
            <a:r>
              <a:rPr lang="zh-CN" altLang="en-US" sz="2400" dirty="0">
                <a:latin typeface="楷体" pitchFamily="49" charset="-122"/>
                <a:ea typeface="楷体" pitchFamily="49" charset="-122"/>
              </a:rPr>
              <a:t>王安石《泊船瓜洲》</a:t>
            </a:r>
          </a:p>
        </p:txBody>
      </p:sp>
      <p:grpSp>
        <p:nvGrpSpPr>
          <p:cNvPr id="24580" name="组合 8"/>
          <p:cNvGrpSpPr>
            <a:grpSpLocks/>
          </p:cNvGrpSpPr>
          <p:nvPr/>
        </p:nvGrpSpPr>
        <p:grpSpPr bwMode="auto">
          <a:xfrm>
            <a:off x="0" y="-20638"/>
            <a:ext cx="2006600" cy="523876"/>
            <a:chOff x="70" y="-63"/>
            <a:chExt cx="3161" cy="824"/>
          </a:xfrm>
        </p:grpSpPr>
        <p:sp>
          <p:nvSpPr>
            <p:cNvPr id="24581" name="文本框 6"/>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kumimoji="1" lang="zh-CN" altLang="en-US" sz="2800">
                  <a:latin typeface="黑体" pitchFamily="49" charset="-122"/>
                  <a:ea typeface="黑体" pitchFamily="49" charset="-122"/>
                </a:rPr>
                <a:t>整体感知</a:t>
              </a:r>
            </a:p>
          </p:txBody>
        </p:sp>
        <p:cxnSp>
          <p:nvCxnSpPr>
            <p:cNvPr id="6"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7" name="菱形 6"/>
            <p:cNvSpPr/>
            <p:nvPr/>
          </p:nvSpPr>
          <p:spPr>
            <a:xfrm>
              <a:off x="125" y="149"/>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kumimoji="1" lang="zh-CN" altLang="en-US">
                <a:latin typeface="黑体" panose="02010609060101010101" pitchFamily="49" charset="-122"/>
                <a:ea typeface="黑体" panose="02010609060101010101" pitchFamily="49" charset="-122"/>
              </a:endParaRPr>
            </a:p>
          </p:txBody>
        </p:sp>
      </p:gr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23555">
                                            <p:txEl>
                                              <p:pRg st="1" end="1"/>
                                            </p:txEl>
                                          </p:spTgt>
                                        </p:tgtEl>
                                        <p:attrNameLst>
                                          <p:attrName>style.visibility</p:attrName>
                                        </p:attrNameLst>
                                      </p:cBhvr>
                                      <p:to>
                                        <p:strVal val="visible"/>
                                      </p:to>
                                    </p:set>
                                    <p:anim calcmode="lin" valueType="num">
                                      <p:cBhvr additive="base">
                                        <p:cTn id="7" dur="500" fill="hold"/>
                                        <p:tgtEl>
                                          <p:spTgt spid="23555">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355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23555">
                                            <p:txEl>
                                              <p:pRg st="2" end="2"/>
                                            </p:txEl>
                                          </p:spTgt>
                                        </p:tgtEl>
                                        <p:attrNameLst>
                                          <p:attrName>style.visibility</p:attrName>
                                        </p:attrNameLst>
                                      </p:cBhvr>
                                      <p:to>
                                        <p:strVal val="visible"/>
                                      </p:to>
                                    </p:set>
                                    <p:anim calcmode="lin" valueType="num">
                                      <p:cBhvr additive="base">
                                        <p:cTn id="13" dur="500" fill="hold"/>
                                        <p:tgtEl>
                                          <p:spTgt spid="23555">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355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nodeType="clickEffect">
                                  <p:stCondLst>
                                    <p:cond delay="0"/>
                                  </p:stCondLst>
                                  <p:childTnLst>
                                    <p:set>
                                      <p:cBhvr>
                                        <p:cTn id="18" dur="1" fill="hold">
                                          <p:stCondLst>
                                            <p:cond delay="0"/>
                                          </p:stCondLst>
                                        </p:cTn>
                                        <p:tgtEl>
                                          <p:spTgt spid="23555">
                                            <p:txEl>
                                              <p:pRg st="4" end="4"/>
                                            </p:txEl>
                                          </p:spTgt>
                                        </p:tgtEl>
                                        <p:attrNameLst>
                                          <p:attrName>style.visibility</p:attrName>
                                        </p:attrNameLst>
                                      </p:cBhvr>
                                      <p:to>
                                        <p:strVal val="visible"/>
                                      </p:to>
                                    </p:set>
                                    <p:anim calcmode="lin" valueType="num">
                                      <p:cBhvr additive="base">
                                        <p:cTn id="19" dur="500" fill="hold"/>
                                        <p:tgtEl>
                                          <p:spTgt spid="23555">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3555">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nodeType="clickEffect">
                                  <p:stCondLst>
                                    <p:cond delay="0"/>
                                  </p:stCondLst>
                                  <p:childTnLst>
                                    <p:set>
                                      <p:cBhvr>
                                        <p:cTn id="24" dur="1" fill="hold">
                                          <p:stCondLst>
                                            <p:cond delay="0"/>
                                          </p:stCondLst>
                                        </p:cTn>
                                        <p:tgtEl>
                                          <p:spTgt spid="23555">
                                            <p:txEl>
                                              <p:pRg st="5" end="5"/>
                                            </p:txEl>
                                          </p:spTgt>
                                        </p:tgtEl>
                                        <p:attrNameLst>
                                          <p:attrName>style.visibility</p:attrName>
                                        </p:attrNameLst>
                                      </p:cBhvr>
                                      <p:to>
                                        <p:strVal val="visible"/>
                                      </p:to>
                                    </p:set>
                                    <p:anim calcmode="lin" valueType="num">
                                      <p:cBhvr additive="base">
                                        <p:cTn id="25" dur="500" fill="hold"/>
                                        <p:tgtEl>
                                          <p:spTgt spid="23555">
                                            <p:txEl>
                                              <p:pRg st="5" end="5"/>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3555">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4" fill="hold" nodeType="clickEffect">
                                  <p:stCondLst>
                                    <p:cond delay="0"/>
                                  </p:stCondLst>
                                  <p:childTnLst>
                                    <p:set>
                                      <p:cBhvr>
                                        <p:cTn id="30" dur="1" fill="hold">
                                          <p:stCondLst>
                                            <p:cond delay="0"/>
                                          </p:stCondLst>
                                        </p:cTn>
                                        <p:tgtEl>
                                          <p:spTgt spid="23555">
                                            <p:txEl>
                                              <p:pRg st="7" end="7"/>
                                            </p:txEl>
                                          </p:spTgt>
                                        </p:tgtEl>
                                        <p:attrNameLst>
                                          <p:attrName>style.visibility</p:attrName>
                                        </p:attrNameLst>
                                      </p:cBhvr>
                                      <p:to>
                                        <p:strVal val="visible"/>
                                      </p:to>
                                    </p:set>
                                    <p:anim calcmode="lin" valueType="num">
                                      <p:cBhvr additive="base">
                                        <p:cTn id="31" dur="500" fill="hold"/>
                                        <p:tgtEl>
                                          <p:spTgt spid="23555">
                                            <p:txEl>
                                              <p:pRg st="7" end="7"/>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3555">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23555">
                                            <p:txEl>
                                              <p:pRg st="8" end="8"/>
                                            </p:txEl>
                                          </p:spTgt>
                                        </p:tgtEl>
                                        <p:attrNameLst>
                                          <p:attrName>style.visibility</p:attrName>
                                        </p:attrNameLst>
                                      </p:cBhvr>
                                      <p:to>
                                        <p:strVal val="visible"/>
                                      </p:to>
                                    </p:set>
                                    <p:anim calcmode="lin" valueType="num">
                                      <p:cBhvr additive="base">
                                        <p:cTn id="37" dur="500" fill="hold"/>
                                        <p:tgtEl>
                                          <p:spTgt spid="23555">
                                            <p:txEl>
                                              <p:pRg st="8" end="8"/>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23555">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withGroup">
                            <p:stCondLst>
                              <p:cond delay="0"/>
                            </p:stCondLst>
                            <p:childTnLst>
                              <p:par>
                                <p:cTn id="41" presetID="2" presetClass="entr" presetSubtype="4" fill="hold" nodeType="clickEffect">
                                  <p:stCondLst>
                                    <p:cond delay="0"/>
                                  </p:stCondLst>
                                  <p:childTnLst>
                                    <p:set>
                                      <p:cBhvr>
                                        <p:cTn id="42" dur="1" fill="hold">
                                          <p:stCondLst>
                                            <p:cond delay="0"/>
                                          </p:stCondLst>
                                        </p:cTn>
                                        <p:tgtEl>
                                          <p:spTgt spid="23555">
                                            <p:txEl>
                                              <p:pRg st="10" end="10"/>
                                            </p:txEl>
                                          </p:spTgt>
                                        </p:tgtEl>
                                        <p:attrNameLst>
                                          <p:attrName>style.visibility</p:attrName>
                                        </p:attrNameLst>
                                      </p:cBhvr>
                                      <p:to>
                                        <p:strVal val="visible"/>
                                      </p:to>
                                    </p:set>
                                    <p:anim calcmode="lin" valueType="num">
                                      <p:cBhvr additive="base">
                                        <p:cTn id="43" dur="500" fill="hold"/>
                                        <p:tgtEl>
                                          <p:spTgt spid="23555">
                                            <p:txEl>
                                              <p:pRg st="10" end="10"/>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23555">
                                            <p:txEl>
                                              <p:pRg st="10" end="10"/>
                                            </p:txEl>
                                          </p:spTgt>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withGroup">
                            <p:stCondLst>
                              <p:cond delay="0"/>
                            </p:stCondLst>
                            <p:childTnLst>
                              <p:par>
                                <p:cTn id="47" presetID="2" presetClass="entr" presetSubtype="4" fill="hold" nodeType="clickEffect">
                                  <p:stCondLst>
                                    <p:cond delay="0"/>
                                  </p:stCondLst>
                                  <p:childTnLst>
                                    <p:set>
                                      <p:cBhvr>
                                        <p:cTn id="48" dur="1" fill="hold">
                                          <p:stCondLst>
                                            <p:cond delay="0"/>
                                          </p:stCondLst>
                                        </p:cTn>
                                        <p:tgtEl>
                                          <p:spTgt spid="23555">
                                            <p:txEl>
                                              <p:pRg st="11" end="11"/>
                                            </p:txEl>
                                          </p:spTgt>
                                        </p:tgtEl>
                                        <p:attrNameLst>
                                          <p:attrName>style.visibility</p:attrName>
                                        </p:attrNameLst>
                                      </p:cBhvr>
                                      <p:to>
                                        <p:strVal val="visible"/>
                                      </p:to>
                                    </p:set>
                                    <p:anim calcmode="lin" valueType="num">
                                      <p:cBhvr additive="base">
                                        <p:cTn id="49" dur="500" fill="hold"/>
                                        <p:tgtEl>
                                          <p:spTgt spid="23555">
                                            <p:txEl>
                                              <p:pRg st="11" end="11"/>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23555">
                                            <p:txEl>
                                              <p:pRg st="11" end="1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内容占位符 29698" descr="2005072601050870641"/>
          <p:cNvPicPr preferRelativeResize="0">
            <a:picLocks noRot="1" noChangeArrowheads="1"/>
          </p:cNvPicPr>
          <p:nvPr/>
        </p:nvPicPr>
        <p:blipFill>
          <a:blip r:embed="rId2" cstate="print">
            <a:lum bright="-16000"/>
            <a:extLst>
              <a:ext uri="{28A0092B-C50C-407E-A947-70E740481C1C}">
                <a14:useLocalDpi xmlns:a14="http://schemas.microsoft.com/office/drawing/2010/main" val="0"/>
              </a:ext>
            </a:extLst>
          </a:blip>
          <a:srcRect/>
          <a:stretch>
            <a:fillRect/>
          </a:stretch>
        </p:blipFill>
        <p:spPr bwMode="auto">
          <a:xfrm>
            <a:off x="323850" y="1046163"/>
            <a:ext cx="3024188" cy="259238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pic>
      <p:sp>
        <p:nvSpPr>
          <p:cNvPr id="3" name="文本框 1"/>
          <p:cNvSpPr txBox="1">
            <a:spLocks noChangeArrowheads="1"/>
          </p:cNvSpPr>
          <p:nvPr/>
        </p:nvSpPr>
        <p:spPr bwMode="auto">
          <a:xfrm>
            <a:off x="3635375" y="771550"/>
            <a:ext cx="5292725" cy="3385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nSpc>
                <a:spcPct val="130000"/>
              </a:lnSpc>
            </a:pPr>
            <a:r>
              <a:rPr lang="zh-CN" altLang="en-US" sz="2400" b="1" dirty="0">
                <a:solidFill>
                  <a:srgbClr val="FF0000"/>
                </a:solidFill>
                <a:latin typeface="楷体" pitchFamily="49" charset="-122"/>
                <a:ea typeface="楷体" pitchFamily="49" charset="-122"/>
              </a:rPr>
              <a:t>春雨：</a:t>
            </a:r>
          </a:p>
          <a:p>
            <a:pPr>
              <a:lnSpc>
                <a:spcPct val="130000"/>
              </a:lnSpc>
            </a:pPr>
            <a:endParaRPr lang="zh-CN" altLang="en-US" sz="2400" dirty="0">
              <a:latin typeface="楷体" pitchFamily="49" charset="-122"/>
              <a:ea typeface="楷体" pitchFamily="49" charset="-122"/>
            </a:endParaRPr>
          </a:p>
          <a:p>
            <a:pPr>
              <a:lnSpc>
                <a:spcPct val="130000"/>
              </a:lnSpc>
            </a:pPr>
            <a:r>
              <a:rPr lang="zh-CN" altLang="en-US" sz="2400" dirty="0">
                <a:latin typeface="楷体" pitchFamily="49" charset="-122"/>
                <a:ea typeface="楷体" pitchFamily="49" charset="-122"/>
              </a:rPr>
              <a:t>好雨知时节，当春乃发生。</a:t>
            </a:r>
            <a:endParaRPr lang="en-US" altLang="zh-CN" sz="2400" dirty="0">
              <a:latin typeface="楷体" pitchFamily="49" charset="-122"/>
              <a:ea typeface="楷体" pitchFamily="49" charset="-122"/>
            </a:endParaRPr>
          </a:p>
          <a:p>
            <a:pPr algn="r">
              <a:lnSpc>
                <a:spcPct val="130000"/>
              </a:lnSpc>
            </a:pPr>
            <a:r>
              <a:rPr lang="en-US" altLang="zh-CN" sz="2400" dirty="0">
                <a:latin typeface="楷体" pitchFamily="49" charset="-122"/>
                <a:ea typeface="楷体" pitchFamily="49" charset="-122"/>
              </a:rPr>
              <a:t>----</a:t>
            </a:r>
            <a:r>
              <a:rPr lang="zh-CN" altLang="en-US" sz="2400" dirty="0">
                <a:latin typeface="楷体" pitchFamily="49" charset="-122"/>
                <a:ea typeface="楷体" pitchFamily="49" charset="-122"/>
              </a:rPr>
              <a:t>杜甫《春夜喜雨》</a:t>
            </a:r>
          </a:p>
          <a:p>
            <a:pPr>
              <a:lnSpc>
                <a:spcPct val="130000"/>
              </a:lnSpc>
            </a:pPr>
            <a:endParaRPr lang="zh-CN" altLang="en-US" sz="2400" dirty="0">
              <a:latin typeface="楷体" pitchFamily="49" charset="-122"/>
              <a:ea typeface="楷体" pitchFamily="49" charset="-122"/>
            </a:endParaRPr>
          </a:p>
          <a:p>
            <a:pPr>
              <a:lnSpc>
                <a:spcPct val="130000"/>
              </a:lnSpc>
            </a:pPr>
            <a:r>
              <a:rPr lang="zh-CN" altLang="en-US" sz="2400" dirty="0">
                <a:latin typeface="楷体" pitchFamily="49" charset="-122"/>
                <a:ea typeface="楷体" pitchFamily="49" charset="-122"/>
              </a:rPr>
              <a:t>春雨断桥人不度，小舟撑出柳阴来。</a:t>
            </a:r>
            <a:endParaRPr lang="en-US" altLang="zh-CN" sz="2400" dirty="0">
              <a:latin typeface="楷体" pitchFamily="49" charset="-122"/>
              <a:ea typeface="楷体" pitchFamily="49" charset="-122"/>
            </a:endParaRPr>
          </a:p>
          <a:p>
            <a:pPr algn="r">
              <a:lnSpc>
                <a:spcPct val="130000"/>
              </a:lnSpc>
            </a:pPr>
            <a:r>
              <a:rPr lang="en-US" altLang="zh-CN" sz="2400" dirty="0" smtClean="0">
                <a:latin typeface="楷体" pitchFamily="49" charset="-122"/>
                <a:ea typeface="楷体" pitchFamily="49" charset="-122"/>
              </a:rPr>
              <a:t>----</a:t>
            </a:r>
            <a:r>
              <a:rPr lang="zh-CN" altLang="en-US" sz="2400" dirty="0" smtClean="0">
                <a:latin typeface="楷体" pitchFamily="49" charset="-122"/>
                <a:ea typeface="楷体" pitchFamily="49" charset="-122"/>
              </a:rPr>
              <a:t>徐</a:t>
            </a:r>
            <a:r>
              <a:rPr lang="zh-CN" altLang="en-US" sz="2400" dirty="0">
                <a:latin typeface="楷体" pitchFamily="49" charset="-122"/>
                <a:ea typeface="楷体" pitchFamily="49" charset="-122"/>
              </a:rPr>
              <a:t>俯《春游湖》</a:t>
            </a:r>
          </a:p>
        </p:txBody>
      </p:sp>
      <p:grpSp>
        <p:nvGrpSpPr>
          <p:cNvPr id="25604" name="组合 8"/>
          <p:cNvGrpSpPr>
            <a:grpSpLocks/>
          </p:cNvGrpSpPr>
          <p:nvPr/>
        </p:nvGrpSpPr>
        <p:grpSpPr bwMode="auto">
          <a:xfrm>
            <a:off x="0" y="-20638"/>
            <a:ext cx="2006600" cy="523876"/>
            <a:chOff x="70" y="-63"/>
            <a:chExt cx="3161" cy="824"/>
          </a:xfrm>
        </p:grpSpPr>
        <p:sp>
          <p:nvSpPr>
            <p:cNvPr id="25605" name="文本框 6"/>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kumimoji="1" lang="zh-CN" altLang="en-US" sz="2800">
                  <a:latin typeface="黑体" pitchFamily="49" charset="-122"/>
                  <a:ea typeface="黑体" pitchFamily="49" charset="-122"/>
                </a:rPr>
                <a:t>整体感知</a:t>
              </a:r>
            </a:p>
          </p:txBody>
        </p:sp>
        <p:cxnSp>
          <p:nvCxnSpPr>
            <p:cNvPr id="6"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7" name="菱形 6"/>
            <p:cNvSpPr/>
            <p:nvPr/>
          </p:nvSpPr>
          <p:spPr>
            <a:xfrm>
              <a:off x="125" y="149"/>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kumimoji="1" lang="zh-CN" altLang="en-US">
                <a:latin typeface="黑体" panose="02010609060101010101" pitchFamily="49" charset="-122"/>
                <a:ea typeface="黑体" panose="02010609060101010101" pitchFamily="49" charset="-122"/>
              </a:endParaRPr>
            </a:p>
          </p:txBody>
        </p:sp>
      </p:gr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 calcmode="lin" valueType="num">
                                      <p:cBhvr additive="base">
                                        <p:cTn id="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 calcmode="lin" valueType="num">
                                      <p:cBhvr additive="base">
                                        <p:cTn id="13"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anim calcmode="lin" valueType="num">
                                      <p:cBhvr additive="base">
                                        <p:cTn id="19"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anim calcmode="lin" valueType="num">
                                      <p:cBhvr additive="base">
                                        <p:cTn id="25"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圆角矩形 14"/>
          <p:cNvPicPr>
            <a:picLocks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790700" y="762000"/>
            <a:ext cx="6946900" cy="27458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627" name="图片 1"/>
          <p:cNvPicPr>
            <a:picLocks noChangeAspect="1"/>
          </p:cNvPicPr>
          <p:nvPr/>
        </p:nvPicPr>
        <p:blipFill>
          <a:blip r:embed="rId3" cstate="print">
            <a:clrChange>
              <a:clrFrom>
                <a:srgbClr val="FFFFFE"/>
              </a:clrFrom>
              <a:clrTo>
                <a:srgbClr val="FFFFFE">
                  <a:alpha val="0"/>
                </a:srgbClr>
              </a:clrTo>
            </a:clrChange>
            <a:extLst>
              <a:ext uri="{28A0092B-C50C-407E-A947-70E740481C1C}">
                <a14:useLocalDpi xmlns:a14="http://schemas.microsoft.com/office/drawing/2010/main" val="0"/>
              </a:ext>
            </a:extLst>
          </a:blip>
          <a:stretch>
            <a:fillRect/>
          </a:stretch>
        </p:blipFill>
        <p:spPr bwMode="auto">
          <a:xfrm flipH="1">
            <a:off x="1047750" y="1635124"/>
            <a:ext cx="1025532" cy="24343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628" name="矩形 2"/>
          <p:cNvSpPr>
            <a:spLocks noChangeArrowheads="1"/>
          </p:cNvSpPr>
          <p:nvPr/>
        </p:nvSpPr>
        <p:spPr bwMode="auto">
          <a:xfrm>
            <a:off x="2613114" y="1275606"/>
            <a:ext cx="5761037" cy="12840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lnSpc>
                <a:spcPct val="150000"/>
              </a:lnSpc>
            </a:pPr>
            <a:r>
              <a:rPr lang="zh-CN" altLang="en-US" sz="2800" dirty="0">
                <a:solidFill>
                  <a:srgbClr val="A96A00"/>
                </a:solidFill>
                <a:latin typeface="黑体" pitchFamily="49" charset="-122"/>
                <a:ea typeface="黑体" pitchFamily="49" charset="-122"/>
              </a:rPr>
              <a:t>    根据课文内容，说说作者是按照什么结构顺序来描写春的。</a:t>
            </a:r>
          </a:p>
        </p:txBody>
      </p:sp>
      <p:grpSp>
        <p:nvGrpSpPr>
          <p:cNvPr id="26629" name="组合 9"/>
          <p:cNvGrpSpPr>
            <a:grpSpLocks/>
          </p:cNvGrpSpPr>
          <p:nvPr/>
        </p:nvGrpSpPr>
        <p:grpSpPr bwMode="auto">
          <a:xfrm>
            <a:off x="44450" y="-39688"/>
            <a:ext cx="2006600" cy="522288"/>
            <a:chOff x="70" y="-63"/>
            <a:chExt cx="3160" cy="824"/>
          </a:xfrm>
        </p:grpSpPr>
        <p:sp>
          <p:nvSpPr>
            <p:cNvPr id="26630" name="文本框 6"/>
            <p:cNvSpPr txBox="1">
              <a:spLocks noChangeArrowheads="1"/>
            </p:cNvSpPr>
            <p:nvPr/>
          </p:nvSpPr>
          <p:spPr bwMode="auto">
            <a:xfrm>
              <a:off x="678" y="-63"/>
              <a:ext cx="2552" cy="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kumimoji="1" lang="zh-CN" altLang="en-US" sz="2800">
                  <a:latin typeface="黑体" pitchFamily="49" charset="-122"/>
                  <a:ea typeface="黑体" pitchFamily="49" charset="-122"/>
                </a:rPr>
                <a:t>精读细研</a:t>
              </a:r>
            </a:p>
          </p:txBody>
        </p:sp>
        <p:cxnSp>
          <p:nvCxnSpPr>
            <p:cNvPr id="16" name="直线连接符 9"/>
            <p:cNvCxnSpPr/>
            <p:nvPr/>
          </p:nvCxnSpPr>
          <p:spPr>
            <a:xfrm>
              <a:off x="70" y="701"/>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7" name="菱形 16"/>
            <p:cNvSpPr/>
            <p:nvPr/>
          </p:nvSpPr>
          <p:spPr>
            <a:xfrm>
              <a:off x="125" y="147"/>
              <a:ext cx="553" cy="554"/>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kumimoji="1" lang="zh-CN" altLang="en-US"/>
            </a:p>
          </p:txBody>
        </p:sp>
      </p:grpSp>
    </p:spTree>
  </p:cSld>
  <p:clrMapOvr>
    <a:masterClrMapping/>
  </p:clrMapOvr>
  <p:transition spd="slow">
    <p:random/>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矩形 4"/>
          <p:cNvSpPr>
            <a:spLocks noChangeArrowheads="1"/>
          </p:cNvSpPr>
          <p:nvPr/>
        </p:nvSpPr>
        <p:spPr bwMode="auto">
          <a:xfrm>
            <a:off x="107504" y="608013"/>
            <a:ext cx="2547937"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800" dirty="0">
                <a:solidFill>
                  <a:srgbClr val="0000FF"/>
                </a:solidFill>
                <a:latin typeface="黑体" pitchFamily="49" charset="-122"/>
                <a:ea typeface="黑体" pitchFamily="49" charset="-122"/>
              </a:rPr>
              <a:t> 文章思路</a:t>
            </a:r>
            <a:endParaRPr lang="zh-CN" altLang="en-US" sz="2800" dirty="0">
              <a:solidFill>
                <a:srgbClr val="000000"/>
              </a:solidFill>
            </a:endParaRPr>
          </a:p>
        </p:txBody>
      </p:sp>
      <p:sp>
        <p:nvSpPr>
          <p:cNvPr id="18436" name="Rectangle 3"/>
          <p:cNvSpPr>
            <a:spLocks noChangeArrowheads="1"/>
          </p:cNvSpPr>
          <p:nvPr/>
        </p:nvSpPr>
        <p:spPr bwMode="auto">
          <a:xfrm>
            <a:off x="2071688" y="2071688"/>
            <a:ext cx="647700" cy="769937"/>
          </a:xfrm>
          <a:prstGeom prst="rect">
            <a:avLst/>
          </a:prstGeom>
          <a:ln>
            <a:headEnd/>
            <a:tailEnd/>
          </a:ln>
        </p:spPr>
        <p:style>
          <a:lnRef idx="2">
            <a:schemeClr val="accent6"/>
          </a:lnRef>
          <a:fillRef idx="1">
            <a:schemeClr val="lt1"/>
          </a:fillRef>
          <a:effectRef idx="0">
            <a:schemeClr val="accent6"/>
          </a:effectRef>
          <a:fontRef idx="minor">
            <a:schemeClr val="dk1"/>
          </a:fontRef>
        </p:style>
        <p:txBody>
          <a:bodyPr>
            <a:spAutoFit/>
          </a:bodyPr>
          <a:lstStyle/>
          <a:p>
            <a:pPr eaLnBrk="0" hangingPunct="0">
              <a:defRPr/>
            </a:pPr>
            <a:r>
              <a:rPr kumimoji="1" lang="zh-CN" altLang="en-US" sz="4400" dirty="0">
                <a:solidFill>
                  <a:srgbClr val="1F497D"/>
                </a:solidFill>
              </a:rPr>
              <a:t>春</a:t>
            </a:r>
          </a:p>
        </p:txBody>
      </p:sp>
      <p:sp>
        <p:nvSpPr>
          <p:cNvPr id="10" name="AutoShape 5"/>
          <p:cNvSpPr>
            <a:spLocks/>
          </p:cNvSpPr>
          <p:nvPr/>
        </p:nvSpPr>
        <p:spPr bwMode="auto">
          <a:xfrm>
            <a:off x="2924175" y="1001713"/>
            <a:ext cx="433388" cy="2998787"/>
          </a:xfrm>
          <a:prstGeom prst="leftBrace">
            <a:avLst>
              <a:gd name="adj1" fmla="val 69482"/>
              <a:gd name="adj2" fmla="val 50000"/>
            </a:avLst>
          </a:prstGeom>
          <a:noFill/>
          <a:ln w="41275">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endParaRPr lang="zh-CN" altLang="en-US">
              <a:solidFill>
                <a:srgbClr val="000000"/>
              </a:solidFill>
            </a:endParaRPr>
          </a:p>
        </p:txBody>
      </p:sp>
      <p:sp>
        <p:nvSpPr>
          <p:cNvPr id="11" name="Rectangle 6"/>
          <p:cNvSpPr>
            <a:spLocks noChangeArrowheads="1"/>
          </p:cNvSpPr>
          <p:nvPr/>
        </p:nvSpPr>
        <p:spPr bwMode="auto">
          <a:xfrm>
            <a:off x="3357563" y="857250"/>
            <a:ext cx="5094287" cy="3508375"/>
          </a:xfrm>
          <a:prstGeom prst="rect">
            <a:avLst/>
          </a:prstGeom>
          <a:noFill/>
          <a:ln w="9525">
            <a:noFill/>
            <a:miter lim="800000"/>
            <a:headEnd/>
            <a:tailEnd/>
          </a:ln>
          <a:effectLst/>
        </p:spPr>
        <p:txBody>
          <a:bodyPr>
            <a:spAutoFit/>
          </a:bodyPr>
          <a:lstStyle/>
          <a:p>
            <a:pPr eaLnBrk="0" hangingPunct="0">
              <a:defRPr/>
            </a:pPr>
            <a:r>
              <a:rPr lang="zh-CN" altLang="en-US" sz="2800" b="1" dirty="0">
                <a:solidFill>
                  <a:prstClr val="black"/>
                </a:solidFill>
              </a:rPr>
              <a:t>盼春</a:t>
            </a:r>
          </a:p>
          <a:p>
            <a:pPr eaLnBrk="0" hangingPunct="0">
              <a:defRPr/>
            </a:pPr>
            <a:r>
              <a:rPr kumimoji="1" lang="zh-CN" altLang="en-US" b="1" dirty="0">
                <a:solidFill>
                  <a:prstClr val="black"/>
                </a:solidFill>
              </a:rPr>
              <a:t>（ </a:t>
            </a:r>
            <a:r>
              <a:rPr kumimoji="1" lang="en-US" altLang="zh-CN" b="1" dirty="0">
                <a:solidFill>
                  <a:prstClr val="black"/>
                </a:solidFill>
              </a:rPr>
              <a:t>1 </a:t>
            </a:r>
            <a:r>
              <a:rPr kumimoji="1" lang="zh-CN" altLang="en-US" b="1" dirty="0">
                <a:solidFill>
                  <a:prstClr val="black"/>
                </a:solidFill>
              </a:rPr>
              <a:t>）</a:t>
            </a:r>
            <a:endParaRPr lang="zh-CN" altLang="en-US" sz="2800" b="1" dirty="0">
              <a:solidFill>
                <a:prstClr val="black"/>
              </a:solidFill>
            </a:endParaRPr>
          </a:p>
          <a:p>
            <a:pPr eaLnBrk="0" hangingPunct="0">
              <a:defRPr/>
            </a:pPr>
            <a:endParaRPr lang="zh-CN" altLang="en-US" sz="2800" b="1" dirty="0">
              <a:solidFill>
                <a:prstClr val="black"/>
              </a:solidFill>
            </a:endParaRPr>
          </a:p>
          <a:p>
            <a:pPr eaLnBrk="0" hangingPunct="0">
              <a:defRPr/>
            </a:pPr>
            <a:r>
              <a:rPr lang="zh-CN" altLang="en-US" sz="2800" b="1" dirty="0">
                <a:solidFill>
                  <a:prstClr val="black"/>
                </a:solidFill>
              </a:rPr>
              <a:t>绘春</a:t>
            </a:r>
          </a:p>
          <a:p>
            <a:pPr eaLnBrk="0" hangingPunct="0">
              <a:defRPr/>
            </a:pPr>
            <a:r>
              <a:rPr kumimoji="1" lang="zh-CN" altLang="en-US" b="1" dirty="0">
                <a:solidFill>
                  <a:prstClr val="black"/>
                </a:solidFill>
                <a:effectLst>
                  <a:outerShdw blurRad="38100" dist="38100" dir="2700000" algn="tl">
                    <a:srgbClr val="C0C0C0"/>
                  </a:outerShdw>
                </a:effectLst>
              </a:rPr>
              <a:t>（</a:t>
            </a:r>
            <a:r>
              <a:rPr kumimoji="1" lang="en-US" altLang="zh-CN" b="1" dirty="0">
                <a:solidFill>
                  <a:prstClr val="black"/>
                </a:solidFill>
                <a:effectLst>
                  <a:outerShdw blurRad="38100" dist="38100" dir="2700000" algn="tl">
                    <a:srgbClr val="C0C0C0"/>
                  </a:outerShdw>
                </a:effectLst>
              </a:rPr>
              <a:t>2—7</a:t>
            </a:r>
            <a:r>
              <a:rPr kumimoji="1" lang="zh-CN" altLang="en-US" b="1" dirty="0">
                <a:solidFill>
                  <a:prstClr val="black"/>
                </a:solidFill>
                <a:effectLst>
                  <a:outerShdw blurRad="38100" dist="38100" dir="2700000" algn="tl">
                    <a:srgbClr val="C0C0C0"/>
                  </a:outerShdw>
                </a:effectLst>
              </a:rPr>
              <a:t>）</a:t>
            </a:r>
            <a:endParaRPr lang="zh-CN" altLang="en-US" b="1" dirty="0">
              <a:solidFill>
                <a:prstClr val="black"/>
              </a:solidFill>
              <a:effectLst>
                <a:outerShdw blurRad="38100" dist="38100" dir="2700000" algn="tl">
                  <a:srgbClr val="C0C0C0"/>
                </a:outerShdw>
              </a:effectLst>
            </a:endParaRPr>
          </a:p>
          <a:p>
            <a:pPr eaLnBrk="0" hangingPunct="0">
              <a:defRPr/>
            </a:pPr>
            <a:endParaRPr lang="zh-CN" altLang="en-US" sz="2800" b="1" dirty="0">
              <a:solidFill>
                <a:prstClr val="black"/>
              </a:solidFill>
            </a:endParaRPr>
          </a:p>
          <a:p>
            <a:pPr eaLnBrk="0" hangingPunct="0">
              <a:defRPr/>
            </a:pPr>
            <a:r>
              <a:rPr lang="zh-CN" altLang="en-US" sz="2800" b="1" dirty="0">
                <a:solidFill>
                  <a:prstClr val="black"/>
                </a:solidFill>
              </a:rPr>
              <a:t>颂春</a:t>
            </a:r>
          </a:p>
          <a:p>
            <a:pPr eaLnBrk="0" hangingPunct="0">
              <a:defRPr/>
            </a:pPr>
            <a:r>
              <a:rPr kumimoji="1" lang="zh-CN" altLang="en-US" b="1" dirty="0">
                <a:solidFill>
                  <a:prstClr val="black"/>
                </a:solidFill>
                <a:effectLst>
                  <a:outerShdw blurRad="38100" dist="38100" dir="2700000" algn="tl">
                    <a:srgbClr val="C0C0C0"/>
                  </a:outerShdw>
                </a:effectLst>
              </a:rPr>
              <a:t>（</a:t>
            </a:r>
            <a:r>
              <a:rPr kumimoji="1" lang="en-US" altLang="zh-CN" b="1" dirty="0">
                <a:solidFill>
                  <a:prstClr val="black"/>
                </a:solidFill>
                <a:effectLst>
                  <a:outerShdw blurRad="38100" dist="38100" dir="2700000" algn="tl">
                    <a:srgbClr val="C0C0C0"/>
                  </a:outerShdw>
                </a:effectLst>
              </a:rPr>
              <a:t>8—10</a:t>
            </a:r>
            <a:r>
              <a:rPr kumimoji="1" lang="zh-CN" altLang="en-US" b="1" dirty="0">
                <a:solidFill>
                  <a:prstClr val="black"/>
                </a:solidFill>
                <a:effectLst>
                  <a:outerShdw blurRad="38100" dist="38100" dir="2700000" algn="tl">
                    <a:srgbClr val="C0C0C0"/>
                  </a:outerShdw>
                </a:effectLst>
              </a:rPr>
              <a:t>）</a:t>
            </a:r>
          </a:p>
          <a:p>
            <a:pPr eaLnBrk="0" hangingPunct="0">
              <a:defRPr/>
            </a:pPr>
            <a:endParaRPr kumimoji="1" lang="en-US" altLang="zh-CN" b="1" dirty="0">
              <a:solidFill>
                <a:srgbClr val="0000FF"/>
              </a:solidFill>
              <a:effectLst>
                <a:outerShdw blurRad="38100" dist="38100" dir="2700000" algn="tl">
                  <a:srgbClr val="C0C0C0"/>
                </a:outerShdw>
              </a:effectLst>
            </a:endParaRPr>
          </a:p>
        </p:txBody>
      </p:sp>
      <p:sp>
        <p:nvSpPr>
          <p:cNvPr id="14" name="Rectangle 23"/>
          <p:cNvSpPr>
            <a:spLocks noChangeArrowheads="1"/>
          </p:cNvSpPr>
          <p:nvPr/>
        </p:nvSpPr>
        <p:spPr bwMode="auto">
          <a:xfrm>
            <a:off x="5357813" y="1000125"/>
            <a:ext cx="85725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kumimoji="1" lang="zh-CN" altLang="en-US" sz="3600" b="1">
                <a:solidFill>
                  <a:srgbClr val="0066FF"/>
                </a:solidFill>
                <a:latin typeface="华文楷体" pitchFamily="2" charset="-122"/>
                <a:ea typeface="华文楷体" pitchFamily="2" charset="-122"/>
              </a:rPr>
              <a:t>总</a:t>
            </a:r>
          </a:p>
        </p:txBody>
      </p:sp>
      <p:sp>
        <p:nvSpPr>
          <p:cNvPr id="16" name="AutoShape 5"/>
          <p:cNvSpPr>
            <a:spLocks/>
          </p:cNvSpPr>
          <p:nvPr/>
        </p:nvSpPr>
        <p:spPr bwMode="auto">
          <a:xfrm rot="10800000">
            <a:off x="4500563" y="1000125"/>
            <a:ext cx="433387" cy="2998788"/>
          </a:xfrm>
          <a:prstGeom prst="leftBrace">
            <a:avLst>
              <a:gd name="adj1" fmla="val 69483"/>
              <a:gd name="adj2" fmla="val 52856"/>
            </a:avLst>
          </a:prstGeom>
          <a:noFill/>
          <a:ln w="41275">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endParaRPr lang="zh-CN" altLang="en-US">
              <a:solidFill>
                <a:srgbClr val="000000"/>
              </a:solidFill>
            </a:endParaRPr>
          </a:p>
        </p:txBody>
      </p:sp>
      <p:sp>
        <p:nvSpPr>
          <p:cNvPr id="18" name="下箭头 17"/>
          <p:cNvSpPr/>
          <p:nvPr/>
        </p:nvSpPr>
        <p:spPr>
          <a:xfrm>
            <a:off x="5572125" y="1643063"/>
            <a:ext cx="214313" cy="500062"/>
          </a:xfrm>
          <a:prstGeom prst="downArrow">
            <a:avLst/>
          </a:prstGeom>
          <a:ln/>
        </p:spPr>
        <p:style>
          <a:lnRef idx="1">
            <a:schemeClr val="accent1"/>
          </a:lnRef>
          <a:fillRef idx="2">
            <a:schemeClr val="accent1"/>
          </a:fillRef>
          <a:effectRef idx="1">
            <a:schemeClr val="accent1"/>
          </a:effectRef>
          <a:fontRef idx="minor">
            <a:schemeClr val="dk1"/>
          </a:fontRef>
        </p:style>
        <p:txBody>
          <a:bodyPr anchor="ctr"/>
          <a:lstStyle/>
          <a:p>
            <a:pPr algn="ctr" eaLnBrk="0" hangingPunct="0">
              <a:defRPr/>
            </a:pPr>
            <a:endParaRPr lang="zh-CN" altLang="en-US">
              <a:solidFill>
                <a:prstClr val="black"/>
              </a:solidFill>
            </a:endParaRPr>
          </a:p>
        </p:txBody>
      </p:sp>
      <p:sp>
        <p:nvSpPr>
          <p:cNvPr id="19" name="Rectangle 23"/>
          <p:cNvSpPr>
            <a:spLocks noChangeArrowheads="1"/>
          </p:cNvSpPr>
          <p:nvPr/>
        </p:nvSpPr>
        <p:spPr bwMode="auto">
          <a:xfrm>
            <a:off x="5357813" y="2214563"/>
            <a:ext cx="85725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kumimoji="1" lang="zh-CN" altLang="en-US" sz="3600" b="1">
                <a:solidFill>
                  <a:srgbClr val="0066FF"/>
                </a:solidFill>
                <a:latin typeface="华文楷体" pitchFamily="2" charset="-122"/>
                <a:ea typeface="华文楷体" pitchFamily="2" charset="-122"/>
              </a:rPr>
              <a:t>分</a:t>
            </a:r>
          </a:p>
        </p:txBody>
      </p:sp>
      <p:sp>
        <p:nvSpPr>
          <p:cNvPr id="20" name="Rectangle 23"/>
          <p:cNvSpPr>
            <a:spLocks noChangeArrowheads="1"/>
          </p:cNvSpPr>
          <p:nvPr/>
        </p:nvSpPr>
        <p:spPr bwMode="auto">
          <a:xfrm>
            <a:off x="5429250" y="3357563"/>
            <a:ext cx="642938"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kumimoji="1" lang="zh-CN" altLang="en-US" sz="3600" b="1">
                <a:solidFill>
                  <a:srgbClr val="0066FF"/>
                </a:solidFill>
                <a:latin typeface="华文楷体" pitchFamily="2" charset="-122"/>
                <a:ea typeface="华文楷体" pitchFamily="2" charset="-122"/>
              </a:rPr>
              <a:t>总</a:t>
            </a:r>
          </a:p>
        </p:txBody>
      </p:sp>
      <p:sp>
        <p:nvSpPr>
          <p:cNvPr id="21" name="下箭头 20"/>
          <p:cNvSpPr/>
          <p:nvPr/>
        </p:nvSpPr>
        <p:spPr>
          <a:xfrm>
            <a:off x="5572125" y="2786063"/>
            <a:ext cx="214313" cy="500062"/>
          </a:xfrm>
          <a:prstGeom prst="downArrow">
            <a:avLst/>
          </a:prstGeom>
          <a:ln/>
        </p:spPr>
        <p:style>
          <a:lnRef idx="1">
            <a:schemeClr val="accent1"/>
          </a:lnRef>
          <a:fillRef idx="2">
            <a:schemeClr val="accent1"/>
          </a:fillRef>
          <a:effectRef idx="1">
            <a:schemeClr val="accent1"/>
          </a:effectRef>
          <a:fontRef idx="minor">
            <a:schemeClr val="dk1"/>
          </a:fontRef>
        </p:style>
        <p:txBody>
          <a:bodyPr anchor="ctr"/>
          <a:lstStyle/>
          <a:p>
            <a:pPr algn="ctr" eaLnBrk="0" hangingPunct="0">
              <a:defRPr/>
            </a:pPr>
            <a:endParaRPr lang="zh-CN" altLang="en-US">
              <a:solidFill>
                <a:prstClr val="black"/>
              </a:solidFill>
            </a:endParaRPr>
          </a:p>
        </p:txBody>
      </p:sp>
      <p:grpSp>
        <p:nvGrpSpPr>
          <p:cNvPr id="27660" name="组合 9"/>
          <p:cNvGrpSpPr>
            <a:grpSpLocks/>
          </p:cNvGrpSpPr>
          <p:nvPr/>
        </p:nvGrpSpPr>
        <p:grpSpPr bwMode="auto">
          <a:xfrm>
            <a:off x="44450" y="-39688"/>
            <a:ext cx="2006600" cy="522288"/>
            <a:chOff x="70" y="-63"/>
            <a:chExt cx="3160" cy="824"/>
          </a:xfrm>
        </p:grpSpPr>
        <p:sp>
          <p:nvSpPr>
            <p:cNvPr id="27661" name="文本框 6"/>
            <p:cNvSpPr txBox="1">
              <a:spLocks noChangeArrowheads="1"/>
            </p:cNvSpPr>
            <p:nvPr/>
          </p:nvSpPr>
          <p:spPr bwMode="auto">
            <a:xfrm>
              <a:off x="678" y="-63"/>
              <a:ext cx="2552" cy="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kumimoji="1" lang="zh-CN" altLang="en-US" sz="2800">
                  <a:latin typeface="黑体" pitchFamily="49" charset="-122"/>
                  <a:ea typeface="黑体" pitchFamily="49" charset="-122"/>
                </a:rPr>
                <a:t>精读细研</a:t>
              </a:r>
            </a:p>
          </p:txBody>
        </p:sp>
        <p:cxnSp>
          <p:nvCxnSpPr>
            <p:cNvPr id="23" name="直线连接符 9"/>
            <p:cNvCxnSpPr/>
            <p:nvPr/>
          </p:nvCxnSpPr>
          <p:spPr>
            <a:xfrm>
              <a:off x="70" y="701"/>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24" name="菱形 23"/>
            <p:cNvSpPr/>
            <p:nvPr/>
          </p:nvSpPr>
          <p:spPr>
            <a:xfrm>
              <a:off x="125" y="147"/>
              <a:ext cx="553" cy="554"/>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kumimoji="1" lang="zh-CN" altLang="en-US"/>
            </a:p>
          </p:txBody>
        </p:sp>
      </p:gr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anim calcmode="lin" valueType="num">
                                      <p:cBhvr additive="base">
                                        <p:cTn id="19" dur="500" fill="hold"/>
                                        <p:tgtEl>
                                          <p:spTgt spid="16"/>
                                        </p:tgtEl>
                                        <p:attrNameLst>
                                          <p:attrName>ppt_x</p:attrName>
                                        </p:attrNameLst>
                                      </p:cBhvr>
                                      <p:tavLst>
                                        <p:tav tm="0">
                                          <p:val>
                                            <p:strVal val="#ppt_x"/>
                                          </p:val>
                                        </p:tav>
                                        <p:tav tm="100000">
                                          <p:val>
                                            <p:strVal val="#ppt_x"/>
                                          </p:val>
                                        </p:tav>
                                      </p:tavLst>
                                    </p:anim>
                                    <p:anim calcmode="lin" valueType="num">
                                      <p:cBhvr additive="base">
                                        <p:cTn id="20"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4"/>
                                        </p:tgtEl>
                                        <p:attrNameLst>
                                          <p:attrName>style.visibility</p:attrName>
                                        </p:attrNameLst>
                                      </p:cBhvr>
                                      <p:to>
                                        <p:strVal val="visible"/>
                                      </p:to>
                                    </p:set>
                                    <p:anim calcmode="lin" valueType="num">
                                      <p:cBhvr additive="base">
                                        <p:cTn id="25" dur="500" fill="hold"/>
                                        <p:tgtEl>
                                          <p:spTgt spid="14"/>
                                        </p:tgtEl>
                                        <p:attrNameLst>
                                          <p:attrName>ppt_x</p:attrName>
                                        </p:attrNameLst>
                                      </p:cBhvr>
                                      <p:tavLst>
                                        <p:tav tm="0">
                                          <p:val>
                                            <p:strVal val="#ppt_x"/>
                                          </p:val>
                                        </p:tav>
                                        <p:tav tm="100000">
                                          <p:val>
                                            <p:strVal val="#ppt_x"/>
                                          </p:val>
                                        </p:tav>
                                      </p:tavLst>
                                    </p:anim>
                                    <p:anim calcmode="lin" valueType="num">
                                      <p:cBhvr additive="base">
                                        <p:cTn id="26" dur="500" fill="hold"/>
                                        <p:tgtEl>
                                          <p:spTgt spid="14"/>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18"/>
                                        </p:tgtEl>
                                        <p:attrNameLst>
                                          <p:attrName>style.visibility</p:attrName>
                                        </p:attrNameLst>
                                      </p:cBhvr>
                                      <p:to>
                                        <p:strVal val="visible"/>
                                      </p:to>
                                    </p:set>
                                    <p:anim calcmode="lin" valueType="num">
                                      <p:cBhvr additive="base">
                                        <p:cTn id="29" dur="500" fill="hold"/>
                                        <p:tgtEl>
                                          <p:spTgt spid="18"/>
                                        </p:tgtEl>
                                        <p:attrNameLst>
                                          <p:attrName>ppt_x</p:attrName>
                                        </p:attrNameLst>
                                      </p:cBhvr>
                                      <p:tavLst>
                                        <p:tav tm="0">
                                          <p:val>
                                            <p:strVal val="#ppt_x"/>
                                          </p:val>
                                        </p:tav>
                                        <p:tav tm="100000">
                                          <p:val>
                                            <p:strVal val="#ppt_x"/>
                                          </p:val>
                                        </p:tav>
                                      </p:tavLst>
                                    </p:anim>
                                    <p:anim calcmode="lin" valueType="num">
                                      <p:cBhvr additive="base">
                                        <p:cTn id="30"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31" fill="hold" nodeType="clickPar">
                      <p:stCondLst>
                        <p:cond delay="indefinite"/>
                      </p:stCondLst>
                      <p:childTnLst>
                        <p:par>
                          <p:cTn id="32" fill="hold" nodeType="withGroup">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19"/>
                                        </p:tgtEl>
                                        <p:attrNameLst>
                                          <p:attrName>style.visibility</p:attrName>
                                        </p:attrNameLst>
                                      </p:cBhvr>
                                      <p:to>
                                        <p:strVal val="visible"/>
                                      </p:to>
                                    </p:set>
                                    <p:anim calcmode="lin" valueType="num">
                                      <p:cBhvr additive="base">
                                        <p:cTn id="35" dur="500" fill="hold"/>
                                        <p:tgtEl>
                                          <p:spTgt spid="19"/>
                                        </p:tgtEl>
                                        <p:attrNameLst>
                                          <p:attrName>ppt_x</p:attrName>
                                        </p:attrNameLst>
                                      </p:cBhvr>
                                      <p:tavLst>
                                        <p:tav tm="0">
                                          <p:val>
                                            <p:strVal val="#ppt_x"/>
                                          </p:val>
                                        </p:tav>
                                        <p:tav tm="100000">
                                          <p:val>
                                            <p:strVal val="#ppt_x"/>
                                          </p:val>
                                        </p:tav>
                                      </p:tavLst>
                                    </p:anim>
                                    <p:anim calcmode="lin" valueType="num">
                                      <p:cBhvr additive="base">
                                        <p:cTn id="36" dur="500" fill="hold"/>
                                        <p:tgtEl>
                                          <p:spTgt spid="19"/>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21"/>
                                        </p:tgtEl>
                                        <p:attrNameLst>
                                          <p:attrName>style.visibility</p:attrName>
                                        </p:attrNameLst>
                                      </p:cBhvr>
                                      <p:to>
                                        <p:strVal val="visible"/>
                                      </p:to>
                                    </p:set>
                                    <p:anim calcmode="lin" valueType="num">
                                      <p:cBhvr additive="base">
                                        <p:cTn id="39" dur="500" fill="hold"/>
                                        <p:tgtEl>
                                          <p:spTgt spid="21"/>
                                        </p:tgtEl>
                                        <p:attrNameLst>
                                          <p:attrName>ppt_x</p:attrName>
                                        </p:attrNameLst>
                                      </p:cBhvr>
                                      <p:tavLst>
                                        <p:tav tm="0">
                                          <p:val>
                                            <p:strVal val="#ppt_x"/>
                                          </p:val>
                                        </p:tav>
                                        <p:tav tm="100000">
                                          <p:val>
                                            <p:strVal val="#ppt_x"/>
                                          </p:val>
                                        </p:tav>
                                      </p:tavLst>
                                    </p:anim>
                                    <p:anim calcmode="lin" valueType="num">
                                      <p:cBhvr additive="base">
                                        <p:cTn id="40"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41" fill="hold" nodeType="clickPar">
                      <p:stCondLst>
                        <p:cond delay="indefinite"/>
                      </p:stCondLst>
                      <p:childTnLst>
                        <p:par>
                          <p:cTn id="42" fill="hold" nodeType="withGroup">
                            <p:stCondLst>
                              <p:cond delay="0"/>
                            </p:stCondLst>
                            <p:childTnLst>
                              <p:par>
                                <p:cTn id="43" presetID="2" presetClass="entr" presetSubtype="4" fill="hold" grpId="0" nodeType="clickEffect">
                                  <p:stCondLst>
                                    <p:cond delay="0"/>
                                  </p:stCondLst>
                                  <p:childTnLst>
                                    <p:set>
                                      <p:cBhvr>
                                        <p:cTn id="44" dur="1" fill="hold">
                                          <p:stCondLst>
                                            <p:cond delay="0"/>
                                          </p:stCondLst>
                                        </p:cTn>
                                        <p:tgtEl>
                                          <p:spTgt spid="20"/>
                                        </p:tgtEl>
                                        <p:attrNameLst>
                                          <p:attrName>style.visibility</p:attrName>
                                        </p:attrNameLst>
                                      </p:cBhvr>
                                      <p:to>
                                        <p:strVal val="visible"/>
                                      </p:to>
                                    </p:set>
                                    <p:anim calcmode="lin" valueType="num">
                                      <p:cBhvr additive="base">
                                        <p:cTn id="45" dur="500" fill="hold"/>
                                        <p:tgtEl>
                                          <p:spTgt spid="20"/>
                                        </p:tgtEl>
                                        <p:attrNameLst>
                                          <p:attrName>ppt_x</p:attrName>
                                        </p:attrNameLst>
                                      </p:cBhvr>
                                      <p:tavLst>
                                        <p:tav tm="0">
                                          <p:val>
                                            <p:strVal val="#ppt_x"/>
                                          </p:val>
                                        </p:tav>
                                        <p:tav tm="100000">
                                          <p:val>
                                            <p:strVal val="#ppt_x"/>
                                          </p:val>
                                        </p:tav>
                                      </p:tavLst>
                                    </p:anim>
                                    <p:anim calcmode="lin" valueType="num">
                                      <p:cBhvr additive="base">
                                        <p:cTn id="46"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p:bldP spid="14" grpId="0"/>
      <p:bldP spid="16" grpId="0" animBg="1"/>
      <p:bldP spid="18" grpId="0" animBg="1"/>
      <p:bldP spid="19" grpId="0"/>
      <p:bldP spid="20" grpId="0"/>
      <p:bldP spid="21"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圆角矩形 14"/>
          <p:cNvPicPr>
            <a:picLocks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258888" y="803275"/>
            <a:ext cx="7618412" cy="4000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8675" name="组合 9"/>
          <p:cNvGrpSpPr>
            <a:grpSpLocks/>
          </p:cNvGrpSpPr>
          <p:nvPr/>
        </p:nvGrpSpPr>
        <p:grpSpPr bwMode="auto">
          <a:xfrm>
            <a:off x="44450" y="-39688"/>
            <a:ext cx="2006600" cy="522288"/>
            <a:chOff x="70" y="-63"/>
            <a:chExt cx="3160" cy="824"/>
          </a:xfrm>
        </p:grpSpPr>
        <p:sp>
          <p:nvSpPr>
            <p:cNvPr id="28679" name="文本框 6"/>
            <p:cNvSpPr txBox="1">
              <a:spLocks noChangeArrowheads="1"/>
            </p:cNvSpPr>
            <p:nvPr/>
          </p:nvSpPr>
          <p:spPr bwMode="auto">
            <a:xfrm>
              <a:off x="678" y="-63"/>
              <a:ext cx="2552" cy="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kumimoji="1" lang="zh-CN" altLang="en-US" sz="2800">
                  <a:latin typeface="黑体" pitchFamily="49" charset="-122"/>
                  <a:ea typeface="黑体" pitchFamily="49" charset="-122"/>
                </a:rPr>
                <a:t>精读细研</a:t>
              </a:r>
            </a:p>
          </p:txBody>
        </p:sp>
        <p:cxnSp>
          <p:nvCxnSpPr>
            <p:cNvPr id="14" name="直线连接符 9"/>
            <p:cNvCxnSpPr/>
            <p:nvPr/>
          </p:nvCxnSpPr>
          <p:spPr>
            <a:xfrm>
              <a:off x="70" y="701"/>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5" name="菱形 14"/>
            <p:cNvSpPr/>
            <p:nvPr/>
          </p:nvSpPr>
          <p:spPr>
            <a:xfrm>
              <a:off x="125" y="147"/>
              <a:ext cx="553" cy="554"/>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kumimoji="1" lang="zh-CN" altLang="en-US"/>
            </a:p>
          </p:txBody>
        </p:sp>
      </p:grpSp>
      <p:pic>
        <p:nvPicPr>
          <p:cNvPr id="28676" name="图片 1"/>
          <p:cNvPicPr>
            <a:picLocks noChangeAspect="1"/>
          </p:cNvPicPr>
          <p:nvPr/>
        </p:nvPicPr>
        <p:blipFill>
          <a:blip r:embed="rId3" cstate="print">
            <a:clrChange>
              <a:clrFrom>
                <a:srgbClr val="FFFFFE"/>
              </a:clrFrom>
              <a:clrTo>
                <a:srgbClr val="FFFFFE">
                  <a:alpha val="0"/>
                </a:srgbClr>
              </a:clrTo>
            </a:clrChange>
            <a:extLst>
              <a:ext uri="{28A0092B-C50C-407E-A947-70E740481C1C}">
                <a14:useLocalDpi xmlns:a14="http://schemas.microsoft.com/office/drawing/2010/main" val="0"/>
              </a:ext>
            </a:extLst>
          </a:blip>
          <a:stretch>
            <a:fillRect/>
          </a:stretch>
        </p:blipFill>
        <p:spPr bwMode="auto">
          <a:xfrm flipH="1">
            <a:off x="827584" y="1643063"/>
            <a:ext cx="844061" cy="2003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677" name="矩形 7"/>
          <p:cNvSpPr>
            <a:spLocks noChangeArrowheads="1"/>
          </p:cNvSpPr>
          <p:nvPr/>
        </p:nvSpPr>
        <p:spPr bwMode="auto">
          <a:xfrm>
            <a:off x="2103438" y="1203325"/>
            <a:ext cx="6572250" cy="2862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nSpc>
                <a:spcPct val="150000"/>
              </a:lnSpc>
            </a:pPr>
            <a:r>
              <a:rPr lang="zh-CN" altLang="en-US" sz="2400" b="1" dirty="0">
                <a:solidFill>
                  <a:srgbClr val="0000FF"/>
                </a:solidFill>
                <a:latin typeface="宋体" pitchFamily="2" charset="-122"/>
              </a:rPr>
              <a:t>请同学们大声朗读第</a:t>
            </a:r>
            <a:r>
              <a:rPr lang="en-US" altLang="zh-CN" sz="2400" b="1" dirty="0">
                <a:solidFill>
                  <a:srgbClr val="0000FF"/>
                </a:solidFill>
                <a:latin typeface="宋体" pitchFamily="2" charset="-122"/>
              </a:rPr>
              <a:t>1</a:t>
            </a:r>
            <a:r>
              <a:rPr lang="zh-CN" altLang="en-US" sz="2400" b="1" dirty="0">
                <a:solidFill>
                  <a:srgbClr val="0000FF"/>
                </a:solidFill>
                <a:latin typeface="宋体" pitchFamily="2" charset="-122"/>
              </a:rPr>
              <a:t>段，并思考下</a:t>
            </a:r>
            <a:r>
              <a:rPr lang="zh-CN" altLang="en-US" sz="2400" b="1" dirty="0" smtClean="0">
                <a:solidFill>
                  <a:srgbClr val="0000FF"/>
                </a:solidFill>
                <a:latin typeface="宋体" pitchFamily="2" charset="-122"/>
              </a:rPr>
              <a:t>面的问</a:t>
            </a:r>
            <a:r>
              <a:rPr lang="zh-CN" altLang="en-US" sz="2400" b="1" dirty="0">
                <a:solidFill>
                  <a:srgbClr val="0000FF"/>
                </a:solidFill>
                <a:latin typeface="宋体" pitchFamily="2" charset="-122"/>
              </a:rPr>
              <a:t>题：</a:t>
            </a:r>
          </a:p>
          <a:p>
            <a:pPr>
              <a:lnSpc>
                <a:spcPct val="150000"/>
              </a:lnSpc>
            </a:pPr>
            <a:r>
              <a:rPr lang="en-US" altLang="zh-CN" sz="2400" b="1" dirty="0">
                <a:latin typeface="宋体" pitchFamily="2" charset="-122"/>
              </a:rPr>
              <a:t>1.</a:t>
            </a:r>
            <a:r>
              <a:rPr lang="zh-CN" altLang="en-US" sz="2400" b="1" dirty="0">
                <a:latin typeface="宋体" pitchFamily="2" charset="-122"/>
              </a:rPr>
              <a:t>在第</a:t>
            </a:r>
            <a:r>
              <a:rPr lang="en-US" altLang="zh-CN" sz="2400" b="1" dirty="0">
                <a:latin typeface="宋体" pitchFamily="2" charset="-122"/>
              </a:rPr>
              <a:t>1</a:t>
            </a:r>
            <a:r>
              <a:rPr lang="zh-CN" altLang="en-US" sz="2400" b="1" dirty="0">
                <a:latin typeface="宋体" pitchFamily="2" charset="-122"/>
              </a:rPr>
              <a:t>段中作者运用了哪些修</a:t>
            </a:r>
            <a:r>
              <a:rPr lang="zh-CN" altLang="en-US" sz="2400" b="1" dirty="0" smtClean="0">
                <a:latin typeface="宋体" pitchFamily="2" charset="-122"/>
              </a:rPr>
              <a:t>辞手法？</a:t>
            </a:r>
            <a:r>
              <a:rPr lang="zh-CN" altLang="en-US" sz="2400" b="1" dirty="0">
                <a:latin typeface="宋体" pitchFamily="2" charset="-122"/>
              </a:rPr>
              <a:t>这样写有什么好处？</a:t>
            </a:r>
          </a:p>
          <a:p>
            <a:pPr>
              <a:lnSpc>
                <a:spcPct val="150000"/>
              </a:lnSpc>
            </a:pPr>
            <a:r>
              <a:rPr lang="en-US" altLang="zh-CN" sz="2400" b="1" dirty="0">
                <a:latin typeface="宋体" pitchFamily="2" charset="-122"/>
              </a:rPr>
              <a:t>2.</a:t>
            </a:r>
            <a:r>
              <a:rPr lang="zh-CN" altLang="en-US" sz="2400" b="1" dirty="0">
                <a:latin typeface="宋体" pitchFamily="2" charset="-122"/>
              </a:rPr>
              <a:t>为什么只是说春天的脚步近了，而不直接写春天到了，或者春天快到了？</a:t>
            </a:r>
          </a:p>
        </p:txBody>
      </p:sp>
      <p:sp>
        <p:nvSpPr>
          <p:cNvPr id="28678" name="TextBox 8"/>
          <p:cNvSpPr txBox="1">
            <a:spLocks noChangeArrowheads="1"/>
          </p:cNvSpPr>
          <p:nvPr/>
        </p:nvSpPr>
        <p:spPr bwMode="auto">
          <a:xfrm>
            <a:off x="428625" y="500063"/>
            <a:ext cx="35718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800" b="1">
                <a:solidFill>
                  <a:srgbClr val="FF0000"/>
                </a:solidFill>
              </a:rPr>
              <a:t>第一部分</a:t>
            </a:r>
            <a:r>
              <a:rPr lang="en-US" altLang="zh-CN" sz="2800" b="1">
                <a:solidFill>
                  <a:srgbClr val="FF0000"/>
                </a:solidFill>
              </a:rPr>
              <a:t>——</a:t>
            </a:r>
            <a:r>
              <a:rPr lang="zh-CN" altLang="en-US" sz="2800" b="1">
                <a:solidFill>
                  <a:srgbClr val="FF0000"/>
                </a:solidFill>
              </a:rPr>
              <a:t>盼春 </a:t>
            </a:r>
            <a:endParaRPr lang="zh-CN" altLang="en-US" sz="2800">
              <a:solidFill>
                <a:srgbClr val="FF0000"/>
              </a:solidFill>
            </a:endParaRPr>
          </a:p>
        </p:txBody>
      </p:sp>
    </p:spTree>
  </p:cSld>
  <p:clrMapOvr>
    <a:masterClrMapping/>
  </p:clrMapOvr>
  <p:transition spd="slow">
    <p:random/>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698" name="组合 15"/>
          <p:cNvGrpSpPr>
            <a:grpSpLocks/>
          </p:cNvGrpSpPr>
          <p:nvPr/>
        </p:nvGrpSpPr>
        <p:grpSpPr bwMode="auto">
          <a:xfrm>
            <a:off x="44450" y="-39688"/>
            <a:ext cx="2006600" cy="522288"/>
            <a:chOff x="70" y="-63"/>
            <a:chExt cx="3160" cy="824"/>
          </a:xfrm>
        </p:grpSpPr>
        <p:sp>
          <p:nvSpPr>
            <p:cNvPr id="29706" name="文本框 6"/>
            <p:cNvSpPr txBox="1">
              <a:spLocks noChangeArrowheads="1"/>
            </p:cNvSpPr>
            <p:nvPr/>
          </p:nvSpPr>
          <p:spPr bwMode="auto">
            <a:xfrm>
              <a:off x="678" y="-63"/>
              <a:ext cx="2552" cy="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kumimoji="1" lang="zh-CN" altLang="en-US" sz="2800">
                  <a:latin typeface="黑体" pitchFamily="49" charset="-122"/>
                  <a:ea typeface="黑体" pitchFamily="49" charset="-122"/>
                </a:rPr>
                <a:t>精读细研</a:t>
              </a:r>
            </a:p>
          </p:txBody>
        </p:sp>
        <p:cxnSp>
          <p:nvCxnSpPr>
            <p:cNvPr id="19" name="直线连接符 9"/>
            <p:cNvCxnSpPr/>
            <p:nvPr/>
          </p:nvCxnSpPr>
          <p:spPr>
            <a:xfrm>
              <a:off x="70" y="701"/>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20" name="菱形 19"/>
            <p:cNvSpPr/>
            <p:nvPr/>
          </p:nvSpPr>
          <p:spPr>
            <a:xfrm>
              <a:off x="125" y="147"/>
              <a:ext cx="553" cy="554"/>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kumimoji="1" lang="zh-CN" altLang="en-US">
                <a:latin typeface="黑体" panose="02010609060101010101" pitchFamily="49" charset="-122"/>
                <a:ea typeface="黑体" panose="02010609060101010101" pitchFamily="49" charset="-122"/>
              </a:endParaRPr>
            </a:p>
          </p:txBody>
        </p:sp>
      </p:grpSp>
      <p:sp>
        <p:nvSpPr>
          <p:cNvPr id="29699" name="矩形 4"/>
          <p:cNvSpPr>
            <a:spLocks noChangeArrowheads="1"/>
          </p:cNvSpPr>
          <p:nvPr/>
        </p:nvSpPr>
        <p:spPr bwMode="auto">
          <a:xfrm>
            <a:off x="539750" y="1585913"/>
            <a:ext cx="745331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800" b="1">
                <a:latin typeface="楷体" pitchFamily="49" charset="-122"/>
                <a:ea typeface="楷体" pitchFamily="49" charset="-122"/>
              </a:rPr>
              <a:t>盼望着，盼望着，东风来了，春天的脚步近了。</a:t>
            </a:r>
          </a:p>
        </p:txBody>
      </p:sp>
      <p:sp>
        <p:nvSpPr>
          <p:cNvPr id="29700" name="矩形 13"/>
          <p:cNvSpPr>
            <a:spLocks noChangeArrowheads="1"/>
          </p:cNvSpPr>
          <p:nvPr/>
        </p:nvSpPr>
        <p:spPr bwMode="auto">
          <a:xfrm>
            <a:off x="395288" y="669925"/>
            <a:ext cx="806514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en-US" altLang="zh-CN" sz="2400" b="1" dirty="0">
                <a:latin typeface="宋体" pitchFamily="2" charset="-122"/>
              </a:rPr>
              <a:t>1.</a:t>
            </a:r>
            <a:r>
              <a:rPr lang="zh-CN" altLang="en-US" sz="2400" b="1" dirty="0">
                <a:latin typeface="宋体" pitchFamily="2" charset="-122"/>
              </a:rPr>
              <a:t>第</a:t>
            </a:r>
            <a:r>
              <a:rPr lang="en-US" altLang="zh-CN" sz="2400" b="1" dirty="0">
                <a:latin typeface="宋体" pitchFamily="2" charset="-122"/>
              </a:rPr>
              <a:t>1</a:t>
            </a:r>
            <a:r>
              <a:rPr lang="zh-CN" altLang="en-US" sz="2400" b="1" dirty="0">
                <a:latin typeface="宋体" pitchFamily="2" charset="-122"/>
              </a:rPr>
              <a:t>段中作者运用了哪些修</a:t>
            </a:r>
            <a:r>
              <a:rPr lang="zh-CN" altLang="en-US" sz="2400" b="1" dirty="0" smtClean="0">
                <a:latin typeface="宋体" pitchFamily="2" charset="-122"/>
              </a:rPr>
              <a:t>辞手法？</a:t>
            </a:r>
            <a:r>
              <a:rPr lang="zh-CN" altLang="en-US" sz="2400" b="1" dirty="0">
                <a:latin typeface="宋体" pitchFamily="2" charset="-122"/>
              </a:rPr>
              <a:t>这样写有什么好处？</a:t>
            </a:r>
          </a:p>
        </p:txBody>
      </p:sp>
      <p:cxnSp>
        <p:nvCxnSpPr>
          <p:cNvPr id="3" name="直接连接符 2"/>
          <p:cNvCxnSpPr/>
          <p:nvPr/>
        </p:nvCxnSpPr>
        <p:spPr>
          <a:xfrm>
            <a:off x="611188" y="2109788"/>
            <a:ext cx="2447925" cy="0"/>
          </a:xfrm>
          <a:prstGeom prst="line">
            <a:avLst/>
          </a:prstGeom>
          <a:ln w="15875">
            <a:solidFill>
              <a:srgbClr val="FF0000"/>
            </a:solidFill>
          </a:ln>
        </p:spPr>
        <p:style>
          <a:lnRef idx="1">
            <a:schemeClr val="accent1"/>
          </a:lnRef>
          <a:fillRef idx="0">
            <a:schemeClr val="accent1"/>
          </a:fillRef>
          <a:effectRef idx="0">
            <a:schemeClr val="accent1"/>
          </a:effectRef>
          <a:fontRef idx="minor">
            <a:schemeClr val="tx1"/>
          </a:fontRef>
        </p:style>
      </p:cxnSp>
      <p:sp>
        <p:nvSpPr>
          <p:cNvPr id="4" name="矩形 3"/>
          <p:cNvSpPr>
            <a:spLocks noChangeArrowheads="1"/>
          </p:cNvSpPr>
          <p:nvPr/>
        </p:nvSpPr>
        <p:spPr bwMode="auto">
          <a:xfrm>
            <a:off x="1250950" y="2109788"/>
            <a:ext cx="8001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400" b="1">
                <a:solidFill>
                  <a:srgbClr val="FF0000"/>
                </a:solidFill>
                <a:latin typeface="宋体" pitchFamily="2" charset="-122"/>
              </a:rPr>
              <a:t>反复</a:t>
            </a:r>
            <a:endParaRPr lang="zh-CN" altLang="en-US" b="1">
              <a:latin typeface="宋体" pitchFamily="2" charset="-122"/>
            </a:endParaRPr>
          </a:p>
        </p:txBody>
      </p:sp>
      <p:cxnSp>
        <p:nvCxnSpPr>
          <p:cNvPr id="6" name="直接连接符 5"/>
          <p:cNvCxnSpPr/>
          <p:nvPr/>
        </p:nvCxnSpPr>
        <p:spPr>
          <a:xfrm>
            <a:off x="6300788" y="2109788"/>
            <a:ext cx="1439862" cy="0"/>
          </a:xfrm>
          <a:prstGeom prst="line">
            <a:avLst/>
          </a:prstGeom>
          <a:ln w="15875">
            <a:solidFill>
              <a:srgbClr val="FF0000"/>
            </a:solidFill>
          </a:ln>
        </p:spPr>
        <p:style>
          <a:lnRef idx="1">
            <a:schemeClr val="accent1"/>
          </a:lnRef>
          <a:fillRef idx="0">
            <a:schemeClr val="accent1"/>
          </a:fillRef>
          <a:effectRef idx="0">
            <a:schemeClr val="accent1"/>
          </a:effectRef>
          <a:fontRef idx="minor">
            <a:schemeClr val="tx1"/>
          </a:fontRef>
        </p:style>
      </p:cxnSp>
      <p:sp>
        <p:nvSpPr>
          <p:cNvPr id="7" name="矩形 6"/>
          <p:cNvSpPr>
            <a:spLocks noChangeArrowheads="1"/>
          </p:cNvSpPr>
          <p:nvPr/>
        </p:nvSpPr>
        <p:spPr bwMode="auto">
          <a:xfrm>
            <a:off x="6619875" y="2109788"/>
            <a:ext cx="8001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400" b="1">
                <a:solidFill>
                  <a:srgbClr val="FF0000"/>
                </a:solidFill>
                <a:latin typeface="宋体" pitchFamily="2" charset="-122"/>
              </a:rPr>
              <a:t>拟人</a:t>
            </a:r>
            <a:endParaRPr lang="zh-CN" altLang="en-US" b="1">
              <a:latin typeface="宋体" pitchFamily="2" charset="-122"/>
            </a:endParaRPr>
          </a:p>
        </p:txBody>
      </p:sp>
      <p:sp>
        <p:nvSpPr>
          <p:cNvPr id="9" name="矩形 8"/>
          <p:cNvSpPr>
            <a:spLocks noChangeArrowheads="1"/>
          </p:cNvSpPr>
          <p:nvPr/>
        </p:nvSpPr>
        <p:spPr bwMode="auto">
          <a:xfrm>
            <a:off x="468313" y="2715766"/>
            <a:ext cx="8280400" cy="16677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lnSpc>
                <a:spcPct val="150000"/>
              </a:lnSpc>
            </a:pPr>
            <a:r>
              <a:rPr lang="zh-CN" altLang="en-US" sz="2400" b="1" dirty="0">
                <a:solidFill>
                  <a:srgbClr val="0000FF"/>
                </a:solidFill>
                <a:latin typeface="宋体" pitchFamily="2" charset="-122"/>
              </a:rPr>
              <a:t>    两个“</a:t>
            </a:r>
            <a:r>
              <a:rPr lang="zh-CN" altLang="en-US" sz="2400" b="1" dirty="0">
                <a:solidFill>
                  <a:srgbClr val="0000FF"/>
                </a:solidFill>
                <a:latin typeface="楷体" pitchFamily="49" charset="-122"/>
                <a:ea typeface="楷体" pitchFamily="49" charset="-122"/>
              </a:rPr>
              <a:t>盼望着</a:t>
            </a:r>
            <a:r>
              <a:rPr lang="zh-CN" altLang="en-US" sz="2400" b="1" dirty="0">
                <a:solidFill>
                  <a:srgbClr val="0000FF"/>
                </a:solidFill>
                <a:latin typeface="宋体" pitchFamily="2" charset="-122"/>
              </a:rPr>
              <a:t>”语气应该是递进的，表达一种急切而欣喜的“</a:t>
            </a:r>
            <a:r>
              <a:rPr lang="zh-CN" altLang="en-US" sz="2400" b="1" dirty="0">
                <a:solidFill>
                  <a:srgbClr val="0000FF"/>
                </a:solidFill>
                <a:latin typeface="楷体" pitchFamily="49" charset="-122"/>
                <a:ea typeface="楷体" pitchFamily="49" charset="-122"/>
              </a:rPr>
              <a:t>盼望</a:t>
            </a:r>
            <a:r>
              <a:rPr lang="zh-CN" altLang="en-US" sz="2400" b="1" dirty="0">
                <a:solidFill>
                  <a:srgbClr val="0000FF"/>
                </a:solidFill>
                <a:latin typeface="宋体" pitchFamily="2" charset="-122"/>
              </a:rPr>
              <a:t>”心情。“</a:t>
            </a:r>
            <a:r>
              <a:rPr lang="zh-CN" altLang="en-US" sz="2400" b="1" dirty="0">
                <a:solidFill>
                  <a:srgbClr val="0000FF"/>
                </a:solidFill>
                <a:latin typeface="楷体" pitchFamily="49" charset="-122"/>
                <a:ea typeface="楷体" pitchFamily="49" charset="-122"/>
              </a:rPr>
              <a:t>春天</a:t>
            </a:r>
            <a:r>
              <a:rPr lang="zh-CN" altLang="en-US" sz="2400" b="1" dirty="0">
                <a:solidFill>
                  <a:srgbClr val="0000FF"/>
                </a:solidFill>
                <a:latin typeface="宋体" pitchFamily="2" charset="-122"/>
              </a:rPr>
              <a:t>”本无脚步，是作者想象有的，一上来就传达了一种欢快而热烈的心情。</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9699"/>
                                        </p:tgtEl>
                                        <p:attrNameLst>
                                          <p:attrName>style.visibility</p:attrName>
                                        </p:attrNameLst>
                                      </p:cBhvr>
                                      <p:to>
                                        <p:strVal val="visible"/>
                                      </p:to>
                                    </p:set>
                                    <p:animEffect transition="in" filter="barn(inVertical)">
                                      <p:cBhvr>
                                        <p:cTn id="7" dur="500"/>
                                        <p:tgtEl>
                                          <p:spTgt spid="29699"/>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0" fill="hold" nodeType="clickPar">
                      <p:stCondLst>
                        <p:cond delay="indefinite"/>
                      </p:stCondLst>
                      <p:childTnLst>
                        <p:par>
                          <p:cTn id="21" fill="hold" nodeType="withGroup">
                            <p:stCondLst>
                              <p:cond delay="0"/>
                            </p:stCondLst>
                            <p:childTnLst>
                              <p:par>
                                <p:cTn id="22" presetID="22" presetClass="entr" presetSubtype="8" fill="hold" nodeType="click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wipe(left)">
                                      <p:cBhvr>
                                        <p:cTn id="24" dur="500"/>
                                        <p:tgtEl>
                                          <p:spTgt spid="6"/>
                                        </p:tgtEl>
                                      </p:cBhvr>
                                    </p:animEffect>
                                  </p:childTnLst>
                                </p:cTn>
                              </p:par>
                            </p:childTnLst>
                          </p:cTn>
                        </p:par>
                      </p:childTnLst>
                    </p:cTn>
                  </p:par>
                  <p:par>
                    <p:cTn id="25" fill="hold" nodeType="clickPar">
                      <p:stCondLst>
                        <p:cond delay="indefinite"/>
                      </p:stCondLst>
                      <p:childTnLst>
                        <p:par>
                          <p:cTn id="26" fill="hold" nodeType="withGroup">
                            <p:stCondLst>
                              <p:cond delay="0"/>
                            </p:stCondLst>
                            <p:childTnLst>
                              <p:par>
                                <p:cTn id="27" presetID="42" presetClass="entr" presetSubtype="0" fill="hold" grpId="0" nodeType="click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fade">
                                      <p:cBhvr>
                                        <p:cTn id="29" dur="1000"/>
                                        <p:tgtEl>
                                          <p:spTgt spid="7"/>
                                        </p:tgtEl>
                                      </p:cBhvr>
                                    </p:animEffect>
                                    <p:anim calcmode="lin" valueType="num">
                                      <p:cBhvr>
                                        <p:cTn id="30" dur="1000" fill="hold"/>
                                        <p:tgtEl>
                                          <p:spTgt spid="7"/>
                                        </p:tgtEl>
                                        <p:attrNameLst>
                                          <p:attrName>ppt_x</p:attrName>
                                        </p:attrNameLst>
                                      </p:cBhvr>
                                      <p:tavLst>
                                        <p:tav tm="0">
                                          <p:val>
                                            <p:strVal val="#ppt_x"/>
                                          </p:val>
                                        </p:tav>
                                        <p:tav tm="100000">
                                          <p:val>
                                            <p:strVal val="#ppt_x"/>
                                          </p:val>
                                        </p:tav>
                                      </p:tavLst>
                                    </p:anim>
                                    <p:anim calcmode="lin" valueType="num">
                                      <p:cBhvr>
                                        <p:cTn id="31"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32" fill="hold" nodeType="clickPar">
                      <p:stCondLst>
                        <p:cond delay="indefinite"/>
                      </p:stCondLst>
                      <p:childTnLst>
                        <p:par>
                          <p:cTn id="33" fill="hold" nodeType="withGroup">
                            <p:stCondLst>
                              <p:cond delay="0"/>
                            </p:stCondLst>
                            <p:childTnLst>
                              <p:par>
                                <p:cTn id="34" presetID="16" presetClass="entr" presetSubtype="21" fill="hold" grpId="0" nodeType="clickEffect">
                                  <p:stCondLst>
                                    <p:cond delay="0"/>
                                  </p:stCondLst>
                                  <p:childTnLst>
                                    <p:set>
                                      <p:cBhvr>
                                        <p:cTn id="35" dur="1" fill="hold">
                                          <p:stCondLst>
                                            <p:cond delay="0"/>
                                          </p:stCondLst>
                                        </p:cTn>
                                        <p:tgtEl>
                                          <p:spTgt spid="9"/>
                                        </p:tgtEl>
                                        <p:attrNameLst>
                                          <p:attrName>style.visibility</p:attrName>
                                        </p:attrNameLst>
                                      </p:cBhvr>
                                      <p:to>
                                        <p:strVal val="visible"/>
                                      </p:to>
                                    </p:set>
                                    <p:animEffect transition="in" filter="barn(inVertical)">
                                      <p:cBhvr>
                                        <p:cTn id="36"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699" grpId="0"/>
      <p:bldP spid="4" grpId="0"/>
      <p:bldP spid="7" grpId="0"/>
      <p:bldP spid="9"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722" name="组合 15"/>
          <p:cNvGrpSpPr>
            <a:grpSpLocks/>
          </p:cNvGrpSpPr>
          <p:nvPr/>
        </p:nvGrpSpPr>
        <p:grpSpPr bwMode="auto">
          <a:xfrm>
            <a:off x="44450" y="-39688"/>
            <a:ext cx="2006600" cy="522288"/>
            <a:chOff x="70" y="-63"/>
            <a:chExt cx="3160" cy="824"/>
          </a:xfrm>
        </p:grpSpPr>
        <p:sp>
          <p:nvSpPr>
            <p:cNvPr id="30725" name="文本框 6"/>
            <p:cNvSpPr txBox="1">
              <a:spLocks noChangeArrowheads="1"/>
            </p:cNvSpPr>
            <p:nvPr/>
          </p:nvSpPr>
          <p:spPr bwMode="auto">
            <a:xfrm>
              <a:off x="678" y="-63"/>
              <a:ext cx="2552" cy="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kumimoji="1" lang="zh-CN" altLang="en-US" sz="2800">
                  <a:latin typeface="黑体" pitchFamily="49" charset="-122"/>
                  <a:ea typeface="黑体" pitchFamily="49" charset="-122"/>
                </a:rPr>
                <a:t>精读细研</a:t>
              </a:r>
            </a:p>
          </p:txBody>
        </p:sp>
        <p:cxnSp>
          <p:nvCxnSpPr>
            <p:cNvPr id="19" name="直线连接符 9"/>
            <p:cNvCxnSpPr/>
            <p:nvPr/>
          </p:nvCxnSpPr>
          <p:spPr>
            <a:xfrm>
              <a:off x="70" y="701"/>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20" name="菱形 19"/>
            <p:cNvSpPr/>
            <p:nvPr/>
          </p:nvSpPr>
          <p:spPr>
            <a:xfrm>
              <a:off x="125" y="147"/>
              <a:ext cx="553" cy="554"/>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kumimoji="1" lang="zh-CN" altLang="en-US">
                <a:latin typeface="黑体" panose="02010609060101010101" pitchFamily="49" charset="-122"/>
                <a:ea typeface="黑体" panose="02010609060101010101" pitchFamily="49" charset="-122"/>
              </a:endParaRPr>
            </a:p>
          </p:txBody>
        </p:sp>
      </p:grpSp>
      <p:sp>
        <p:nvSpPr>
          <p:cNvPr id="30723" name="矩形 5"/>
          <p:cNvSpPr>
            <a:spLocks noChangeArrowheads="1"/>
          </p:cNvSpPr>
          <p:nvPr/>
        </p:nvSpPr>
        <p:spPr bwMode="auto">
          <a:xfrm>
            <a:off x="500063" y="733425"/>
            <a:ext cx="8248650" cy="1113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nSpc>
                <a:spcPct val="150000"/>
              </a:lnSpc>
            </a:pPr>
            <a:r>
              <a:rPr lang="en-US" altLang="zh-CN" sz="2400" b="1" dirty="0">
                <a:latin typeface="宋体" pitchFamily="2" charset="-122"/>
              </a:rPr>
              <a:t>2.</a:t>
            </a:r>
            <a:r>
              <a:rPr lang="zh-CN" altLang="en-US" sz="2400" b="1" dirty="0">
                <a:latin typeface="宋体" pitchFamily="2" charset="-122"/>
              </a:rPr>
              <a:t>为什么只是说春天的脚步</a:t>
            </a:r>
            <a:r>
              <a:rPr lang="zh-CN" altLang="en-US" sz="2400" b="1" u="sng" dirty="0">
                <a:solidFill>
                  <a:srgbClr val="FF0000"/>
                </a:solidFill>
                <a:latin typeface="宋体" pitchFamily="2" charset="-122"/>
              </a:rPr>
              <a:t>近</a:t>
            </a:r>
            <a:r>
              <a:rPr lang="zh-CN" altLang="en-US" sz="2400" b="1" dirty="0">
                <a:latin typeface="宋体" pitchFamily="2" charset="-122"/>
              </a:rPr>
              <a:t>了，而不直接写春天来了，或者春天快到了？</a:t>
            </a:r>
          </a:p>
        </p:txBody>
      </p:sp>
      <p:sp>
        <p:nvSpPr>
          <p:cNvPr id="28676" name="TextBox 7"/>
          <p:cNvSpPr txBox="1">
            <a:spLocks noChangeArrowheads="1"/>
          </p:cNvSpPr>
          <p:nvPr/>
        </p:nvSpPr>
        <p:spPr bwMode="auto">
          <a:xfrm>
            <a:off x="539750" y="1851025"/>
            <a:ext cx="7888288" cy="2775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nSpc>
                <a:spcPct val="150000"/>
              </a:lnSpc>
            </a:pPr>
            <a:r>
              <a:rPr lang="zh-CN" altLang="en-US" sz="2400" b="1" dirty="0">
                <a:solidFill>
                  <a:srgbClr val="0000FF"/>
                </a:solidFill>
                <a:latin typeface="楷体" pitchFamily="49" charset="-122"/>
                <a:ea typeface="楷体" pitchFamily="49" charset="-122"/>
              </a:rPr>
              <a:t>    没说“来了”或“快到了”，只说“近了”，是从春天刚起步说起的。此时春天还没有到，所以一个</a:t>
            </a:r>
            <a:r>
              <a:rPr lang="en-US" altLang="zh-CN" sz="2400" b="1" dirty="0">
                <a:solidFill>
                  <a:srgbClr val="0000FF"/>
                </a:solidFill>
                <a:latin typeface="楷体" pitchFamily="49" charset="-122"/>
                <a:ea typeface="楷体" pitchFamily="49" charset="-122"/>
              </a:rPr>
              <a:t>“</a:t>
            </a:r>
            <a:r>
              <a:rPr lang="zh-CN" altLang="en-US" sz="2400" b="1" dirty="0">
                <a:solidFill>
                  <a:srgbClr val="0000FF"/>
                </a:solidFill>
                <a:latin typeface="楷体" pitchFamily="49" charset="-122"/>
                <a:ea typeface="楷体" pitchFamily="49" charset="-122"/>
              </a:rPr>
              <a:t>近</a:t>
            </a:r>
            <a:r>
              <a:rPr lang="en-US" altLang="zh-CN" sz="2400" b="1" dirty="0">
                <a:solidFill>
                  <a:srgbClr val="0000FF"/>
                </a:solidFill>
                <a:latin typeface="楷体" pitchFamily="49" charset="-122"/>
                <a:ea typeface="楷体" pitchFamily="49" charset="-122"/>
              </a:rPr>
              <a:t>”</a:t>
            </a:r>
            <a:r>
              <a:rPr lang="zh-CN" altLang="en-US" sz="2400" b="1" dirty="0">
                <a:solidFill>
                  <a:srgbClr val="0000FF"/>
                </a:solidFill>
                <a:latin typeface="楷体" pitchFamily="49" charset="-122"/>
                <a:ea typeface="楷体" pitchFamily="49" charset="-122"/>
              </a:rPr>
              <a:t>字非常准确。把春天拟人化，仿佛一个你最喜欢的人在远处向你招手，缓缓向你走来，一种欣喜感油然而生，让人倍感亲切。</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8676"/>
                                        </p:tgtEl>
                                        <p:attrNameLst>
                                          <p:attrName>style.visibility</p:attrName>
                                        </p:attrNameLst>
                                      </p:cBhvr>
                                      <p:to>
                                        <p:strVal val="visible"/>
                                      </p:to>
                                    </p:set>
                                    <p:anim calcmode="lin" valueType="num">
                                      <p:cBhvr additive="base">
                                        <p:cTn id="7" dur="500" fill="hold"/>
                                        <p:tgtEl>
                                          <p:spTgt spid="28676"/>
                                        </p:tgtEl>
                                        <p:attrNameLst>
                                          <p:attrName>ppt_x</p:attrName>
                                        </p:attrNameLst>
                                      </p:cBhvr>
                                      <p:tavLst>
                                        <p:tav tm="0">
                                          <p:val>
                                            <p:strVal val="#ppt_x"/>
                                          </p:val>
                                        </p:tav>
                                        <p:tav tm="100000">
                                          <p:val>
                                            <p:strVal val="#ppt_x"/>
                                          </p:val>
                                        </p:tav>
                                      </p:tavLst>
                                    </p:anim>
                                    <p:anim calcmode="lin" valueType="num">
                                      <p:cBhvr additive="base">
                                        <p:cTn id="8" dur="500" fill="hold"/>
                                        <p:tgtEl>
                                          <p:spTgt spid="2867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6"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746" name="组合 5"/>
          <p:cNvGrpSpPr>
            <a:grpSpLocks/>
          </p:cNvGrpSpPr>
          <p:nvPr/>
        </p:nvGrpSpPr>
        <p:grpSpPr bwMode="auto">
          <a:xfrm>
            <a:off x="179388" y="123825"/>
            <a:ext cx="1630362" cy="400050"/>
            <a:chOff x="160049" y="525491"/>
            <a:chExt cx="1629583" cy="400110"/>
          </a:xfrm>
        </p:grpSpPr>
        <p:pic>
          <p:nvPicPr>
            <p:cNvPr id="4" name="图片 3">
              <a:extLst>
                <a:ext uri="{FF2B5EF4-FFF2-40B4-BE49-F238E27FC236}"/>
              </a:extLst>
            </p:cNvPr>
            <p:cNvPicPr>
              <a:picLocks noChangeAspect="1"/>
            </p:cNvPicPr>
            <p:nvPr/>
          </p:nvPicPr>
          <p:blipFill>
            <a:blip r:embed="rId2" cstate="print"/>
            <a:stretch>
              <a:fillRect/>
            </a:stretch>
          </p:blipFill>
          <p:spPr>
            <a:xfrm>
              <a:off x="160049" y="536606"/>
              <a:ext cx="1629583" cy="377882"/>
            </a:xfrm>
            <a:prstGeom prst="rect">
              <a:avLst/>
            </a:prstGeom>
            <a:ln>
              <a:noFill/>
            </a:ln>
            <a:effectLst>
              <a:outerShdw blurRad="292100" dist="139700" dir="2700000" algn="tl" rotWithShape="0">
                <a:srgbClr val="333333">
                  <a:alpha val="65000"/>
                </a:srgbClr>
              </a:outerShdw>
            </a:effectLst>
          </p:spPr>
        </p:pic>
        <p:sp>
          <p:nvSpPr>
            <p:cNvPr id="31749" name="文本框 11"/>
            <p:cNvSpPr txBox="1">
              <a:spLocks noChangeArrowheads="1"/>
            </p:cNvSpPr>
            <p:nvPr/>
          </p:nvSpPr>
          <p:spPr bwMode="auto">
            <a:xfrm>
              <a:off x="172162" y="525491"/>
              <a:ext cx="123148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kumimoji="1" lang="zh-CN" altLang="en-US" sz="2000">
                  <a:solidFill>
                    <a:schemeClr val="bg1"/>
                  </a:solidFill>
                  <a:latin typeface="黑体" pitchFamily="49" charset="-122"/>
                  <a:ea typeface="黑体" pitchFamily="49" charset="-122"/>
                </a:rPr>
                <a:t>第二课时</a:t>
              </a:r>
            </a:p>
          </p:txBody>
        </p:sp>
      </p:grpSp>
      <p:sp>
        <p:nvSpPr>
          <p:cNvPr id="31747" name="TextBox 1"/>
          <p:cNvSpPr txBox="1">
            <a:spLocks noChangeArrowheads="1"/>
          </p:cNvSpPr>
          <p:nvPr/>
        </p:nvSpPr>
        <p:spPr bwMode="auto">
          <a:xfrm>
            <a:off x="1258888" y="987425"/>
            <a:ext cx="6769496" cy="2678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lnSpc>
                <a:spcPct val="150000"/>
              </a:lnSpc>
            </a:pPr>
            <a:r>
              <a:rPr lang="zh-CN" altLang="en-US" sz="2800" b="1" dirty="0">
                <a:latin typeface="楷体" pitchFamily="49" charset="-122"/>
                <a:ea typeface="楷体" pitchFamily="49" charset="-122"/>
              </a:rPr>
              <a:t>    同学们，上节课我们通过读课文感知了文中描绘的美好春景图。这节课让我们再次走进课文，看看作者是如何把这美好的春天描绘出来的。</a:t>
            </a:r>
          </a:p>
        </p:txBody>
      </p:sp>
    </p:spTree>
  </p:cSld>
  <p:clrMapOvr>
    <a:masterClrMapping/>
  </p:clrMapOvr>
  <p:transition spd="slow">
    <p:random/>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粉的像霞"/>
          <p:cNvPicPr>
            <a:picLocks noChangeAspect="1" noChangeArrowheads="1"/>
          </p:cNvPicPr>
          <p:nvPr/>
        </p:nvPicPr>
        <p:blipFill>
          <a:blip r:embed="rId2" cstate="print">
            <a:extLst>
              <a:ext uri="{28A0092B-C50C-407E-A947-70E740481C1C}">
                <a14:useLocalDpi xmlns:a14="http://schemas.microsoft.com/office/drawing/2010/main" val="0"/>
              </a:ext>
            </a:extLst>
          </a:blip>
          <a:srcRect b="5888"/>
          <a:stretch>
            <a:fillRect/>
          </a:stretch>
        </p:blipFill>
        <p:spPr bwMode="auto">
          <a:xfrm>
            <a:off x="0" y="0"/>
            <a:ext cx="9144000"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图片 8">
            <a:extLst>
              <a:ext uri="{FF2B5EF4-FFF2-40B4-BE49-F238E27FC236}"/>
            </a:extLst>
          </p:cNvPr>
          <p:cNvPicPr>
            <a:picLocks noChangeAspect="1"/>
          </p:cNvPicPr>
          <p:nvPr/>
        </p:nvPicPr>
        <p:blipFill>
          <a:blip r:embed="rId3" cstate="print"/>
          <a:stretch>
            <a:fillRect/>
          </a:stretch>
        </p:blipFill>
        <p:spPr>
          <a:xfrm>
            <a:off x="7262813" y="3806825"/>
            <a:ext cx="1630362" cy="379413"/>
          </a:xfrm>
          <a:prstGeom prst="rect">
            <a:avLst/>
          </a:prstGeom>
          <a:ln>
            <a:noFill/>
          </a:ln>
          <a:effectLst>
            <a:outerShdw blurRad="292100" dist="139700" dir="2700000" algn="tl" rotWithShape="0">
              <a:srgbClr val="333333">
                <a:alpha val="65000"/>
              </a:srgbClr>
            </a:outerShdw>
          </a:effectLst>
        </p:spPr>
      </p:pic>
      <p:pic>
        <p:nvPicPr>
          <p:cNvPr id="10" name="图片 9">
            <a:hlinkClick r:id="rId4" action="ppaction://hlinksldjump"/>
            <a:extLst>
              <a:ext uri="{FF2B5EF4-FFF2-40B4-BE49-F238E27FC236}"/>
            </a:extLst>
          </p:cNvPr>
          <p:cNvPicPr>
            <a:picLocks noChangeAspect="1"/>
          </p:cNvPicPr>
          <p:nvPr/>
        </p:nvPicPr>
        <p:blipFill>
          <a:blip r:embed="rId3" cstate="print"/>
          <a:stretch>
            <a:fillRect/>
          </a:stretch>
        </p:blipFill>
        <p:spPr>
          <a:xfrm>
            <a:off x="7262813" y="4198938"/>
            <a:ext cx="1630362" cy="377825"/>
          </a:xfrm>
          <a:prstGeom prst="rect">
            <a:avLst/>
          </a:prstGeom>
          <a:ln>
            <a:noFill/>
          </a:ln>
          <a:effectLst>
            <a:outerShdw blurRad="292100" dist="139700" dir="2700000" algn="tl" rotWithShape="0">
              <a:srgbClr val="333333">
                <a:alpha val="65000"/>
              </a:srgbClr>
            </a:outerShdw>
          </a:effectLst>
        </p:spPr>
      </p:pic>
      <p:sp>
        <p:nvSpPr>
          <p:cNvPr id="5125" name="文本框 15">
            <a:hlinkClick r:id="" action="ppaction://hlinkshowjump?jump=nextslide"/>
          </p:cNvPr>
          <p:cNvSpPr txBox="1">
            <a:spLocks noChangeArrowheads="1"/>
          </p:cNvSpPr>
          <p:nvPr/>
        </p:nvSpPr>
        <p:spPr bwMode="auto">
          <a:xfrm>
            <a:off x="7275513" y="3795713"/>
            <a:ext cx="123031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kumimoji="1" lang="zh-CN" altLang="en-US" sz="2000">
                <a:solidFill>
                  <a:schemeClr val="bg1"/>
                </a:solidFill>
                <a:latin typeface="黑体" pitchFamily="49" charset="-122"/>
                <a:ea typeface="黑体" pitchFamily="49" charset="-122"/>
                <a:hlinkClick r:id="rId5" action="ppaction://hlinksldjump"/>
              </a:rPr>
              <a:t>第一课时</a:t>
            </a:r>
            <a:endParaRPr kumimoji="1" lang="zh-CN" altLang="en-US" sz="2000">
              <a:solidFill>
                <a:schemeClr val="bg1"/>
              </a:solidFill>
              <a:latin typeface="黑体" pitchFamily="49" charset="-122"/>
              <a:ea typeface="黑体" pitchFamily="49" charset="-122"/>
            </a:endParaRPr>
          </a:p>
        </p:txBody>
      </p:sp>
      <p:sp>
        <p:nvSpPr>
          <p:cNvPr id="5126" name="文本框 14"/>
          <p:cNvSpPr txBox="1">
            <a:spLocks noChangeArrowheads="1"/>
          </p:cNvSpPr>
          <p:nvPr/>
        </p:nvSpPr>
        <p:spPr bwMode="auto">
          <a:xfrm>
            <a:off x="7275513" y="4187825"/>
            <a:ext cx="123031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kumimoji="1" lang="zh-CN" altLang="en-US" sz="2000">
                <a:solidFill>
                  <a:schemeClr val="bg1"/>
                </a:solidFill>
                <a:latin typeface="黑体" pitchFamily="49" charset="-122"/>
                <a:ea typeface="黑体" pitchFamily="49" charset="-122"/>
                <a:hlinkClick r:id="rId4" action="ppaction://hlinksldjump"/>
              </a:rPr>
              <a:t>第二课时</a:t>
            </a:r>
            <a:endParaRPr kumimoji="1" lang="zh-CN" altLang="en-US" sz="2000">
              <a:solidFill>
                <a:schemeClr val="bg1"/>
              </a:solidFill>
              <a:latin typeface="黑体" pitchFamily="49" charset="-122"/>
              <a:ea typeface="黑体" pitchFamily="49" charset="-122"/>
            </a:endParaRPr>
          </a:p>
        </p:txBody>
      </p:sp>
      <p:grpSp>
        <p:nvGrpSpPr>
          <p:cNvPr id="5127" name="组合 1"/>
          <p:cNvGrpSpPr>
            <a:grpSpLocks/>
          </p:cNvGrpSpPr>
          <p:nvPr/>
        </p:nvGrpSpPr>
        <p:grpSpPr bwMode="auto">
          <a:xfrm>
            <a:off x="58738" y="50800"/>
            <a:ext cx="1920875" cy="369888"/>
            <a:chOff x="58738" y="50800"/>
            <a:chExt cx="1920875" cy="369332"/>
          </a:xfrm>
        </p:grpSpPr>
        <p:sp>
          <p:nvSpPr>
            <p:cNvPr id="13" name="圆角矩形 12">
              <a:extLst>
                <a:ext uri="{FF2B5EF4-FFF2-40B4-BE49-F238E27FC236}"/>
              </a:extLst>
            </p:cNvPr>
            <p:cNvSpPr/>
            <p:nvPr/>
          </p:nvSpPr>
          <p:spPr>
            <a:xfrm>
              <a:off x="58738" y="98353"/>
              <a:ext cx="1920875" cy="312268"/>
            </a:xfrm>
            <a:prstGeom prst="roundRect">
              <a:avLst/>
            </a:prstGeom>
            <a:solidFill>
              <a:srgbClr val="0070C0"/>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defRPr/>
              </a:pPr>
              <a:endParaRPr lang="zh-CN" altLang="en-US" b="1"/>
            </a:p>
          </p:txBody>
        </p:sp>
        <p:sp>
          <p:nvSpPr>
            <p:cNvPr id="5135" name="文本框 1"/>
            <p:cNvSpPr txBox="1">
              <a:spLocks noChangeArrowheads="1"/>
            </p:cNvSpPr>
            <p:nvPr/>
          </p:nvSpPr>
          <p:spPr bwMode="auto">
            <a:xfrm>
              <a:off x="117475" y="50800"/>
              <a:ext cx="180049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kumimoji="1" lang="zh-CN" altLang="en-US" b="1" dirty="0">
                  <a:solidFill>
                    <a:schemeClr val="bg1"/>
                  </a:solidFill>
                  <a:latin typeface="宋体" pitchFamily="2" charset="-122"/>
                </a:rPr>
                <a:t>七年级语文上册</a:t>
              </a:r>
            </a:p>
          </p:txBody>
        </p:sp>
      </p:grpSp>
      <p:sp>
        <p:nvSpPr>
          <p:cNvPr id="14" name="TextBox 48">
            <a:extLst>
              <a:ext uri="{FF2B5EF4-FFF2-40B4-BE49-F238E27FC236}"/>
            </a:extLst>
          </p:cNvPr>
          <p:cNvSpPr txBox="1"/>
          <p:nvPr/>
        </p:nvSpPr>
        <p:spPr>
          <a:xfrm>
            <a:off x="3347864" y="1563638"/>
            <a:ext cx="2016224" cy="854080"/>
          </a:xfrm>
          <a:prstGeom prst="rect">
            <a:avLst/>
          </a:prstGeom>
          <a:noFill/>
          <a:ln w="19050">
            <a:solidFill>
              <a:schemeClr val="tx1"/>
            </a:solidFill>
          </a:ln>
          <a:effectLst>
            <a:softEdge rad="31750"/>
          </a:effectLst>
        </p:spPr>
        <p:txBody>
          <a:bodyPr lIns="68580" tIns="34290" rIns="68580" bIns="34290">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defRPr/>
            </a:pPr>
            <a:r>
              <a:rPr lang="en-US" altLang="zh-CN" sz="5100" b="1" dirty="0" smtClean="0">
                <a:solidFill>
                  <a:srgbClr val="FF0000"/>
                </a:solidFill>
                <a:effectLst>
                  <a:outerShdw blurRad="38100" dist="38100" dir="2700000" algn="tl">
                    <a:srgbClr val="C0C0C0"/>
                  </a:outerShdw>
                </a:effectLst>
                <a:latin typeface="宋体" pitchFamily="2" charset="-122"/>
                <a:cs typeface="Kaiti SC"/>
              </a:rPr>
              <a:t>1  </a:t>
            </a:r>
            <a:r>
              <a:rPr lang="zh-CN" altLang="en-US" sz="5100" b="1" dirty="0" smtClean="0">
                <a:solidFill>
                  <a:srgbClr val="FF0000"/>
                </a:solidFill>
                <a:effectLst>
                  <a:outerShdw blurRad="38100" dist="38100" dir="2700000" algn="tl">
                    <a:srgbClr val="C0C0C0"/>
                  </a:outerShdw>
                </a:effectLst>
                <a:latin typeface="宋体" pitchFamily="2" charset="-122"/>
                <a:cs typeface="Kaiti SC"/>
              </a:rPr>
              <a:t>春</a:t>
            </a:r>
          </a:p>
        </p:txBody>
      </p:sp>
      <p:pic>
        <p:nvPicPr>
          <p:cNvPr id="12" name="图片 11">
            <a:extLst>
              <a:ext uri="{FF2B5EF4-FFF2-40B4-BE49-F238E27FC236}"/>
            </a:extLst>
          </p:cNvPr>
          <p:cNvPicPr>
            <a:picLocks noChangeAspect="1"/>
          </p:cNvPicPr>
          <p:nvPr/>
        </p:nvPicPr>
        <p:blipFill>
          <a:blip r:embed="rId3" cstate="print"/>
          <a:stretch>
            <a:fillRect/>
          </a:stretch>
        </p:blipFill>
        <p:spPr>
          <a:xfrm>
            <a:off x="7262813" y="4598988"/>
            <a:ext cx="1630362" cy="379412"/>
          </a:xfrm>
          <a:prstGeom prst="rect">
            <a:avLst/>
          </a:prstGeom>
          <a:ln>
            <a:noFill/>
          </a:ln>
          <a:effectLst>
            <a:outerShdw blurRad="292100" dist="139700" dir="2700000" algn="tl" rotWithShape="0">
              <a:srgbClr val="333333">
                <a:alpha val="65000"/>
              </a:srgbClr>
            </a:outerShdw>
          </a:effectLst>
        </p:spPr>
      </p:pic>
      <p:sp>
        <p:nvSpPr>
          <p:cNvPr id="5133" name="文本框 15">
            <a:hlinkClick r:id="rId6" action="ppaction://hlinksldjump"/>
          </p:cNvPr>
          <p:cNvSpPr txBox="1">
            <a:spLocks noChangeArrowheads="1"/>
          </p:cNvSpPr>
          <p:nvPr/>
        </p:nvSpPr>
        <p:spPr bwMode="auto">
          <a:xfrm>
            <a:off x="7275513" y="4587875"/>
            <a:ext cx="123031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kumimoji="1" lang="zh-CN" altLang="en-US" sz="2000">
                <a:solidFill>
                  <a:schemeClr val="bg1"/>
                </a:solidFill>
                <a:latin typeface="黑体" pitchFamily="49" charset="-122"/>
                <a:ea typeface="黑体" pitchFamily="49" charset="-122"/>
                <a:hlinkClick r:id="rId6" action="ppaction://hlinksldjump"/>
              </a:rPr>
              <a:t>第三课时</a:t>
            </a:r>
            <a:endParaRPr kumimoji="1" lang="zh-CN" altLang="en-US" sz="2000">
              <a:solidFill>
                <a:schemeClr val="bg1"/>
              </a:solidFill>
              <a:latin typeface="黑体" pitchFamily="49" charset="-122"/>
              <a:ea typeface="黑体" pitchFamily="49" charset="-122"/>
            </a:endParaRPr>
          </a:p>
        </p:txBody>
      </p:sp>
      <p:pic>
        <p:nvPicPr>
          <p:cNvPr id="15" name="Picture 2" descr="C:\Users\Administrator\Desktop\初中七彩课堂图标.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7646580" y="51470"/>
            <a:ext cx="1440270" cy="58157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圆角矩形 14"/>
          <p:cNvPicPr>
            <a:picLocks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258888" y="915988"/>
            <a:ext cx="7618412" cy="4000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2771" name="组合 8"/>
          <p:cNvGrpSpPr>
            <a:grpSpLocks/>
          </p:cNvGrpSpPr>
          <p:nvPr/>
        </p:nvGrpSpPr>
        <p:grpSpPr bwMode="auto">
          <a:xfrm>
            <a:off x="44450" y="-39688"/>
            <a:ext cx="2006600" cy="522288"/>
            <a:chOff x="70" y="-63"/>
            <a:chExt cx="3160" cy="824"/>
          </a:xfrm>
        </p:grpSpPr>
        <p:sp>
          <p:nvSpPr>
            <p:cNvPr id="32775" name="文本框 6"/>
            <p:cNvSpPr txBox="1">
              <a:spLocks noChangeArrowheads="1"/>
            </p:cNvSpPr>
            <p:nvPr/>
          </p:nvSpPr>
          <p:spPr bwMode="auto">
            <a:xfrm>
              <a:off x="678" y="-63"/>
              <a:ext cx="2552" cy="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kumimoji="1" lang="zh-CN" altLang="en-US" sz="2800">
                  <a:latin typeface="黑体" pitchFamily="49" charset="-122"/>
                  <a:ea typeface="黑体" pitchFamily="49" charset="-122"/>
                </a:rPr>
                <a:t>精读细研</a:t>
              </a:r>
            </a:p>
          </p:txBody>
        </p:sp>
        <p:cxnSp>
          <p:nvCxnSpPr>
            <p:cNvPr id="13" name="直线连接符 9"/>
            <p:cNvCxnSpPr/>
            <p:nvPr/>
          </p:nvCxnSpPr>
          <p:spPr>
            <a:xfrm>
              <a:off x="70" y="701"/>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4" name="菱形 13"/>
            <p:cNvSpPr/>
            <p:nvPr/>
          </p:nvSpPr>
          <p:spPr>
            <a:xfrm>
              <a:off x="125" y="147"/>
              <a:ext cx="553" cy="554"/>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kumimoji="1" lang="zh-CN" altLang="en-US"/>
            </a:p>
          </p:txBody>
        </p:sp>
      </p:grpSp>
      <p:sp>
        <p:nvSpPr>
          <p:cNvPr id="32772" name="TextBox 8"/>
          <p:cNvSpPr txBox="1">
            <a:spLocks noChangeArrowheads="1"/>
          </p:cNvSpPr>
          <p:nvPr/>
        </p:nvSpPr>
        <p:spPr bwMode="auto">
          <a:xfrm>
            <a:off x="428625" y="608013"/>
            <a:ext cx="35718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800" b="1">
                <a:solidFill>
                  <a:srgbClr val="FF0000"/>
                </a:solidFill>
                <a:latin typeface="宋体" pitchFamily="2" charset="-122"/>
              </a:rPr>
              <a:t>第二部分</a:t>
            </a:r>
            <a:r>
              <a:rPr lang="en-US" altLang="zh-CN" sz="2800" b="1">
                <a:solidFill>
                  <a:srgbClr val="FF0000"/>
                </a:solidFill>
              </a:rPr>
              <a:t>——</a:t>
            </a:r>
            <a:r>
              <a:rPr lang="zh-CN" altLang="en-US" sz="2800" b="1">
                <a:solidFill>
                  <a:srgbClr val="FF0000"/>
                </a:solidFill>
                <a:latin typeface="宋体" pitchFamily="2" charset="-122"/>
              </a:rPr>
              <a:t>绘春 </a:t>
            </a:r>
            <a:endParaRPr lang="zh-CN" altLang="en-US" sz="2800">
              <a:solidFill>
                <a:srgbClr val="FF0000"/>
              </a:solidFill>
              <a:latin typeface="宋体" pitchFamily="2" charset="-122"/>
            </a:endParaRPr>
          </a:p>
        </p:txBody>
      </p:sp>
      <p:pic>
        <p:nvPicPr>
          <p:cNvPr id="32773" name="图片 1"/>
          <p:cNvPicPr>
            <a:picLocks noChangeAspect="1"/>
          </p:cNvPicPr>
          <p:nvPr/>
        </p:nvPicPr>
        <p:blipFill>
          <a:blip r:embed="rId3" cstate="print">
            <a:clrChange>
              <a:clrFrom>
                <a:srgbClr val="FFFFFE"/>
              </a:clrFrom>
              <a:clrTo>
                <a:srgbClr val="FFFFFE">
                  <a:alpha val="0"/>
                </a:srgbClr>
              </a:clrTo>
            </a:clrChange>
            <a:extLst>
              <a:ext uri="{28A0092B-C50C-407E-A947-70E740481C1C}">
                <a14:useLocalDpi xmlns:a14="http://schemas.microsoft.com/office/drawing/2010/main" val="0"/>
              </a:ext>
            </a:extLst>
          </a:blip>
          <a:stretch>
            <a:fillRect/>
          </a:stretch>
        </p:blipFill>
        <p:spPr bwMode="auto">
          <a:xfrm flipH="1">
            <a:off x="683568" y="1852613"/>
            <a:ext cx="957914" cy="22738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774" name="矩形 7"/>
          <p:cNvSpPr>
            <a:spLocks noChangeArrowheads="1"/>
          </p:cNvSpPr>
          <p:nvPr/>
        </p:nvSpPr>
        <p:spPr bwMode="auto">
          <a:xfrm>
            <a:off x="2103438" y="1293813"/>
            <a:ext cx="6572250" cy="2862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nSpc>
                <a:spcPct val="150000"/>
              </a:lnSpc>
            </a:pPr>
            <a:r>
              <a:rPr lang="zh-CN" altLang="en-US" sz="2400" b="1" dirty="0">
                <a:solidFill>
                  <a:srgbClr val="0000FF"/>
                </a:solidFill>
                <a:latin typeface="宋体" pitchFamily="2" charset="-122"/>
              </a:rPr>
              <a:t>齐读第</a:t>
            </a:r>
            <a:r>
              <a:rPr lang="en-US" altLang="zh-CN" sz="2400" b="1" dirty="0">
                <a:solidFill>
                  <a:srgbClr val="0000FF"/>
                </a:solidFill>
                <a:latin typeface="宋体" pitchFamily="2" charset="-122"/>
              </a:rPr>
              <a:t>2</a:t>
            </a:r>
            <a:r>
              <a:rPr lang="zh-CN" altLang="en-US" sz="2400" b="1" dirty="0">
                <a:solidFill>
                  <a:srgbClr val="0000FF"/>
                </a:solidFill>
                <a:latin typeface="宋体" pitchFamily="2" charset="-122"/>
              </a:rPr>
              <a:t>段</a:t>
            </a:r>
            <a:r>
              <a:rPr lang="zh-CN" altLang="en-US" sz="2400" b="1" dirty="0" smtClean="0">
                <a:solidFill>
                  <a:srgbClr val="0000FF"/>
                </a:solidFill>
                <a:latin typeface="宋体" pitchFamily="2" charset="-122"/>
              </a:rPr>
              <a:t>，并思</a:t>
            </a:r>
            <a:r>
              <a:rPr lang="zh-CN" altLang="en-US" sz="2400" b="1" dirty="0">
                <a:solidFill>
                  <a:srgbClr val="0000FF"/>
                </a:solidFill>
                <a:latin typeface="宋体" pitchFamily="2" charset="-122"/>
              </a:rPr>
              <a:t>考下</a:t>
            </a:r>
            <a:r>
              <a:rPr lang="zh-CN" altLang="en-US" sz="2400" b="1" dirty="0" smtClean="0">
                <a:solidFill>
                  <a:srgbClr val="0000FF"/>
                </a:solidFill>
                <a:latin typeface="宋体" pitchFamily="2" charset="-122"/>
              </a:rPr>
              <a:t>面的问</a:t>
            </a:r>
            <a:r>
              <a:rPr lang="zh-CN" altLang="en-US" sz="2400" b="1" dirty="0">
                <a:solidFill>
                  <a:srgbClr val="0000FF"/>
                </a:solidFill>
                <a:latin typeface="宋体" pitchFamily="2" charset="-122"/>
              </a:rPr>
              <a:t>题：</a:t>
            </a:r>
          </a:p>
          <a:p>
            <a:pPr>
              <a:lnSpc>
                <a:spcPct val="150000"/>
              </a:lnSpc>
            </a:pPr>
            <a:r>
              <a:rPr lang="en-US" altLang="zh-CN" sz="2400" b="1" dirty="0">
                <a:latin typeface="宋体" pitchFamily="2" charset="-122"/>
              </a:rPr>
              <a:t>1.</a:t>
            </a:r>
            <a:r>
              <a:rPr lang="zh-CN" altLang="en-US" sz="2400" b="1" dirty="0">
                <a:latin typeface="宋体" pitchFamily="2" charset="-122"/>
              </a:rPr>
              <a:t>请结合具体语句谈谈本段是如何生动形象地描写春回大地、万物复苏的景象的。</a:t>
            </a:r>
            <a:endParaRPr lang="en-US" altLang="zh-CN" sz="2400" b="1" dirty="0">
              <a:latin typeface="宋体" pitchFamily="2" charset="-122"/>
            </a:endParaRPr>
          </a:p>
          <a:p>
            <a:pPr>
              <a:lnSpc>
                <a:spcPct val="150000"/>
              </a:lnSpc>
            </a:pPr>
            <a:r>
              <a:rPr lang="en-US" altLang="zh-CN" sz="2400" b="1" dirty="0">
                <a:latin typeface="宋体" pitchFamily="2" charset="-122"/>
              </a:rPr>
              <a:t>2.</a:t>
            </a:r>
            <a:r>
              <a:rPr lang="zh-CN" altLang="en-US" sz="2400" b="1" dirty="0">
                <a:latin typeface="宋体" pitchFamily="2" charset="-122"/>
              </a:rPr>
              <a:t>既然春已经来到了作者面前，为什么他不先</a:t>
            </a:r>
            <a:r>
              <a:rPr lang="zh-CN" altLang="en-US" sz="2400" b="1" dirty="0" smtClean="0">
                <a:latin typeface="宋体" pitchFamily="2" charset="-122"/>
              </a:rPr>
              <a:t>从细</a:t>
            </a:r>
            <a:r>
              <a:rPr lang="zh-CN" altLang="en-US" sz="2400" b="1" dirty="0">
                <a:latin typeface="宋体" pitchFamily="2" charset="-122"/>
              </a:rPr>
              <a:t>小的一草一木写起呢？</a:t>
            </a:r>
          </a:p>
        </p:txBody>
      </p:sp>
    </p:spTree>
  </p:cSld>
  <p:clrMapOvr>
    <a:masterClrMapping/>
  </p:clrMapOvr>
  <p:transition spd="slow">
    <p:random/>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794" name="组合 15"/>
          <p:cNvGrpSpPr>
            <a:grpSpLocks/>
          </p:cNvGrpSpPr>
          <p:nvPr/>
        </p:nvGrpSpPr>
        <p:grpSpPr bwMode="auto">
          <a:xfrm>
            <a:off x="44450" y="-39688"/>
            <a:ext cx="2006600" cy="522288"/>
            <a:chOff x="70" y="-63"/>
            <a:chExt cx="3160" cy="824"/>
          </a:xfrm>
        </p:grpSpPr>
        <p:sp>
          <p:nvSpPr>
            <p:cNvPr id="33815" name="文本框 6"/>
            <p:cNvSpPr txBox="1">
              <a:spLocks noChangeArrowheads="1"/>
            </p:cNvSpPr>
            <p:nvPr/>
          </p:nvSpPr>
          <p:spPr bwMode="auto">
            <a:xfrm>
              <a:off x="678" y="-63"/>
              <a:ext cx="2552" cy="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kumimoji="1" lang="zh-CN" altLang="en-US" sz="2800">
                  <a:latin typeface="黑体" pitchFamily="49" charset="-122"/>
                  <a:ea typeface="黑体" pitchFamily="49" charset="-122"/>
                </a:rPr>
                <a:t>精读细研</a:t>
              </a:r>
            </a:p>
          </p:txBody>
        </p:sp>
        <p:cxnSp>
          <p:nvCxnSpPr>
            <p:cNvPr id="19" name="直线连接符 9"/>
            <p:cNvCxnSpPr/>
            <p:nvPr/>
          </p:nvCxnSpPr>
          <p:spPr>
            <a:xfrm>
              <a:off x="70" y="701"/>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20" name="菱形 19"/>
            <p:cNvSpPr/>
            <p:nvPr/>
          </p:nvSpPr>
          <p:spPr>
            <a:xfrm>
              <a:off x="125" y="147"/>
              <a:ext cx="553" cy="554"/>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kumimoji="1" lang="zh-CN" altLang="en-US"/>
            </a:p>
          </p:txBody>
        </p:sp>
      </p:grpSp>
      <p:sp>
        <p:nvSpPr>
          <p:cNvPr id="33795" name="TextBox 6"/>
          <p:cNvSpPr txBox="1">
            <a:spLocks noChangeArrowheads="1"/>
          </p:cNvSpPr>
          <p:nvPr/>
        </p:nvSpPr>
        <p:spPr bwMode="auto">
          <a:xfrm>
            <a:off x="285750" y="571500"/>
            <a:ext cx="8572500"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en-US" altLang="zh-CN" sz="2400" b="1" dirty="0">
                <a:latin typeface="宋体" pitchFamily="2" charset="-122"/>
              </a:rPr>
              <a:t>1.</a:t>
            </a:r>
            <a:r>
              <a:rPr lang="zh-CN" altLang="en-US" sz="2400" b="1" dirty="0">
                <a:latin typeface="宋体" pitchFamily="2" charset="-122"/>
              </a:rPr>
              <a:t>请结合具体语句谈谈本段是如何生动形象地描写春回大地、万物复苏的景象</a:t>
            </a:r>
            <a:r>
              <a:rPr lang="zh-CN" altLang="en-US" sz="2400" b="1" dirty="0" smtClean="0">
                <a:latin typeface="宋体" pitchFamily="2" charset="-122"/>
              </a:rPr>
              <a:t>的。</a:t>
            </a:r>
            <a:endParaRPr lang="zh-CN" altLang="en-US" sz="2400" b="1" dirty="0">
              <a:latin typeface="宋体" pitchFamily="2" charset="-122"/>
            </a:endParaRPr>
          </a:p>
        </p:txBody>
      </p:sp>
      <p:sp>
        <p:nvSpPr>
          <p:cNvPr id="10" name="TextBox 9"/>
          <p:cNvSpPr txBox="1"/>
          <p:nvPr/>
        </p:nvSpPr>
        <p:spPr>
          <a:xfrm>
            <a:off x="820738" y="1925638"/>
            <a:ext cx="8215312" cy="1114425"/>
          </a:xfrm>
          <a:prstGeom prst="rect">
            <a:avLst/>
          </a:prstGeom>
          <a:ln>
            <a:noFill/>
          </a:ln>
        </p:spPr>
        <p:style>
          <a:lnRef idx="2">
            <a:schemeClr val="accent4"/>
          </a:lnRef>
          <a:fillRef idx="1">
            <a:schemeClr val="lt1"/>
          </a:fillRef>
          <a:effectRef idx="0">
            <a:schemeClr val="accent4"/>
          </a:effectRef>
          <a:fontRef idx="minor">
            <a:schemeClr val="dk1"/>
          </a:fontRef>
        </p:style>
        <p:txBody>
          <a:bodyPr>
            <a:spAutoFit/>
          </a:bodyPr>
          <a:lstStyle/>
          <a:p>
            <a:pPr eaLnBrk="0" hangingPunct="0">
              <a:lnSpc>
                <a:spcPct val="150000"/>
              </a:lnSpc>
              <a:defRPr/>
            </a:pPr>
            <a:r>
              <a:rPr lang="zh-CN" altLang="en-US" sz="2400" dirty="0">
                <a:latin typeface="楷体" panose="02010609060101010101" pitchFamily="49" charset="-122"/>
                <a:ea typeface="楷体" panose="02010609060101010101" pitchFamily="49" charset="-122"/>
              </a:rPr>
              <a:t>一切都像刚睡醒的样子，欣欣然张开了眼。</a:t>
            </a:r>
            <a:endParaRPr lang="en-US" altLang="zh-CN" sz="2400" dirty="0">
              <a:latin typeface="楷体" panose="02010609060101010101" pitchFamily="49" charset="-122"/>
              <a:ea typeface="楷体" panose="02010609060101010101" pitchFamily="49" charset="-122"/>
            </a:endParaRPr>
          </a:p>
          <a:p>
            <a:pPr eaLnBrk="0" hangingPunct="0">
              <a:lnSpc>
                <a:spcPct val="150000"/>
              </a:lnSpc>
              <a:defRPr/>
            </a:pPr>
            <a:r>
              <a:rPr lang="zh-CN" altLang="en-US" sz="2400" dirty="0">
                <a:latin typeface="楷体" panose="02010609060101010101" pitchFamily="49" charset="-122"/>
                <a:ea typeface="楷体" panose="02010609060101010101" pitchFamily="49" charset="-122"/>
              </a:rPr>
              <a:t>山朗润起来了，水涨起来了，太阳的脸红起来了。</a:t>
            </a:r>
          </a:p>
        </p:txBody>
      </p:sp>
      <p:sp>
        <p:nvSpPr>
          <p:cNvPr id="14" name="椭圆 13"/>
          <p:cNvSpPr/>
          <p:nvPr/>
        </p:nvSpPr>
        <p:spPr>
          <a:xfrm>
            <a:off x="3350714" y="2547151"/>
            <a:ext cx="357190" cy="503455"/>
          </a:xfrm>
          <a:prstGeom prst="ellipse">
            <a:avLst/>
          </a:prstGeom>
          <a:grpFill/>
          <a:ln>
            <a:solidFill>
              <a:srgbClr val="FF0000"/>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a:p>
        </p:txBody>
      </p:sp>
      <p:sp>
        <p:nvSpPr>
          <p:cNvPr id="15" name="椭圆 14"/>
          <p:cNvSpPr/>
          <p:nvPr/>
        </p:nvSpPr>
        <p:spPr>
          <a:xfrm>
            <a:off x="6080616" y="2547151"/>
            <a:ext cx="357191" cy="503455"/>
          </a:xfrm>
          <a:prstGeom prst="ellipse">
            <a:avLst/>
          </a:prstGeom>
          <a:grpFill/>
          <a:ln>
            <a:solidFill>
              <a:srgbClr val="FF0000"/>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a:p>
        </p:txBody>
      </p:sp>
      <p:sp>
        <p:nvSpPr>
          <p:cNvPr id="2" name="圆角矩形 1"/>
          <p:cNvSpPr/>
          <p:nvPr/>
        </p:nvSpPr>
        <p:spPr>
          <a:xfrm>
            <a:off x="821183" y="2106152"/>
            <a:ext cx="701238" cy="368390"/>
          </a:xfrm>
          <a:prstGeom prst="roundRect">
            <a:avLst/>
          </a:prstGeom>
          <a:grpFill/>
          <a:ln>
            <a:solidFill>
              <a:srgbClr val="FF0000"/>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 name="圆角矩形 2"/>
          <p:cNvSpPr/>
          <p:nvPr/>
        </p:nvSpPr>
        <p:spPr>
          <a:xfrm>
            <a:off x="1181223" y="2618558"/>
            <a:ext cx="657493" cy="360040"/>
          </a:xfrm>
          <a:prstGeom prst="roundRect">
            <a:avLst/>
          </a:prstGeom>
          <a:grpFill/>
          <a:ln>
            <a:solidFill>
              <a:srgbClr val="FF0000"/>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cxnSp>
        <p:nvCxnSpPr>
          <p:cNvPr id="5" name="直接连接符 4"/>
          <p:cNvCxnSpPr/>
          <p:nvPr/>
        </p:nvCxnSpPr>
        <p:spPr>
          <a:xfrm>
            <a:off x="4278313" y="2474913"/>
            <a:ext cx="2087562" cy="0"/>
          </a:xfrm>
          <a:prstGeom prst="line">
            <a:avLst/>
          </a:prstGeom>
          <a:ln w="15875">
            <a:solidFill>
              <a:srgbClr val="FF0000"/>
            </a:solidFill>
          </a:ln>
        </p:spPr>
        <p:style>
          <a:lnRef idx="1">
            <a:schemeClr val="accent1"/>
          </a:lnRef>
          <a:fillRef idx="0">
            <a:schemeClr val="accent1"/>
          </a:fillRef>
          <a:effectRef idx="0">
            <a:schemeClr val="accent1"/>
          </a:effectRef>
          <a:fontRef idx="minor">
            <a:schemeClr val="tx1"/>
          </a:fontRef>
        </p:style>
      </p:cxnSp>
      <p:sp>
        <p:nvSpPr>
          <p:cNvPr id="6" name="右箭头 5"/>
          <p:cNvSpPr/>
          <p:nvPr/>
        </p:nvSpPr>
        <p:spPr>
          <a:xfrm>
            <a:off x="6581775" y="2185988"/>
            <a:ext cx="287338" cy="184150"/>
          </a:xfrm>
          <a:prstGeom prst="rightArrow">
            <a:avLst/>
          </a:prstGeom>
          <a:solidFill>
            <a:srgbClr val="FF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7" name="矩形 6"/>
          <p:cNvSpPr>
            <a:spLocks noChangeArrowheads="1"/>
          </p:cNvSpPr>
          <p:nvPr/>
        </p:nvSpPr>
        <p:spPr bwMode="auto">
          <a:xfrm>
            <a:off x="6904038" y="2043113"/>
            <a:ext cx="10795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400" b="1">
                <a:solidFill>
                  <a:srgbClr val="FF0000"/>
                </a:solidFill>
              </a:rPr>
              <a:t>拟人</a:t>
            </a:r>
          </a:p>
        </p:txBody>
      </p:sp>
      <p:sp>
        <p:nvSpPr>
          <p:cNvPr id="9" name="矩形 8"/>
          <p:cNvSpPr>
            <a:spLocks noChangeArrowheads="1"/>
          </p:cNvSpPr>
          <p:nvPr/>
        </p:nvSpPr>
        <p:spPr bwMode="auto">
          <a:xfrm>
            <a:off x="7767638" y="2566988"/>
            <a:ext cx="80327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400" b="1">
                <a:solidFill>
                  <a:srgbClr val="FF0000"/>
                </a:solidFill>
                <a:latin typeface="宋体" pitchFamily="2" charset="-122"/>
              </a:rPr>
              <a:t>排比</a:t>
            </a:r>
            <a:endParaRPr lang="zh-CN" altLang="en-US">
              <a:latin typeface="宋体" pitchFamily="2" charset="-122"/>
            </a:endParaRPr>
          </a:p>
        </p:txBody>
      </p:sp>
      <p:sp>
        <p:nvSpPr>
          <p:cNvPr id="29" name="右箭头 28"/>
          <p:cNvSpPr/>
          <p:nvPr/>
        </p:nvSpPr>
        <p:spPr>
          <a:xfrm>
            <a:off x="7480300" y="2706688"/>
            <a:ext cx="287338" cy="184150"/>
          </a:xfrm>
          <a:prstGeom prst="rightArrow">
            <a:avLst/>
          </a:prstGeom>
          <a:solidFill>
            <a:srgbClr val="FF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nvGrpSpPr>
          <p:cNvPr id="31" name="组合 30"/>
          <p:cNvGrpSpPr>
            <a:grpSpLocks/>
          </p:cNvGrpSpPr>
          <p:nvPr/>
        </p:nvGrpSpPr>
        <p:grpSpPr bwMode="auto">
          <a:xfrm>
            <a:off x="2465388" y="1520825"/>
            <a:ext cx="1819275" cy="406400"/>
            <a:chOff x="2464926" y="1401763"/>
            <a:chExt cx="1819335" cy="407306"/>
          </a:xfrm>
        </p:grpSpPr>
        <p:sp>
          <p:nvSpPr>
            <p:cNvPr id="28" name="线形标注 2 27"/>
            <p:cNvSpPr/>
            <p:nvPr/>
          </p:nvSpPr>
          <p:spPr>
            <a:xfrm>
              <a:off x="2464926" y="1401763"/>
              <a:ext cx="1812641" cy="405430"/>
            </a:xfrm>
            <a:prstGeom prst="borderCallout2">
              <a:avLst>
                <a:gd name="adj1" fmla="val 18750"/>
                <a:gd name="adj2" fmla="val -8333"/>
                <a:gd name="adj3" fmla="val 18750"/>
                <a:gd name="adj4" fmla="val -16667"/>
                <a:gd name="adj5" fmla="val 128946"/>
                <a:gd name="adj6" fmla="val -46667"/>
              </a:avLst>
            </a:prstGeom>
            <a:grpFill/>
            <a:ln>
              <a:solidFill>
                <a:srgbClr val="FF0000"/>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0000FF"/>
                </a:solidFill>
              </a:endParaRPr>
            </a:p>
          </p:txBody>
        </p:sp>
        <p:sp>
          <p:nvSpPr>
            <p:cNvPr id="33814" name="矩形 29"/>
            <p:cNvSpPr>
              <a:spLocks noChangeArrowheads="1"/>
            </p:cNvSpPr>
            <p:nvPr/>
          </p:nvSpPr>
          <p:spPr bwMode="auto">
            <a:xfrm>
              <a:off x="2483768" y="1439737"/>
              <a:ext cx="180049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a:solidFill>
                    <a:srgbClr val="0000FF"/>
                  </a:solidFill>
                </a:rPr>
                <a:t>画出春的轮廓。</a:t>
              </a:r>
            </a:p>
          </p:txBody>
        </p:sp>
      </p:grpSp>
      <p:grpSp>
        <p:nvGrpSpPr>
          <p:cNvPr id="36" name="组合 35"/>
          <p:cNvGrpSpPr>
            <a:grpSpLocks/>
          </p:cNvGrpSpPr>
          <p:nvPr/>
        </p:nvGrpSpPr>
        <p:grpSpPr bwMode="auto">
          <a:xfrm>
            <a:off x="330200" y="3313113"/>
            <a:ext cx="2728913" cy="962025"/>
            <a:chOff x="2392918" y="1401763"/>
            <a:chExt cx="2729797" cy="961304"/>
          </a:xfrm>
        </p:grpSpPr>
        <p:sp>
          <p:nvSpPr>
            <p:cNvPr id="37" name="线形标注 2 36"/>
            <p:cNvSpPr/>
            <p:nvPr/>
          </p:nvSpPr>
          <p:spPr>
            <a:xfrm>
              <a:off x="2392918" y="1401763"/>
              <a:ext cx="2657789" cy="961304"/>
            </a:xfrm>
            <a:prstGeom prst="borderCallout2">
              <a:avLst>
                <a:gd name="adj1" fmla="val 27668"/>
                <a:gd name="adj2" fmla="val 102407"/>
                <a:gd name="adj3" fmla="val 9832"/>
                <a:gd name="adj4" fmla="val 107333"/>
                <a:gd name="adj5" fmla="val -17699"/>
                <a:gd name="adj6" fmla="val 119981"/>
              </a:avLst>
            </a:prstGeom>
            <a:grpFill/>
            <a:ln>
              <a:solidFill>
                <a:srgbClr val="FF0000"/>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0000FF"/>
                </a:solidFill>
              </a:endParaRPr>
            </a:p>
          </p:txBody>
        </p:sp>
        <p:sp>
          <p:nvSpPr>
            <p:cNvPr id="33812" name="矩形 37"/>
            <p:cNvSpPr>
              <a:spLocks noChangeArrowheads="1"/>
            </p:cNvSpPr>
            <p:nvPr/>
          </p:nvSpPr>
          <p:spPr bwMode="auto">
            <a:xfrm>
              <a:off x="2483768" y="1439737"/>
              <a:ext cx="2638947"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dirty="0">
                  <a:solidFill>
                    <a:srgbClr val="0000FF"/>
                  </a:solidFill>
                </a:rPr>
                <a:t>    </a:t>
              </a:r>
              <a:r>
                <a:rPr lang="zh-CN" altLang="en-US" dirty="0" smtClean="0">
                  <a:solidFill>
                    <a:srgbClr val="0000FF"/>
                  </a:solidFill>
                </a:rPr>
                <a:t>   写</a:t>
              </a:r>
              <a:r>
                <a:rPr lang="zh-CN" altLang="en-US" dirty="0">
                  <a:solidFill>
                    <a:srgbClr val="0000FF"/>
                  </a:solidFill>
                </a:rPr>
                <a:t>出了水“睡醒”的情态，表现了冰融化后春水欢快的情韵。</a:t>
              </a:r>
            </a:p>
          </p:txBody>
        </p:sp>
      </p:grpSp>
      <p:grpSp>
        <p:nvGrpSpPr>
          <p:cNvPr id="39" name="组合 38"/>
          <p:cNvGrpSpPr>
            <a:grpSpLocks/>
          </p:cNvGrpSpPr>
          <p:nvPr/>
        </p:nvGrpSpPr>
        <p:grpSpPr bwMode="auto">
          <a:xfrm>
            <a:off x="6156325" y="3482975"/>
            <a:ext cx="2728913" cy="960438"/>
            <a:chOff x="2392918" y="1401763"/>
            <a:chExt cx="2729797" cy="961304"/>
          </a:xfrm>
        </p:grpSpPr>
        <p:sp>
          <p:nvSpPr>
            <p:cNvPr id="40" name="线形标注 2 39"/>
            <p:cNvSpPr/>
            <p:nvPr/>
          </p:nvSpPr>
          <p:spPr>
            <a:xfrm>
              <a:off x="2392918" y="1401763"/>
              <a:ext cx="2657789" cy="961304"/>
            </a:xfrm>
            <a:prstGeom prst="borderCallout2">
              <a:avLst>
                <a:gd name="adj1" fmla="val -6021"/>
                <a:gd name="adj2" fmla="val 23205"/>
                <a:gd name="adj3" fmla="val -15930"/>
                <a:gd name="adj4" fmla="val 11286"/>
                <a:gd name="adj5" fmla="val -36525"/>
                <a:gd name="adj6" fmla="val 4224"/>
              </a:avLst>
            </a:prstGeom>
            <a:grpFill/>
            <a:ln>
              <a:solidFill>
                <a:srgbClr val="FF0000"/>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0000FF"/>
                </a:solidFill>
              </a:endParaRPr>
            </a:p>
          </p:txBody>
        </p:sp>
        <p:sp>
          <p:nvSpPr>
            <p:cNvPr id="33810" name="矩形 40"/>
            <p:cNvSpPr>
              <a:spLocks noChangeArrowheads="1"/>
            </p:cNvSpPr>
            <p:nvPr/>
          </p:nvSpPr>
          <p:spPr bwMode="auto">
            <a:xfrm>
              <a:off x="2483768" y="1439737"/>
              <a:ext cx="2638947"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dirty="0">
                  <a:solidFill>
                    <a:srgbClr val="0000FF"/>
                  </a:solidFill>
                </a:rPr>
                <a:t>       写出了太阳“睡醒”的情态，营造了春日融融的意境。</a:t>
              </a:r>
            </a:p>
          </p:txBody>
        </p:sp>
      </p:gr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500"/>
                                        <p:tgtEl>
                                          <p:spTgt spid="1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6" presetClass="entr" presetSubtype="21"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arn(inVertical)">
                                      <p:cBhvr>
                                        <p:cTn id="12" dur="500"/>
                                        <p:tgtEl>
                                          <p:spTgt spid="2"/>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nodeType="clickEffect">
                                  <p:stCondLst>
                                    <p:cond delay="0"/>
                                  </p:stCondLst>
                                  <p:childTnLst>
                                    <p:set>
                                      <p:cBhvr>
                                        <p:cTn id="16" dur="1" fill="hold">
                                          <p:stCondLst>
                                            <p:cond delay="0"/>
                                          </p:stCondLst>
                                        </p:cTn>
                                        <p:tgtEl>
                                          <p:spTgt spid="31"/>
                                        </p:tgtEl>
                                        <p:attrNameLst>
                                          <p:attrName>style.visibility</p:attrName>
                                        </p:attrNameLst>
                                      </p:cBhvr>
                                      <p:to>
                                        <p:strVal val="visible"/>
                                      </p:to>
                                    </p:set>
                                    <p:animEffect transition="in" filter="wipe(left)">
                                      <p:cBhvr>
                                        <p:cTn id="17" dur="500"/>
                                        <p:tgtEl>
                                          <p:spTgt spid="31"/>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left)">
                                      <p:cBhvr>
                                        <p:cTn id="22" dur="500"/>
                                        <p:tgtEl>
                                          <p:spTgt spid="5"/>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wipe(left)">
                                      <p:cBhvr>
                                        <p:cTn id="27" dur="500"/>
                                        <p:tgtEl>
                                          <p:spTgt spid="6"/>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wipe(left)">
                                      <p:cBhvr>
                                        <p:cTn id="32" dur="500"/>
                                        <p:tgtEl>
                                          <p:spTgt spid="7"/>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16" presetClass="entr" presetSubtype="21" fill="hold" nodeType="clickEffect">
                                  <p:stCondLst>
                                    <p:cond delay="0"/>
                                  </p:stCondLst>
                                  <p:childTnLst>
                                    <p:set>
                                      <p:cBhvr>
                                        <p:cTn id="36" dur="1" fill="hold">
                                          <p:stCondLst>
                                            <p:cond delay="0"/>
                                          </p:stCondLst>
                                        </p:cTn>
                                        <p:tgtEl>
                                          <p:spTgt spid="3"/>
                                        </p:tgtEl>
                                        <p:attrNameLst>
                                          <p:attrName>style.visibility</p:attrName>
                                        </p:attrNameLst>
                                      </p:cBhvr>
                                      <p:to>
                                        <p:strVal val="visible"/>
                                      </p:to>
                                    </p:set>
                                    <p:animEffect transition="in" filter="barn(inVertical)">
                                      <p:cBhvr>
                                        <p:cTn id="37" dur="500"/>
                                        <p:tgtEl>
                                          <p:spTgt spid="3"/>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16" presetClass="entr" presetSubtype="21" fill="hold" nodeType="click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barn(inVertical)">
                                      <p:cBhvr>
                                        <p:cTn id="42" dur="500"/>
                                        <p:tgtEl>
                                          <p:spTgt spid="14"/>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22" presetClass="entr" presetSubtype="2" fill="hold" nodeType="clickEffect">
                                  <p:stCondLst>
                                    <p:cond delay="0"/>
                                  </p:stCondLst>
                                  <p:childTnLst>
                                    <p:set>
                                      <p:cBhvr>
                                        <p:cTn id="46" dur="1" fill="hold">
                                          <p:stCondLst>
                                            <p:cond delay="0"/>
                                          </p:stCondLst>
                                        </p:cTn>
                                        <p:tgtEl>
                                          <p:spTgt spid="36"/>
                                        </p:tgtEl>
                                        <p:attrNameLst>
                                          <p:attrName>style.visibility</p:attrName>
                                        </p:attrNameLst>
                                      </p:cBhvr>
                                      <p:to>
                                        <p:strVal val="visible"/>
                                      </p:to>
                                    </p:set>
                                    <p:animEffect transition="in" filter="wipe(right)">
                                      <p:cBhvr>
                                        <p:cTn id="47" dur="500"/>
                                        <p:tgtEl>
                                          <p:spTgt spid="36"/>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16" presetClass="entr" presetSubtype="21" fill="hold" nodeType="clickEffect">
                                  <p:stCondLst>
                                    <p:cond delay="0"/>
                                  </p:stCondLst>
                                  <p:childTnLst>
                                    <p:set>
                                      <p:cBhvr>
                                        <p:cTn id="51" dur="1" fill="hold">
                                          <p:stCondLst>
                                            <p:cond delay="0"/>
                                          </p:stCondLst>
                                        </p:cTn>
                                        <p:tgtEl>
                                          <p:spTgt spid="15"/>
                                        </p:tgtEl>
                                        <p:attrNameLst>
                                          <p:attrName>style.visibility</p:attrName>
                                        </p:attrNameLst>
                                      </p:cBhvr>
                                      <p:to>
                                        <p:strVal val="visible"/>
                                      </p:to>
                                    </p:set>
                                    <p:animEffect transition="in" filter="barn(inVertical)">
                                      <p:cBhvr>
                                        <p:cTn id="52" dur="500"/>
                                        <p:tgtEl>
                                          <p:spTgt spid="15"/>
                                        </p:tgtEl>
                                      </p:cBhvr>
                                    </p:animEffect>
                                  </p:childTnLst>
                                </p:cTn>
                              </p:par>
                            </p:childTnLst>
                          </p:cTn>
                        </p:par>
                      </p:childTnLst>
                    </p:cTn>
                  </p:par>
                  <p:par>
                    <p:cTn id="53" fill="hold" nodeType="clickPar">
                      <p:stCondLst>
                        <p:cond delay="indefinite"/>
                      </p:stCondLst>
                      <p:childTnLst>
                        <p:par>
                          <p:cTn id="54" fill="hold" nodeType="withGroup">
                            <p:stCondLst>
                              <p:cond delay="0"/>
                            </p:stCondLst>
                            <p:childTnLst>
                              <p:par>
                                <p:cTn id="55" presetID="22" presetClass="entr" presetSubtype="8" fill="hold" nodeType="clickEffect">
                                  <p:stCondLst>
                                    <p:cond delay="0"/>
                                  </p:stCondLst>
                                  <p:childTnLst>
                                    <p:set>
                                      <p:cBhvr>
                                        <p:cTn id="56" dur="1" fill="hold">
                                          <p:stCondLst>
                                            <p:cond delay="0"/>
                                          </p:stCondLst>
                                        </p:cTn>
                                        <p:tgtEl>
                                          <p:spTgt spid="39"/>
                                        </p:tgtEl>
                                        <p:attrNameLst>
                                          <p:attrName>style.visibility</p:attrName>
                                        </p:attrNameLst>
                                      </p:cBhvr>
                                      <p:to>
                                        <p:strVal val="visible"/>
                                      </p:to>
                                    </p:set>
                                    <p:animEffect transition="in" filter="wipe(left)">
                                      <p:cBhvr>
                                        <p:cTn id="57" dur="500"/>
                                        <p:tgtEl>
                                          <p:spTgt spid="39"/>
                                        </p:tgtEl>
                                      </p:cBhvr>
                                    </p:animEffect>
                                  </p:childTnLst>
                                </p:cTn>
                              </p:par>
                            </p:childTnLst>
                          </p:cTn>
                        </p:par>
                      </p:childTnLst>
                    </p:cTn>
                  </p:par>
                  <p:par>
                    <p:cTn id="58" fill="hold" nodeType="clickPar">
                      <p:stCondLst>
                        <p:cond delay="indefinite"/>
                      </p:stCondLst>
                      <p:childTnLst>
                        <p:par>
                          <p:cTn id="59" fill="hold" nodeType="withGroup">
                            <p:stCondLst>
                              <p:cond delay="0"/>
                            </p:stCondLst>
                            <p:childTnLst>
                              <p:par>
                                <p:cTn id="60" presetID="22" presetClass="entr" presetSubtype="8" fill="hold" grpId="0" nodeType="clickEffect">
                                  <p:stCondLst>
                                    <p:cond delay="0"/>
                                  </p:stCondLst>
                                  <p:childTnLst>
                                    <p:set>
                                      <p:cBhvr>
                                        <p:cTn id="61" dur="1" fill="hold">
                                          <p:stCondLst>
                                            <p:cond delay="0"/>
                                          </p:stCondLst>
                                        </p:cTn>
                                        <p:tgtEl>
                                          <p:spTgt spid="29"/>
                                        </p:tgtEl>
                                        <p:attrNameLst>
                                          <p:attrName>style.visibility</p:attrName>
                                        </p:attrNameLst>
                                      </p:cBhvr>
                                      <p:to>
                                        <p:strVal val="visible"/>
                                      </p:to>
                                    </p:set>
                                    <p:animEffect transition="in" filter="wipe(left)">
                                      <p:cBhvr>
                                        <p:cTn id="62" dur="500"/>
                                        <p:tgtEl>
                                          <p:spTgt spid="29"/>
                                        </p:tgtEl>
                                      </p:cBhvr>
                                    </p:animEffect>
                                  </p:childTnLst>
                                </p:cTn>
                              </p:par>
                            </p:childTnLst>
                          </p:cTn>
                        </p:par>
                      </p:childTnLst>
                    </p:cTn>
                  </p:par>
                  <p:par>
                    <p:cTn id="63" fill="hold" nodeType="clickPar">
                      <p:stCondLst>
                        <p:cond delay="indefinite"/>
                      </p:stCondLst>
                      <p:childTnLst>
                        <p:par>
                          <p:cTn id="64" fill="hold" nodeType="withGroup">
                            <p:stCondLst>
                              <p:cond delay="0"/>
                            </p:stCondLst>
                            <p:childTnLst>
                              <p:par>
                                <p:cTn id="65" presetID="22" presetClass="entr" presetSubtype="8" fill="hold" grpId="0" nodeType="clickEffect">
                                  <p:stCondLst>
                                    <p:cond delay="0"/>
                                  </p:stCondLst>
                                  <p:childTnLst>
                                    <p:set>
                                      <p:cBhvr>
                                        <p:cTn id="66" dur="1" fill="hold">
                                          <p:stCondLst>
                                            <p:cond delay="0"/>
                                          </p:stCondLst>
                                        </p:cTn>
                                        <p:tgtEl>
                                          <p:spTgt spid="9"/>
                                        </p:tgtEl>
                                        <p:attrNameLst>
                                          <p:attrName>style.visibility</p:attrName>
                                        </p:attrNameLst>
                                      </p:cBhvr>
                                      <p:to>
                                        <p:strVal val="visible"/>
                                      </p:to>
                                    </p:set>
                                    <p:animEffect transition="in" filter="wipe(left)">
                                      <p:cBhvr>
                                        <p:cTn id="6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6" grpId="0" animBg="1"/>
      <p:bldP spid="7" grpId="0"/>
      <p:bldP spid="9" grpId="0"/>
      <p:bldP spid="29"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818" name="组合 15"/>
          <p:cNvGrpSpPr>
            <a:grpSpLocks/>
          </p:cNvGrpSpPr>
          <p:nvPr/>
        </p:nvGrpSpPr>
        <p:grpSpPr bwMode="auto">
          <a:xfrm>
            <a:off x="44450" y="-39688"/>
            <a:ext cx="2006600" cy="522288"/>
            <a:chOff x="70" y="-63"/>
            <a:chExt cx="3160" cy="824"/>
          </a:xfrm>
        </p:grpSpPr>
        <p:sp>
          <p:nvSpPr>
            <p:cNvPr id="34821" name="文本框 6"/>
            <p:cNvSpPr txBox="1">
              <a:spLocks noChangeArrowheads="1"/>
            </p:cNvSpPr>
            <p:nvPr/>
          </p:nvSpPr>
          <p:spPr bwMode="auto">
            <a:xfrm>
              <a:off x="678" y="-63"/>
              <a:ext cx="2552" cy="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kumimoji="1" lang="zh-CN" altLang="en-US" sz="2800">
                  <a:latin typeface="黑体" pitchFamily="49" charset="-122"/>
                  <a:ea typeface="黑体" pitchFamily="49" charset="-122"/>
                </a:rPr>
                <a:t>精读细研</a:t>
              </a:r>
            </a:p>
          </p:txBody>
        </p:sp>
        <p:cxnSp>
          <p:nvCxnSpPr>
            <p:cNvPr id="19" name="直线连接符 9"/>
            <p:cNvCxnSpPr/>
            <p:nvPr/>
          </p:nvCxnSpPr>
          <p:spPr>
            <a:xfrm>
              <a:off x="70" y="701"/>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20" name="菱形 19"/>
            <p:cNvSpPr/>
            <p:nvPr/>
          </p:nvSpPr>
          <p:spPr>
            <a:xfrm>
              <a:off x="125" y="147"/>
              <a:ext cx="553" cy="554"/>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kumimoji="1" lang="zh-CN" altLang="en-US"/>
            </a:p>
          </p:txBody>
        </p:sp>
      </p:grpSp>
      <p:sp>
        <p:nvSpPr>
          <p:cNvPr id="34819" name="矩形 6"/>
          <p:cNvSpPr>
            <a:spLocks noChangeArrowheads="1"/>
          </p:cNvSpPr>
          <p:nvPr/>
        </p:nvSpPr>
        <p:spPr bwMode="auto">
          <a:xfrm>
            <a:off x="430213" y="627063"/>
            <a:ext cx="8389937"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en-US" altLang="zh-CN" sz="2400" b="1" dirty="0">
                <a:solidFill>
                  <a:srgbClr val="000000"/>
                </a:solidFill>
                <a:latin typeface="宋体" pitchFamily="2" charset="-122"/>
              </a:rPr>
              <a:t>2.</a:t>
            </a:r>
            <a:r>
              <a:rPr lang="zh-CN" altLang="en-US" sz="2400" b="1" dirty="0">
                <a:solidFill>
                  <a:srgbClr val="000000"/>
                </a:solidFill>
                <a:latin typeface="宋体" pitchFamily="2" charset="-122"/>
              </a:rPr>
              <a:t>既然春已经来到了作者的面前，为什么他不先</a:t>
            </a:r>
            <a:r>
              <a:rPr lang="zh-CN" altLang="en-US" sz="2400" b="1" dirty="0" smtClean="0">
                <a:solidFill>
                  <a:srgbClr val="000000"/>
                </a:solidFill>
                <a:latin typeface="宋体" pitchFamily="2" charset="-122"/>
              </a:rPr>
              <a:t>从细</a:t>
            </a:r>
            <a:r>
              <a:rPr lang="zh-CN" altLang="en-US" sz="2400" b="1" dirty="0">
                <a:solidFill>
                  <a:srgbClr val="000000"/>
                </a:solidFill>
                <a:latin typeface="宋体" pitchFamily="2" charset="-122"/>
              </a:rPr>
              <a:t>小的一草一木写起呢？</a:t>
            </a:r>
            <a:endParaRPr lang="zh-CN" altLang="en-US" sz="2400" b="1" dirty="0">
              <a:latin typeface="宋体" pitchFamily="2" charset="-122"/>
            </a:endParaRPr>
          </a:p>
        </p:txBody>
      </p:sp>
      <p:sp>
        <p:nvSpPr>
          <p:cNvPr id="2" name="矩形 1"/>
          <p:cNvSpPr>
            <a:spLocks noChangeArrowheads="1"/>
          </p:cNvSpPr>
          <p:nvPr/>
        </p:nvSpPr>
        <p:spPr bwMode="auto">
          <a:xfrm>
            <a:off x="1266825" y="1851025"/>
            <a:ext cx="6401519" cy="203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lnSpc>
                <a:spcPct val="150000"/>
              </a:lnSpc>
            </a:pPr>
            <a:r>
              <a:rPr lang="zh-CN" altLang="en-US" sz="2800" b="1" dirty="0">
                <a:solidFill>
                  <a:srgbClr val="0000FF"/>
                </a:solidFill>
                <a:latin typeface="楷体" pitchFamily="49" charset="-122"/>
                <a:ea typeface="楷体" pitchFamily="49" charset="-122"/>
              </a:rPr>
              <a:t>    这一段是对春天</a:t>
            </a:r>
            <a:r>
              <a:rPr lang="zh-CN" altLang="en-US" sz="2800" b="1" dirty="0" smtClean="0">
                <a:solidFill>
                  <a:srgbClr val="0000FF"/>
                </a:solidFill>
                <a:latin typeface="楷体" pitchFamily="49" charset="-122"/>
                <a:ea typeface="楷体" pitchFamily="49" charset="-122"/>
              </a:rPr>
              <a:t>的整</a:t>
            </a:r>
            <a:r>
              <a:rPr lang="zh-CN" altLang="en-US" sz="2800" b="1" dirty="0">
                <a:solidFill>
                  <a:srgbClr val="0000FF"/>
                </a:solidFill>
                <a:latin typeface="楷体" pitchFamily="49" charset="-122"/>
                <a:ea typeface="楷体" pitchFamily="49" charset="-122"/>
              </a:rPr>
              <a:t>体描绘。作者着重表现的是春回大地、万物复苏的生动景象。</a:t>
            </a:r>
            <a:endParaRPr lang="zh-CN" altLang="en-US" dirty="0"/>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2" name="圆角矩形 14"/>
          <p:cNvPicPr>
            <a:picLocks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790700" y="762000"/>
            <a:ext cx="6946900" cy="2817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843" name="图片 1"/>
          <p:cNvPicPr>
            <a:picLocks noChangeAspect="1"/>
          </p:cNvPicPr>
          <p:nvPr/>
        </p:nvPicPr>
        <p:blipFill>
          <a:blip r:embed="rId3" cstate="print">
            <a:clrChange>
              <a:clrFrom>
                <a:srgbClr val="FFFFFE"/>
              </a:clrFrom>
              <a:clrTo>
                <a:srgbClr val="FFFFFE">
                  <a:alpha val="0"/>
                </a:srgbClr>
              </a:clrTo>
            </a:clrChange>
            <a:extLst>
              <a:ext uri="{28A0092B-C50C-407E-A947-70E740481C1C}">
                <a14:useLocalDpi xmlns:a14="http://schemas.microsoft.com/office/drawing/2010/main" val="0"/>
              </a:ext>
            </a:extLst>
          </a:blip>
          <a:stretch>
            <a:fillRect/>
          </a:stretch>
        </p:blipFill>
        <p:spPr bwMode="auto">
          <a:xfrm flipH="1">
            <a:off x="1078054" y="1851670"/>
            <a:ext cx="832492" cy="1976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844" name="矩形 2"/>
          <p:cNvSpPr>
            <a:spLocks noChangeArrowheads="1"/>
          </p:cNvSpPr>
          <p:nvPr/>
        </p:nvSpPr>
        <p:spPr bwMode="auto">
          <a:xfrm>
            <a:off x="2627313" y="1275606"/>
            <a:ext cx="5761037" cy="12840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lnSpc>
                <a:spcPct val="150000"/>
              </a:lnSpc>
            </a:pPr>
            <a:r>
              <a:rPr lang="zh-CN" altLang="en-US" sz="2800" dirty="0">
                <a:solidFill>
                  <a:srgbClr val="A96A00"/>
                </a:solidFill>
                <a:latin typeface="黑体" pitchFamily="49" charset="-122"/>
                <a:ea typeface="黑体" pitchFamily="49" charset="-122"/>
              </a:rPr>
              <a:t>    回顾上节课的五幅春景图，边读边想作者是怎样进行描写的。</a:t>
            </a:r>
          </a:p>
        </p:txBody>
      </p:sp>
      <p:grpSp>
        <p:nvGrpSpPr>
          <p:cNvPr id="35845" name="组合 15"/>
          <p:cNvGrpSpPr>
            <a:grpSpLocks/>
          </p:cNvGrpSpPr>
          <p:nvPr/>
        </p:nvGrpSpPr>
        <p:grpSpPr bwMode="auto">
          <a:xfrm>
            <a:off x="44450" y="-39688"/>
            <a:ext cx="2006600" cy="522288"/>
            <a:chOff x="70" y="-63"/>
            <a:chExt cx="3160" cy="824"/>
          </a:xfrm>
        </p:grpSpPr>
        <p:sp>
          <p:nvSpPr>
            <p:cNvPr id="35846" name="文本框 6"/>
            <p:cNvSpPr txBox="1">
              <a:spLocks noChangeArrowheads="1"/>
            </p:cNvSpPr>
            <p:nvPr/>
          </p:nvSpPr>
          <p:spPr bwMode="auto">
            <a:xfrm>
              <a:off x="678" y="-63"/>
              <a:ext cx="2552" cy="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kumimoji="1" lang="zh-CN" altLang="en-US" sz="2800">
                  <a:latin typeface="黑体" pitchFamily="49" charset="-122"/>
                  <a:ea typeface="黑体" pitchFamily="49" charset="-122"/>
                </a:rPr>
                <a:t>精读细研</a:t>
              </a:r>
            </a:p>
          </p:txBody>
        </p:sp>
        <p:cxnSp>
          <p:nvCxnSpPr>
            <p:cNvPr id="7" name="直线连接符 9"/>
            <p:cNvCxnSpPr/>
            <p:nvPr/>
          </p:nvCxnSpPr>
          <p:spPr>
            <a:xfrm>
              <a:off x="70" y="701"/>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8" name="菱形 7"/>
            <p:cNvSpPr/>
            <p:nvPr/>
          </p:nvSpPr>
          <p:spPr>
            <a:xfrm>
              <a:off x="125" y="147"/>
              <a:ext cx="553" cy="554"/>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kumimoji="1" lang="zh-CN" altLang="en-US"/>
            </a:p>
          </p:txBody>
        </p:sp>
      </p:grpSp>
    </p:spTree>
  </p:cSld>
  <p:clrMapOvr>
    <a:masterClrMapping/>
  </p:clrMapOvr>
  <p:transition spd="slow">
    <p:random/>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6" name="图片 1"/>
          <p:cNvPicPr>
            <a:picLocks noChangeAspect="1"/>
          </p:cNvPicPr>
          <p:nvPr/>
        </p:nvPicPr>
        <p:blipFill>
          <a:blip r:embed="rId2" cstate="print">
            <a:clrChange>
              <a:clrFrom>
                <a:srgbClr val="FFFFFE"/>
              </a:clrFrom>
              <a:clrTo>
                <a:srgbClr val="FFFFFE">
                  <a:alpha val="0"/>
                </a:srgbClr>
              </a:clrTo>
            </a:clrChange>
            <a:extLst>
              <a:ext uri="{28A0092B-C50C-407E-A947-70E740481C1C}">
                <a14:useLocalDpi xmlns:a14="http://schemas.microsoft.com/office/drawing/2010/main" val="0"/>
              </a:ext>
            </a:extLst>
          </a:blip>
          <a:stretch>
            <a:fillRect/>
          </a:stretch>
        </p:blipFill>
        <p:spPr bwMode="auto">
          <a:xfrm flipH="1">
            <a:off x="823997" y="2382012"/>
            <a:ext cx="833586" cy="19787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867" name="圆角矩形 13"/>
          <p:cNvPicPr>
            <a:picLocks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55763" y="699542"/>
            <a:ext cx="7237412" cy="46805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6868" name="组合 8"/>
          <p:cNvGrpSpPr>
            <a:grpSpLocks/>
          </p:cNvGrpSpPr>
          <p:nvPr/>
        </p:nvGrpSpPr>
        <p:grpSpPr bwMode="auto">
          <a:xfrm>
            <a:off x="44450" y="-39688"/>
            <a:ext cx="2006600" cy="522288"/>
            <a:chOff x="70" y="-63"/>
            <a:chExt cx="3160" cy="824"/>
          </a:xfrm>
        </p:grpSpPr>
        <p:sp>
          <p:nvSpPr>
            <p:cNvPr id="36873" name="文本框 6"/>
            <p:cNvSpPr txBox="1">
              <a:spLocks noChangeArrowheads="1"/>
            </p:cNvSpPr>
            <p:nvPr/>
          </p:nvSpPr>
          <p:spPr bwMode="auto">
            <a:xfrm>
              <a:off x="678" y="-63"/>
              <a:ext cx="2552" cy="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kumimoji="1" lang="zh-CN" altLang="en-US" sz="2800">
                  <a:latin typeface="黑体" pitchFamily="49" charset="-122"/>
                  <a:ea typeface="黑体" pitchFamily="49" charset="-122"/>
                </a:rPr>
                <a:t>精读细研</a:t>
              </a:r>
            </a:p>
          </p:txBody>
        </p:sp>
        <p:cxnSp>
          <p:nvCxnSpPr>
            <p:cNvPr id="13" name="直线连接符 9"/>
            <p:cNvCxnSpPr/>
            <p:nvPr/>
          </p:nvCxnSpPr>
          <p:spPr>
            <a:xfrm>
              <a:off x="70" y="701"/>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4" name="菱形 13"/>
            <p:cNvSpPr/>
            <p:nvPr/>
          </p:nvSpPr>
          <p:spPr>
            <a:xfrm>
              <a:off x="125" y="147"/>
              <a:ext cx="553" cy="554"/>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kumimoji="1" lang="zh-CN" altLang="en-US">
                <a:latin typeface="黑体" panose="02010609060101010101" pitchFamily="49" charset="-122"/>
                <a:ea typeface="黑体" panose="02010609060101010101" pitchFamily="49" charset="-122"/>
              </a:endParaRPr>
            </a:p>
          </p:txBody>
        </p:sp>
      </p:grpSp>
      <p:sp>
        <p:nvSpPr>
          <p:cNvPr id="36869" name="Text Box 12"/>
          <p:cNvSpPr txBox="1">
            <a:spLocks noChangeArrowheads="1"/>
          </p:cNvSpPr>
          <p:nvPr/>
        </p:nvSpPr>
        <p:spPr bwMode="auto">
          <a:xfrm>
            <a:off x="312738" y="617538"/>
            <a:ext cx="2171700"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indent="-457200"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Wingdings" pitchFamily="2" charset="2"/>
              <a:buChar char="u"/>
            </a:pPr>
            <a:r>
              <a:rPr lang="zh-CN" altLang="en-US" sz="3200" b="1">
                <a:solidFill>
                  <a:srgbClr val="0000FF"/>
                </a:solidFill>
                <a:latin typeface="黑体" pitchFamily="49" charset="-122"/>
                <a:ea typeface="黑体" pitchFamily="49" charset="-122"/>
              </a:rPr>
              <a:t>春草图</a:t>
            </a:r>
          </a:p>
        </p:txBody>
      </p:sp>
      <p:sp>
        <p:nvSpPr>
          <p:cNvPr id="11" name="矩形 10"/>
          <p:cNvSpPr>
            <a:spLocks noChangeArrowheads="1"/>
          </p:cNvSpPr>
          <p:nvPr/>
        </p:nvSpPr>
        <p:spPr bwMode="auto">
          <a:xfrm>
            <a:off x="2530475" y="1851670"/>
            <a:ext cx="5857875" cy="1113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nSpc>
                <a:spcPct val="150000"/>
              </a:lnSpc>
              <a:defRPr/>
            </a:pPr>
            <a:r>
              <a:rPr lang="en-US" altLang="zh-CN" sz="2400" b="1" dirty="0" smtClean="0">
                <a:latin typeface="宋体" pitchFamily="2" charset="-122"/>
              </a:rPr>
              <a:t>1.</a:t>
            </a:r>
            <a:r>
              <a:rPr lang="zh-CN" altLang="en-US" sz="2400" b="1" dirty="0" smtClean="0">
                <a:latin typeface="宋体" pitchFamily="2" charset="-122"/>
              </a:rPr>
              <a:t>想一想：作者抓住了春草的哪些特点来写</a:t>
            </a:r>
            <a:r>
              <a:rPr lang="zh-CN" altLang="en-US" sz="2400" b="1" dirty="0" smtClean="0">
                <a:solidFill>
                  <a:schemeClr val="tx1">
                    <a:lumMod val="95000"/>
                    <a:lumOff val="5000"/>
                  </a:schemeClr>
                </a:solidFill>
                <a:latin typeface="宋体" pitchFamily="2" charset="-122"/>
              </a:rPr>
              <a:t>？</a:t>
            </a:r>
            <a:r>
              <a:rPr lang="zh-CN" altLang="en-US" sz="2400" b="1" dirty="0" smtClean="0">
                <a:latin typeface="宋体" pitchFamily="2" charset="-122"/>
              </a:rPr>
              <a:t>哪些词用得特别好</a:t>
            </a:r>
            <a:r>
              <a:rPr lang="zh-CN" altLang="en-US" sz="2400" b="1" dirty="0" smtClean="0">
                <a:solidFill>
                  <a:schemeClr val="tx1">
                    <a:lumMod val="95000"/>
                    <a:lumOff val="5000"/>
                  </a:schemeClr>
                </a:solidFill>
                <a:latin typeface="宋体" pitchFamily="2" charset="-122"/>
              </a:rPr>
              <a:t>？</a:t>
            </a:r>
            <a:endParaRPr lang="zh-CN" altLang="en-US" sz="2400" b="1" dirty="0" smtClean="0">
              <a:latin typeface="宋体" pitchFamily="2" charset="-122"/>
            </a:endParaRPr>
          </a:p>
        </p:txBody>
      </p:sp>
      <p:sp>
        <p:nvSpPr>
          <p:cNvPr id="12" name="矩形 11"/>
          <p:cNvSpPr>
            <a:spLocks noChangeArrowheads="1"/>
          </p:cNvSpPr>
          <p:nvPr/>
        </p:nvSpPr>
        <p:spPr bwMode="auto">
          <a:xfrm>
            <a:off x="2555875" y="2970152"/>
            <a:ext cx="6143625" cy="1113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nSpc>
                <a:spcPct val="150000"/>
              </a:lnSpc>
            </a:pPr>
            <a:r>
              <a:rPr lang="en-US" altLang="zh-CN" sz="2400" b="1" dirty="0">
                <a:latin typeface="宋体" pitchFamily="2" charset="-122"/>
              </a:rPr>
              <a:t>2.</a:t>
            </a:r>
            <a:r>
              <a:rPr lang="zh-CN" altLang="en-US" sz="2400" b="1" dirty="0">
                <a:latin typeface="宋体" pitchFamily="2" charset="-122"/>
              </a:rPr>
              <a:t>为什么作者在描绘春草图时要穿插小孩子的画面呢？</a:t>
            </a:r>
          </a:p>
        </p:txBody>
      </p:sp>
      <p:sp>
        <p:nvSpPr>
          <p:cNvPr id="36872" name="TextBox 14"/>
          <p:cNvSpPr txBox="1">
            <a:spLocks noChangeArrowheads="1"/>
          </p:cNvSpPr>
          <p:nvPr/>
        </p:nvSpPr>
        <p:spPr bwMode="auto">
          <a:xfrm>
            <a:off x="2571750" y="1357313"/>
            <a:ext cx="57150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b="1" dirty="0">
                <a:solidFill>
                  <a:srgbClr val="0000FF"/>
                </a:solidFill>
                <a:latin typeface="宋体" pitchFamily="2" charset="-122"/>
              </a:rPr>
              <a:t>大声朗读第</a:t>
            </a:r>
            <a:r>
              <a:rPr lang="en-US" altLang="zh-CN" sz="2400" b="1" dirty="0">
                <a:solidFill>
                  <a:srgbClr val="0000FF"/>
                </a:solidFill>
                <a:latin typeface="宋体" pitchFamily="2" charset="-122"/>
              </a:rPr>
              <a:t>3</a:t>
            </a:r>
            <a:r>
              <a:rPr lang="zh-CN" altLang="en-US" sz="2400" b="1" dirty="0">
                <a:solidFill>
                  <a:srgbClr val="0000FF"/>
                </a:solidFill>
                <a:latin typeface="宋体" pitchFamily="2" charset="-122"/>
              </a:rPr>
              <a:t>段，并思考如下问题：</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left)">
                                      <p:cBhvr>
                                        <p:cTn id="1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7890" name="组合 15"/>
          <p:cNvGrpSpPr>
            <a:grpSpLocks/>
          </p:cNvGrpSpPr>
          <p:nvPr/>
        </p:nvGrpSpPr>
        <p:grpSpPr bwMode="auto">
          <a:xfrm>
            <a:off x="44450" y="-39688"/>
            <a:ext cx="2006600" cy="522288"/>
            <a:chOff x="70" y="-63"/>
            <a:chExt cx="3160" cy="824"/>
          </a:xfrm>
        </p:grpSpPr>
        <p:sp>
          <p:nvSpPr>
            <p:cNvPr id="37903" name="文本框 6"/>
            <p:cNvSpPr txBox="1">
              <a:spLocks noChangeArrowheads="1"/>
            </p:cNvSpPr>
            <p:nvPr/>
          </p:nvSpPr>
          <p:spPr bwMode="auto">
            <a:xfrm>
              <a:off x="678" y="-63"/>
              <a:ext cx="2552" cy="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kumimoji="1" lang="zh-CN" altLang="en-US" sz="2800">
                  <a:solidFill>
                    <a:srgbClr val="000000"/>
                  </a:solidFill>
                  <a:latin typeface="黑体" pitchFamily="49" charset="-122"/>
                  <a:ea typeface="黑体" pitchFamily="49" charset="-122"/>
                </a:rPr>
                <a:t>精读细研</a:t>
              </a:r>
            </a:p>
          </p:txBody>
        </p:sp>
        <p:cxnSp>
          <p:nvCxnSpPr>
            <p:cNvPr id="19" name="直线连接符 9"/>
            <p:cNvCxnSpPr/>
            <p:nvPr/>
          </p:nvCxnSpPr>
          <p:spPr>
            <a:xfrm>
              <a:off x="70" y="701"/>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20" name="菱形 19"/>
            <p:cNvSpPr/>
            <p:nvPr/>
          </p:nvSpPr>
          <p:spPr>
            <a:xfrm>
              <a:off x="125" y="147"/>
              <a:ext cx="553" cy="554"/>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kumimoji="1" lang="zh-CN" altLang="en-US">
                <a:solidFill>
                  <a:prstClr val="white"/>
                </a:solidFill>
              </a:endParaRPr>
            </a:p>
          </p:txBody>
        </p:sp>
      </p:grpSp>
      <p:sp>
        <p:nvSpPr>
          <p:cNvPr id="37891" name="矩形 9"/>
          <p:cNvSpPr>
            <a:spLocks noChangeArrowheads="1"/>
          </p:cNvSpPr>
          <p:nvPr/>
        </p:nvSpPr>
        <p:spPr bwMode="auto">
          <a:xfrm>
            <a:off x="428625" y="555625"/>
            <a:ext cx="8072438"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defRPr/>
            </a:pPr>
            <a:r>
              <a:rPr lang="en-US" altLang="zh-CN" sz="2400" b="1" dirty="0" smtClean="0">
                <a:solidFill>
                  <a:srgbClr val="000000"/>
                </a:solidFill>
                <a:latin typeface="宋体" pitchFamily="2" charset="-122"/>
              </a:rPr>
              <a:t>1</a:t>
            </a:r>
            <a:r>
              <a:rPr lang="zh-CN" altLang="en-US" sz="2400" b="1" dirty="0" smtClean="0">
                <a:solidFill>
                  <a:srgbClr val="000000"/>
                </a:solidFill>
                <a:latin typeface="宋体" pitchFamily="2" charset="-122"/>
              </a:rPr>
              <a:t>．想一想</a:t>
            </a:r>
            <a:r>
              <a:rPr lang="zh-CN" altLang="en-US" sz="2400" b="1" dirty="0" smtClean="0">
                <a:latin typeface="宋体" pitchFamily="2" charset="-122"/>
              </a:rPr>
              <a:t>：</a:t>
            </a:r>
            <a:r>
              <a:rPr lang="zh-CN" altLang="en-US" sz="2400" b="1" dirty="0" smtClean="0">
                <a:solidFill>
                  <a:srgbClr val="000000"/>
                </a:solidFill>
                <a:latin typeface="宋体" pitchFamily="2" charset="-122"/>
              </a:rPr>
              <a:t>作者抓住了春草的哪些特点来写</a:t>
            </a:r>
            <a:r>
              <a:rPr lang="zh-CN" altLang="en-US" sz="2400" b="1" dirty="0" smtClean="0">
                <a:solidFill>
                  <a:schemeClr val="tx1">
                    <a:lumMod val="95000"/>
                    <a:lumOff val="5000"/>
                  </a:schemeClr>
                </a:solidFill>
                <a:latin typeface="宋体" pitchFamily="2" charset="-122"/>
              </a:rPr>
              <a:t>？</a:t>
            </a:r>
            <a:r>
              <a:rPr lang="zh-CN" altLang="en-US" sz="2400" b="1" dirty="0" smtClean="0">
                <a:solidFill>
                  <a:srgbClr val="000000"/>
                </a:solidFill>
                <a:latin typeface="宋体" pitchFamily="2" charset="-122"/>
              </a:rPr>
              <a:t>哪些词用得特别好</a:t>
            </a:r>
            <a:r>
              <a:rPr lang="zh-CN" altLang="en-US" sz="2400" b="1" dirty="0" smtClean="0">
                <a:solidFill>
                  <a:schemeClr val="tx1">
                    <a:lumMod val="95000"/>
                    <a:lumOff val="5000"/>
                  </a:schemeClr>
                </a:solidFill>
                <a:latin typeface="宋体" pitchFamily="2" charset="-122"/>
              </a:rPr>
              <a:t>？</a:t>
            </a:r>
            <a:endParaRPr lang="zh-CN" altLang="en-US" sz="2400" b="1" dirty="0" smtClean="0">
              <a:solidFill>
                <a:srgbClr val="000000"/>
              </a:solidFill>
              <a:latin typeface="宋体" pitchFamily="2" charset="-122"/>
            </a:endParaRPr>
          </a:p>
        </p:txBody>
      </p:sp>
      <p:sp>
        <p:nvSpPr>
          <p:cNvPr id="2" name="TextBox 1"/>
          <p:cNvSpPr txBox="1">
            <a:spLocks noChangeArrowheads="1"/>
          </p:cNvSpPr>
          <p:nvPr/>
        </p:nvSpPr>
        <p:spPr bwMode="auto">
          <a:xfrm>
            <a:off x="250825" y="1474788"/>
            <a:ext cx="8462963" cy="1754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lnSpc>
                <a:spcPct val="150000"/>
              </a:lnSpc>
            </a:pPr>
            <a:r>
              <a:rPr lang="zh-CN" altLang="en-US" sz="2400">
                <a:latin typeface="楷体" pitchFamily="49" charset="-122"/>
                <a:ea typeface="楷体" pitchFamily="49" charset="-122"/>
              </a:rPr>
              <a:t>    小草偷偷地从土里钻出来，嫩嫩的，绿绿的。园子里，田野里，瞧去，一大片一大片满是的。坐着，躺着，打两个滚，踢几脚球，赛几趟跑，捉几回迷藏。风轻悄悄的，草软绵绵的。</a:t>
            </a:r>
          </a:p>
        </p:txBody>
      </p:sp>
      <p:cxnSp>
        <p:nvCxnSpPr>
          <p:cNvPr id="4" name="直接连接符 3"/>
          <p:cNvCxnSpPr/>
          <p:nvPr/>
        </p:nvCxnSpPr>
        <p:spPr>
          <a:xfrm>
            <a:off x="4643438" y="2005013"/>
            <a:ext cx="792162" cy="0"/>
          </a:xfrm>
          <a:prstGeom prst="line">
            <a:avLst/>
          </a:prstGeom>
          <a:ln w="158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5867400" y="2005013"/>
            <a:ext cx="792163" cy="0"/>
          </a:xfrm>
          <a:prstGeom prst="line">
            <a:avLst/>
          </a:prstGeom>
          <a:ln w="15875">
            <a:solidFill>
              <a:srgbClr val="FF0000"/>
            </a:solidFill>
          </a:ln>
        </p:spPr>
        <p:style>
          <a:lnRef idx="1">
            <a:schemeClr val="accent1"/>
          </a:lnRef>
          <a:fillRef idx="0">
            <a:schemeClr val="accent1"/>
          </a:fillRef>
          <a:effectRef idx="0">
            <a:schemeClr val="accent1"/>
          </a:effectRef>
          <a:fontRef idx="minor">
            <a:schemeClr val="tx1"/>
          </a:fontRef>
        </p:style>
      </p:cxnSp>
      <p:sp>
        <p:nvSpPr>
          <p:cNvPr id="5" name="TextBox 4"/>
          <p:cNvSpPr txBox="1">
            <a:spLocks noChangeArrowheads="1"/>
          </p:cNvSpPr>
          <p:nvPr/>
        </p:nvSpPr>
        <p:spPr bwMode="auto">
          <a:xfrm>
            <a:off x="4787900" y="1984375"/>
            <a:ext cx="6477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b="1">
                <a:solidFill>
                  <a:srgbClr val="0000FF"/>
                </a:solidFill>
              </a:rPr>
              <a:t>质感</a:t>
            </a:r>
          </a:p>
        </p:txBody>
      </p:sp>
      <p:sp>
        <p:nvSpPr>
          <p:cNvPr id="6" name="矩形 5"/>
          <p:cNvSpPr>
            <a:spLocks noChangeArrowheads="1"/>
          </p:cNvSpPr>
          <p:nvPr/>
        </p:nvSpPr>
        <p:spPr bwMode="auto">
          <a:xfrm>
            <a:off x="6010275" y="1971675"/>
            <a:ext cx="646113"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b="1">
                <a:solidFill>
                  <a:srgbClr val="0000FF"/>
                </a:solidFill>
              </a:rPr>
              <a:t>颜色</a:t>
            </a:r>
          </a:p>
        </p:txBody>
      </p:sp>
      <p:sp>
        <p:nvSpPr>
          <p:cNvPr id="7" name="椭圆 6"/>
          <p:cNvSpPr/>
          <p:nvPr/>
        </p:nvSpPr>
        <p:spPr>
          <a:xfrm>
            <a:off x="3347864" y="1572930"/>
            <a:ext cx="360040" cy="432048"/>
          </a:xfrm>
          <a:prstGeom prst="ellipse">
            <a:avLst/>
          </a:prstGeom>
          <a:grpFill/>
          <a:ln>
            <a:solidFill>
              <a:srgbClr val="FF0000"/>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cxnSp>
        <p:nvCxnSpPr>
          <p:cNvPr id="9" name="直接连接符 8"/>
          <p:cNvCxnSpPr/>
          <p:nvPr/>
        </p:nvCxnSpPr>
        <p:spPr>
          <a:xfrm>
            <a:off x="1547813" y="2005013"/>
            <a:ext cx="936625" cy="0"/>
          </a:xfrm>
          <a:prstGeom prst="line">
            <a:avLst/>
          </a:prstGeom>
          <a:ln w="158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7051675" y="1984375"/>
            <a:ext cx="1481138" cy="0"/>
          </a:xfrm>
          <a:prstGeom prst="line">
            <a:avLst/>
          </a:prstGeom>
          <a:ln w="158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395288" y="2581275"/>
            <a:ext cx="4464050" cy="0"/>
          </a:xfrm>
          <a:prstGeom prst="line">
            <a:avLst/>
          </a:prstGeom>
          <a:ln w="15875">
            <a:solidFill>
              <a:srgbClr val="FF0000"/>
            </a:solidFill>
          </a:ln>
        </p:spPr>
        <p:style>
          <a:lnRef idx="1">
            <a:schemeClr val="accent1"/>
          </a:lnRef>
          <a:fillRef idx="0">
            <a:schemeClr val="accent1"/>
          </a:fillRef>
          <a:effectRef idx="0">
            <a:schemeClr val="accent1"/>
          </a:effectRef>
          <a:fontRef idx="minor">
            <a:schemeClr val="tx1"/>
          </a:fontRef>
        </p:style>
      </p:cxnSp>
      <p:sp>
        <p:nvSpPr>
          <p:cNvPr id="22" name="TextBox 21"/>
          <p:cNvSpPr txBox="1">
            <a:spLocks noChangeArrowheads="1"/>
          </p:cNvSpPr>
          <p:nvPr/>
        </p:nvSpPr>
        <p:spPr bwMode="auto">
          <a:xfrm>
            <a:off x="3563938" y="1276350"/>
            <a:ext cx="9366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b="1">
                <a:solidFill>
                  <a:srgbClr val="0000FF"/>
                </a:solidFill>
              </a:rPr>
              <a:t>生命力</a:t>
            </a:r>
          </a:p>
        </p:txBody>
      </p:sp>
      <p:sp>
        <p:nvSpPr>
          <p:cNvPr id="16" name="矩形 15"/>
          <p:cNvSpPr/>
          <p:nvPr/>
        </p:nvSpPr>
        <p:spPr>
          <a:xfrm>
            <a:off x="431800" y="3316288"/>
            <a:ext cx="8172450" cy="1200150"/>
          </a:xfrm>
          <a:prstGeom prst="rect">
            <a:avLst/>
          </a:prstGeom>
          <a:solidFill>
            <a:schemeClr val="accent6">
              <a:lumMod val="20000"/>
              <a:lumOff val="80000"/>
            </a:schemeClr>
          </a:solidFill>
        </p:spPr>
        <p:txBody>
          <a:bodyPr>
            <a:spAutoFit/>
          </a:bodyPr>
          <a:lstStyle/>
          <a:p>
            <a:pPr>
              <a:defRPr/>
            </a:pPr>
            <a:r>
              <a:rPr lang="zh-CN" altLang="en-US" b="1" dirty="0">
                <a:solidFill>
                  <a:srgbClr val="0000FF"/>
                </a:solidFill>
                <a:latin typeface="宋体" panose="02010600030101010101" pitchFamily="2" charset="-122"/>
              </a:rPr>
              <a:t>    “</a:t>
            </a:r>
            <a:r>
              <a:rPr lang="zh-CN" altLang="en-US" b="1" dirty="0">
                <a:solidFill>
                  <a:srgbClr val="0000FF"/>
                </a:solidFill>
                <a:latin typeface="楷体" panose="02010609060101010101" pitchFamily="49" charset="-122"/>
                <a:ea typeface="楷体" panose="02010609060101010101" pitchFamily="49" charset="-122"/>
              </a:rPr>
              <a:t>偷偷</a:t>
            </a:r>
            <a:r>
              <a:rPr lang="zh-CN" altLang="en-US" b="1" dirty="0">
                <a:solidFill>
                  <a:srgbClr val="0000FF"/>
                </a:solidFill>
                <a:latin typeface="宋体" panose="02010600030101010101" pitchFamily="2" charset="-122"/>
              </a:rPr>
              <a:t>”二字写出不经意间，小草悄然而出的情态，也表现出作者的惊喜之情。“</a:t>
            </a:r>
            <a:r>
              <a:rPr lang="zh-CN" altLang="en-US" b="1" dirty="0">
                <a:solidFill>
                  <a:srgbClr val="0000FF"/>
                </a:solidFill>
                <a:latin typeface="楷体" panose="02010609060101010101" pitchFamily="49" charset="-122"/>
                <a:ea typeface="楷体" panose="02010609060101010101" pitchFamily="49" charset="-122"/>
              </a:rPr>
              <a:t>园子里，田野里</a:t>
            </a:r>
            <a:r>
              <a:rPr lang="en-US" altLang="zh-CN" b="1" dirty="0">
                <a:solidFill>
                  <a:srgbClr val="0000FF"/>
                </a:solidFill>
                <a:latin typeface="宋体" panose="02010600030101010101" pitchFamily="2" charset="-122"/>
              </a:rPr>
              <a:t>”</a:t>
            </a:r>
            <a:r>
              <a:rPr lang="zh-CN" altLang="en-US" b="1" dirty="0">
                <a:solidFill>
                  <a:srgbClr val="0000FF"/>
                </a:solidFill>
                <a:latin typeface="宋体" panose="02010600030101010101" pitchFamily="2" charset="-122"/>
              </a:rPr>
              <a:t>，“</a:t>
            </a:r>
            <a:r>
              <a:rPr lang="zh-CN" altLang="en-US" b="1" dirty="0">
                <a:solidFill>
                  <a:srgbClr val="0000FF"/>
                </a:solidFill>
                <a:latin typeface="楷体" panose="02010609060101010101" pitchFamily="49" charset="-122"/>
                <a:ea typeface="楷体" panose="02010609060101010101" pitchFamily="49" charset="-122"/>
              </a:rPr>
              <a:t>一大片一大片满是的</a:t>
            </a:r>
            <a:r>
              <a:rPr lang="en-US" altLang="zh-CN" b="1" dirty="0">
                <a:solidFill>
                  <a:srgbClr val="0000FF"/>
                </a:solidFill>
                <a:latin typeface="宋体" panose="02010600030101010101" pitchFamily="2" charset="-122"/>
              </a:rPr>
              <a:t>”</a:t>
            </a:r>
            <a:r>
              <a:rPr lang="zh-CN" altLang="en-US" b="1" dirty="0">
                <a:solidFill>
                  <a:srgbClr val="0000FF"/>
                </a:solidFill>
                <a:latin typeface="宋体" panose="02010600030101010101" pitchFamily="2" charset="-122"/>
              </a:rPr>
              <a:t>表明了春草分布广阔，绿满大地。刚才是从一棵小草写它旺盛的生命力，现在又从整片的小草写它们旺盛的生命力。</a:t>
            </a:r>
            <a:endParaRPr lang="zh-CN" altLang="en-US" b="1" dirty="0">
              <a:latin typeface="宋体" panose="02010600030101010101" pitchFamily="2"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left)">
                                      <p:cBhvr>
                                        <p:cTn id="12" dur="500"/>
                                        <p:tgtEl>
                                          <p:spTgt spid="9"/>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wipe(left)">
                                      <p:cBhvr>
                                        <p:cTn id="17" dur="500"/>
                                        <p:tgtEl>
                                          <p:spTgt spid="13"/>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nodeType="click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wipe(left)">
                                      <p:cBhvr>
                                        <p:cTn id="22" dur="500"/>
                                        <p:tgtEl>
                                          <p:spTgt spid="15"/>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6" presetClass="entr" presetSubtype="21" fill="hold"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barn(inVertical)">
                                      <p:cBhvr>
                                        <p:cTn id="27" dur="500"/>
                                        <p:tgtEl>
                                          <p:spTgt spid="7"/>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42" presetClass="entr" presetSubtype="0" fill="hold" grpId="0" nodeType="click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fade">
                                      <p:cBhvr>
                                        <p:cTn id="32" dur="1000"/>
                                        <p:tgtEl>
                                          <p:spTgt spid="22"/>
                                        </p:tgtEl>
                                      </p:cBhvr>
                                    </p:animEffect>
                                    <p:anim calcmode="lin" valueType="num">
                                      <p:cBhvr>
                                        <p:cTn id="33" dur="1000" fill="hold"/>
                                        <p:tgtEl>
                                          <p:spTgt spid="22"/>
                                        </p:tgtEl>
                                        <p:attrNameLst>
                                          <p:attrName>ppt_x</p:attrName>
                                        </p:attrNameLst>
                                      </p:cBhvr>
                                      <p:tavLst>
                                        <p:tav tm="0">
                                          <p:val>
                                            <p:strVal val="#ppt_x"/>
                                          </p:val>
                                        </p:tav>
                                        <p:tav tm="100000">
                                          <p:val>
                                            <p:strVal val="#ppt_x"/>
                                          </p:val>
                                        </p:tav>
                                      </p:tavLst>
                                    </p:anim>
                                    <p:anim calcmode="lin" valueType="num">
                                      <p:cBhvr>
                                        <p:cTn id="34"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35" fill="hold" nodeType="clickPar">
                      <p:stCondLst>
                        <p:cond delay="indefinite"/>
                      </p:stCondLst>
                      <p:childTnLst>
                        <p:par>
                          <p:cTn id="36" fill="hold" nodeType="withGroup">
                            <p:stCondLst>
                              <p:cond delay="0"/>
                            </p:stCondLst>
                            <p:childTnLst>
                              <p:par>
                                <p:cTn id="37" presetID="22" presetClass="entr" presetSubtype="8" fill="hold" nodeType="clickEffect">
                                  <p:stCondLst>
                                    <p:cond delay="0"/>
                                  </p:stCondLst>
                                  <p:childTnLst>
                                    <p:set>
                                      <p:cBhvr>
                                        <p:cTn id="38" dur="1" fill="hold">
                                          <p:stCondLst>
                                            <p:cond delay="0"/>
                                          </p:stCondLst>
                                        </p:cTn>
                                        <p:tgtEl>
                                          <p:spTgt spid="4"/>
                                        </p:tgtEl>
                                        <p:attrNameLst>
                                          <p:attrName>style.visibility</p:attrName>
                                        </p:attrNameLst>
                                      </p:cBhvr>
                                      <p:to>
                                        <p:strVal val="visible"/>
                                      </p:to>
                                    </p:set>
                                    <p:animEffect transition="in" filter="wipe(left)">
                                      <p:cBhvr>
                                        <p:cTn id="39" dur="500"/>
                                        <p:tgtEl>
                                          <p:spTgt spid="4"/>
                                        </p:tgtEl>
                                      </p:cBhvr>
                                    </p:animEffect>
                                  </p:childTnLst>
                                </p:cTn>
                              </p:par>
                            </p:childTnLst>
                          </p:cTn>
                        </p:par>
                      </p:childTnLst>
                    </p:cTn>
                  </p:par>
                  <p:par>
                    <p:cTn id="40" fill="hold" nodeType="clickPar">
                      <p:stCondLst>
                        <p:cond delay="indefinite"/>
                      </p:stCondLst>
                      <p:childTnLst>
                        <p:par>
                          <p:cTn id="41" fill="hold" nodeType="withGroup">
                            <p:stCondLst>
                              <p:cond delay="0"/>
                            </p:stCondLst>
                            <p:childTnLst>
                              <p:par>
                                <p:cTn id="42" presetID="42" presetClass="entr" presetSubtype="0" fill="hold" grpId="0" nodeType="clickEffect">
                                  <p:stCondLst>
                                    <p:cond delay="0"/>
                                  </p:stCondLst>
                                  <p:childTnLst>
                                    <p:set>
                                      <p:cBhvr>
                                        <p:cTn id="43" dur="1" fill="hold">
                                          <p:stCondLst>
                                            <p:cond delay="0"/>
                                          </p:stCondLst>
                                        </p:cTn>
                                        <p:tgtEl>
                                          <p:spTgt spid="5"/>
                                        </p:tgtEl>
                                        <p:attrNameLst>
                                          <p:attrName>style.visibility</p:attrName>
                                        </p:attrNameLst>
                                      </p:cBhvr>
                                      <p:to>
                                        <p:strVal val="visible"/>
                                      </p:to>
                                    </p:set>
                                    <p:animEffect transition="in" filter="fade">
                                      <p:cBhvr>
                                        <p:cTn id="44" dur="1000"/>
                                        <p:tgtEl>
                                          <p:spTgt spid="5"/>
                                        </p:tgtEl>
                                      </p:cBhvr>
                                    </p:animEffect>
                                    <p:anim calcmode="lin" valueType="num">
                                      <p:cBhvr>
                                        <p:cTn id="45" dur="1000" fill="hold"/>
                                        <p:tgtEl>
                                          <p:spTgt spid="5"/>
                                        </p:tgtEl>
                                        <p:attrNameLst>
                                          <p:attrName>ppt_x</p:attrName>
                                        </p:attrNameLst>
                                      </p:cBhvr>
                                      <p:tavLst>
                                        <p:tav tm="0">
                                          <p:val>
                                            <p:strVal val="#ppt_x"/>
                                          </p:val>
                                        </p:tav>
                                        <p:tav tm="100000">
                                          <p:val>
                                            <p:strVal val="#ppt_x"/>
                                          </p:val>
                                        </p:tav>
                                      </p:tavLst>
                                    </p:anim>
                                    <p:anim calcmode="lin" valueType="num">
                                      <p:cBhvr>
                                        <p:cTn id="4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47" fill="hold" nodeType="clickPar">
                      <p:stCondLst>
                        <p:cond delay="indefinite"/>
                      </p:stCondLst>
                      <p:childTnLst>
                        <p:par>
                          <p:cTn id="48" fill="hold" nodeType="withGroup">
                            <p:stCondLst>
                              <p:cond delay="0"/>
                            </p:stCondLst>
                            <p:childTnLst>
                              <p:par>
                                <p:cTn id="49" presetID="22" presetClass="entr" presetSubtype="8" fill="hold" nodeType="clickEffect">
                                  <p:stCondLst>
                                    <p:cond delay="0"/>
                                  </p:stCondLst>
                                  <p:childTnLst>
                                    <p:set>
                                      <p:cBhvr>
                                        <p:cTn id="50" dur="1" fill="hold">
                                          <p:stCondLst>
                                            <p:cond delay="0"/>
                                          </p:stCondLst>
                                        </p:cTn>
                                        <p:tgtEl>
                                          <p:spTgt spid="12"/>
                                        </p:tgtEl>
                                        <p:attrNameLst>
                                          <p:attrName>style.visibility</p:attrName>
                                        </p:attrNameLst>
                                      </p:cBhvr>
                                      <p:to>
                                        <p:strVal val="visible"/>
                                      </p:to>
                                    </p:set>
                                    <p:animEffect transition="in" filter="wipe(left)">
                                      <p:cBhvr>
                                        <p:cTn id="51" dur="500"/>
                                        <p:tgtEl>
                                          <p:spTgt spid="12"/>
                                        </p:tgtEl>
                                      </p:cBhvr>
                                    </p:animEffect>
                                  </p:childTnLst>
                                </p:cTn>
                              </p:par>
                            </p:childTnLst>
                          </p:cTn>
                        </p:par>
                      </p:childTnLst>
                    </p:cTn>
                  </p:par>
                  <p:par>
                    <p:cTn id="52" fill="hold" nodeType="clickPar">
                      <p:stCondLst>
                        <p:cond delay="indefinite"/>
                      </p:stCondLst>
                      <p:childTnLst>
                        <p:par>
                          <p:cTn id="53" fill="hold" nodeType="withGroup">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6"/>
                                        </p:tgtEl>
                                        <p:attrNameLst>
                                          <p:attrName>style.visibility</p:attrName>
                                        </p:attrNameLst>
                                      </p:cBhvr>
                                      <p:to>
                                        <p:strVal val="visible"/>
                                      </p:to>
                                    </p:set>
                                    <p:animEffect transition="in" filter="fade">
                                      <p:cBhvr>
                                        <p:cTn id="56" dur="1000"/>
                                        <p:tgtEl>
                                          <p:spTgt spid="6"/>
                                        </p:tgtEl>
                                      </p:cBhvr>
                                    </p:animEffect>
                                    <p:anim calcmode="lin" valueType="num">
                                      <p:cBhvr>
                                        <p:cTn id="57" dur="1000" fill="hold"/>
                                        <p:tgtEl>
                                          <p:spTgt spid="6"/>
                                        </p:tgtEl>
                                        <p:attrNameLst>
                                          <p:attrName>ppt_x</p:attrName>
                                        </p:attrNameLst>
                                      </p:cBhvr>
                                      <p:tavLst>
                                        <p:tav tm="0">
                                          <p:val>
                                            <p:strVal val="#ppt_x"/>
                                          </p:val>
                                        </p:tav>
                                        <p:tav tm="100000">
                                          <p:val>
                                            <p:strVal val="#ppt_x"/>
                                          </p:val>
                                        </p:tav>
                                      </p:tavLst>
                                    </p:anim>
                                    <p:anim calcmode="lin" valueType="num">
                                      <p:cBhvr>
                                        <p:cTn id="58"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59" fill="hold" nodeType="clickPar">
                      <p:stCondLst>
                        <p:cond delay="indefinite"/>
                      </p:stCondLst>
                      <p:childTnLst>
                        <p:par>
                          <p:cTn id="60" fill="hold" nodeType="withGroup">
                            <p:stCondLst>
                              <p:cond delay="0"/>
                            </p:stCondLst>
                            <p:childTnLst>
                              <p:par>
                                <p:cTn id="61" presetID="22" presetClass="entr" presetSubtype="8" fill="hold" grpId="0" nodeType="clickEffect">
                                  <p:stCondLst>
                                    <p:cond delay="0"/>
                                  </p:stCondLst>
                                  <p:childTnLst>
                                    <p:set>
                                      <p:cBhvr>
                                        <p:cTn id="62" dur="1" fill="hold">
                                          <p:stCondLst>
                                            <p:cond delay="0"/>
                                          </p:stCondLst>
                                        </p:cTn>
                                        <p:tgtEl>
                                          <p:spTgt spid="16"/>
                                        </p:tgtEl>
                                        <p:attrNameLst>
                                          <p:attrName>style.visibility</p:attrName>
                                        </p:attrNameLst>
                                      </p:cBhvr>
                                      <p:to>
                                        <p:strVal val="visible"/>
                                      </p:to>
                                    </p:set>
                                    <p:animEffect transition="in" filter="wipe(left)">
                                      <p:cBhvr>
                                        <p:cTn id="63"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6" grpId="0"/>
      <p:bldP spid="22" grpId="0"/>
      <p:bldP spid="16"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8914" name="组合 15"/>
          <p:cNvGrpSpPr>
            <a:grpSpLocks/>
          </p:cNvGrpSpPr>
          <p:nvPr/>
        </p:nvGrpSpPr>
        <p:grpSpPr bwMode="auto">
          <a:xfrm>
            <a:off x="44450" y="-39688"/>
            <a:ext cx="2006600" cy="522288"/>
            <a:chOff x="70" y="-63"/>
            <a:chExt cx="3160" cy="824"/>
          </a:xfrm>
        </p:grpSpPr>
        <p:sp>
          <p:nvSpPr>
            <p:cNvPr id="38917" name="文本框 6"/>
            <p:cNvSpPr txBox="1">
              <a:spLocks noChangeArrowheads="1"/>
            </p:cNvSpPr>
            <p:nvPr/>
          </p:nvSpPr>
          <p:spPr bwMode="auto">
            <a:xfrm>
              <a:off x="678" y="-63"/>
              <a:ext cx="2552" cy="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kumimoji="1" lang="zh-CN" altLang="en-US" sz="2800">
                  <a:latin typeface="黑体" pitchFamily="49" charset="-122"/>
                  <a:ea typeface="黑体" pitchFamily="49" charset="-122"/>
                </a:rPr>
                <a:t>精读细研</a:t>
              </a:r>
            </a:p>
          </p:txBody>
        </p:sp>
        <p:cxnSp>
          <p:nvCxnSpPr>
            <p:cNvPr id="19" name="直线连接符 9"/>
            <p:cNvCxnSpPr/>
            <p:nvPr/>
          </p:nvCxnSpPr>
          <p:spPr>
            <a:xfrm>
              <a:off x="70" y="701"/>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20" name="菱形 19"/>
            <p:cNvSpPr/>
            <p:nvPr/>
          </p:nvSpPr>
          <p:spPr>
            <a:xfrm>
              <a:off x="125" y="147"/>
              <a:ext cx="553" cy="554"/>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kumimoji="1" lang="zh-CN" altLang="en-US"/>
            </a:p>
          </p:txBody>
        </p:sp>
      </p:grpSp>
      <p:sp>
        <p:nvSpPr>
          <p:cNvPr id="38915" name="矩形 5"/>
          <p:cNvSpPr>
            <a:spLocks noChangeArrowheads="1"/>
          </p:cNvSpPr>
          <p:nvPr/>
        </p:nvSpPr>
        <p:spPr bwMode="auto">
          <a:xfrm>
            <a:off x="461963" y="642938"/>
            <a:ext cx="835818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en-US" altLang="zh-CN" sz="2400" b="1">
                <a:latin typeface="宋体" pitchFamily="2" charset="-122"/>
              </a:rPr>
              <a:t>2.</a:t>
            </a:r>
            <a:r>
              <a:rPr lang="zh-CN" altLang="en-US" sz="2400" b="1">
                <a:latin typeface="宋体" pitchFamily="2" charset="-122"/>
              </a:rPr>
              <a:t>为什么作者在描绘春草图时要穿插小孩子的画面呢？</a:t>
            </a:r>
          </a:p>
        </p:txBody>
      </p:sp>
      <p:sp>
        <p:nvSpPr>
          <p:cNvPr id="39940" name="TextBox 7"/>
          <p:cNvSpPr txBox="1">
            <a:spLocks noChangeArrowheads="1"/>
          </p:cNvSpPr>
          <p:nvPr/>
        </p:nvSpPr>
        <p:spPr bwMode="auto">
          <a:xfrm>
            <a:off x="571500" y="1428750"/>
            <a:ext cx="8072438" cy="2775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nSpc>
                <a:spcPct val="150000"/>
              </a:lnSpc>
            </a:pPr>
            <a:r>
              <a:rPr lang="zh-CN" altLang="en-US" sz="2400" b="1" dirty="0">
                <a:solidFill>
                  <a:srgbClr val="0000FF"/>
                </a:solidFill>
                <a:latin typeface="楷体" pitchFamily="49" charset="-122"/>
                <a:ea typeface="楷体" pitchFamily="49" charset="-122"/>
              </a:rPr>
              <a:t>    小草和小孩子都处在生命中最富有生气、最活泼的时期，这个时期的生命力最为旺盛。</a:t>
            </a:r>
          </a:p>
          <a:p>
            <a:pPr>
              <a:lnSpc>
                <a:spcPct val="150000"/>
              </a:lnSpc>
            </a:pPr>
            <a:r>
              <a:rPr lang="zh-CN" altLang="en-US" sz="2400" b="1" dirty="0">
                <a:solidFill>
                  <a:srgbClr val="0000FF"/>
                </a:solidFill>
                <a:latin typeface="楷体" pitchFamily="49" charset="-122"/>
                <a:ea typeface="楷体" pitchFamily="49" charset="-122"/>
              </a:rPr>
              <a:t>    在春草图中，作者将小草的画面和小孩子的画面组合在一起，也就是将两个最富有生命力的景象组合起来，交相辉映，</a:t>
            </a:r>
            <a:r>
              <a:rPr lang="zh-CN" altLang="en-US" sz="2400" b="1" dirty="0" smtClean="0">
                <a:solidFill>
                  <a:srgbClr val="0000FF"/>
                </a:solidFill>
                <a:latin typeface="楷体" pitchFamily="49" charset="-122"/>
                <a:ea typeface="楷体" pitchFamily="49" charset="-122"/>
              </a:rPr>
              <a:t>使整</a:t>
            </a:r>
            <a:r>
              <a:rPr lang="zh-CN" altLang="en-US" sz="2400" b="1" dirty="0">
                <a:solidFill>
                  <a:srgbClr val="0000FF"/>
                </a:solidFill>
                <a:latin typeface="楷体" pitchFamily="49" charset="-122"/>
                <a:ea typeface="楷体" pitchFamily="49" charset="-122"/>
              </a:rPr>
              <a:t>个春草图显示出了一派生机勃勃的景象。</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9940"/>
                                        </p:tgtEl>
                                        <p:attrNameLst>
                                          <p:attrName>style.visibility</p:attrName>
                                        </p:attrNameLst>
                                      </p:cBhvr>
                                      <p:to>
                                        <p:strVal val="visible"/>
                                      </p:to>
                                    </p:set>
                                    <p:animEffect transition="in" filter="barn(inVertical)">
                                      <p:cBhvr>
                                        <p:cTn id="7" dur="500"/>
                                        <p:tgtEl>
                                          <p:spTgt spid="399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40"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938" name="组合 8"/>
          <p:cNvGrpSpPr>
            <a:grpSpLocks/>
          </p:cNvGrpSpPr>
          <p:nvPr/>
        </p:nvGrpSpPr>
        <p:grpSpPr bwMode="auto">
          <a:xfrm>
            <a:off x="44450" y="-39688"/>
            <a:ext cx="2006600" cy="522288"/>
            <a:chOff x="70" y="-63"/>
            <a:chExt cx="3160" cy="824"/>
          </a:xfrm>
        </p:grpSpPr>
        <p:sp>
          <p:nvSpPr>
            <p:cNvPr id="39945" name="文本框 6"/>
            <p:cNvSpPr txBox="1">
              <a:spLocks noChangeArrowheads="1"/>
            </p:cNvSpPr>
            <p:nvPr/>
          </p:nvSpPr>
          <p:spPr bwMode="auto">
            <a:xfrm>
              <a:off x="678" y="-63"/>
              <a:ext cx="2552" cy="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kumimoji="1" lang="zh-CN" altLang="en-US" sz="2800">
                  <a:latin typeface="黑体" pitchFamily="49" charset="-122"/>
                  <a:ea typeface="黑体" pitchFamily="49" charset="-122"/>
                </a:rPr>
                <a:t>精读细研</a:t>
              </a:r>
            </a:p>
          </p:txBody>
        </p:sp>
        <p:cxnSp>
          <p:nvCxnSpPr>
            <p:cNvPr id="13" name="直线连接符 9"/>
            <p:cNvCxnSpPr/>
            <p:nvPr/>
          </p:nvCxnSpPr>
          <p:spPr>
            <a:xfrm>
              <a:off x="70" y="701"/>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4" name="菱形 13"/>
            <p:cNvSpPr/>
            <p:nvPr/>
          </p:nvSpPr>
          <p:spPr>
            <a:xfrm>
              <a:off x="125" y="147"/>
              <a:ext cx="553" cy="554"/>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kumimoji="1" lang="zh-CN" altLang="en-US"/>
            </a:p>
          </p:txBody>
        </p:sp>
      </p:grpSp>
      <p:sp>
        <p:nvSpPr>
          <p:cNvPr id="39939" name="Text Box 12"/>
          <p:cNvSpPr txBox="1">
            <a:spLocks noChangeArrowheads="1"/>
          </p:cNvSpPr>
          <p:nvPr/>
        </p:nvSpPr>
        <p:spPr bwMode="auto">
          <a:xfrm>
            <a:off x="142875" y="500063"/>
            <a:ext cx="2171700"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indent="-457200"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Wingdings" pitchFamily="2" charset="2"/>
              <a:buChar char="u"/>
            </a:pPr>
            <a:r>
              <a:rPr lang="zh-CN" altLang="en-US" sz="3200" b="1">
                <a:solidFill>
                  <a:srgbClr val="0000FF"/>
                </a:solidFill>
                <a:latin typeface="黑体" pitchFamily="49" charset="-122"/>
                <a:ea typeface="黑体" pitchFamily="49" charset="-122"/>
              </a:rPr>
              <a:t>春花图</a:t>
            </a:r>
          </a:p>
        </p:txBody>
      </p:sp>
      <p:sp>
        <p:nvSpPr>
          <p:cNvPr id="39940" name="矩形 16"/>
          <p:cNvSpPr>
            <a:spLocks noChangeArrowheads="1"/>
          </p:cNvSpPr>
          <p:nvPr/>
        </p:nvSpPr>
        <p:spPr bwMode="auto">
          <a:xfrm>
            <a:off x="611188" y="1131888"/>
            <a:ext cx="6881812"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lnSpc>
                <a:spcPct val="125000"/>
              </a:lnSpc>
            </a:pPr>
            <a:r>
              <a:rPr lang="en-US" altLang="zh-CN" sz="2400" b="1">
                <a:latin typeface="宋体" pitchFamily="2" charset="-122"/>
              </a:rPr>
              <a:t>1.</a:t>
            </a:r>
            <a:r>
              <a:rPr lang="zh-CN" altLang="en-US" sz="2400" b="1">
                <a:latin typeface="宋体" pitchFamily="2" charset="-122"/>
              </a:rPr>
              <a:t>作者从哪些方面描绘春花的？</a:t>
            </a:r>
          </a:p>
        </p:txBody>
      </p:sp>
      <p:sp>
        <p:nvSpPr>
          <p:cNvPr id="2" name="TextBox 1"/>
          <p:cNvSpPr txBox="1">
            <a:spLocks noChangeArrowheads="1"/>
          </p:cNvSpPr>
          <p:nvPr/>
        </p:nvSpPr>
        <p:spPr bwMode="auto">
          <a:xfrm>
            <a:off x="539750" y="1924050"/>
            <a:ext cx="7916863" cy="1112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lnSpc>
                <a:spcPct val="150000"/>
              </a:lnSpc>
            </a:pPr>
            <a:r>
              <a:rPr lang="zh-CN" altLang="en-US" sz="2400" b="1">
                <a:solidFill>
                  <a:srgbClr val="FF0000"/>
                </a:solidFill>
                <a:latin typeface="楷体" pitchFamily="49" charset="-122"/>
                <a:ea typeface="楷体" pitchFamily="49" charset="-122"/>
              </a:rPr>
              <a:t>❶</a:t>
            </a:r>
            <a:r>
              <a:rPr lang="zh-CN" altLang="en-US" sz="2400" b="1">
                <a:latin typeface="楷体" pitchFamily="49" charset="-122"/>
                <a:ea typeface="楷体" pitchFamily="49" charset="-122"/>
              </a:rPr>
              <a:t>桃树、杏树、梨树，你不让我，我不让你，都开满了花赶趟儿。</a:t>
            </a:r>
          </a:p>
        </p:txBody>
      </p:sp>
      <p:cxnSp>
        <p:nvCxnSpPr>
          <p:cNvPr id="4" name="直接连接符 3"/>
          <p:cNvCxnSpPr/>
          <p:nvPr/>
        </p:nvCxnSpPr>
        <p:spPr>
          <a:xfrm>
            <a:off x="3779838" y="2481263"/>
            <a:ext cx="4464050" cy="0"/>
          </a:xfrm>
          <a:prstGeom prst="line">
            <a:avLst/>
          </a:prstGeom>
          <a:ln w="158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611188" y="3036888"/>
            <a:ext cx="1081087" cy="0"/>
          </a:xfrm>
          <a:prstGeom prst="line">
            <a:avLst/>
          </a:prstGeom>
          <a:ln w="15875">
            <a:solidFill>
              <a:srgbClr val="FF0000"/>
            </a:solidFill>
          </a:ln>
        </p:spPr>
        <p:style>
          <a:lnRef idx="1">
            <a:schemeClr val="accent1"/>
          </a:lnRef>
          <a:fillRef idx="0">
            <a:schemeClr val="accent1"/>
          </a:fillRef>
          <a:effectRef idx="0">
            <a:schemeClr val="accent1"/>
          </a:effectRef>
          <a:fontRef idx="minor">
            <a:schemeClr val="tx1"/>
          </a:fontRef>
        </p:style>
      </p:cxnSp>
      <p:sp>
        <p:nvSpPr>
          <p:cNvPr id="7" name="TextBox 6"/>
          <p:cNvSpPr txBox="1">
            <a:spLocks noChangeArrowheads="1"/>
          </p:cNvSpPr>
          <p:nvPr/>
        </p:nvSpPr>
        <p:spPr bwMode="auto">
          <a:xfrm>
            <a:off x="4932363" y="2643188"/>
            <a:ext cx="17272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400" b="1">
                <a:solidFill>
                  <a:srgbClr val="0000FF"/>
                </a:solidFill>
              </a:rPr>
              <a:t>写花朵多。</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left)">
                                      <p:cBhvr>
                                        <p:cTn id="17" dur="500"/>
                                        <p:tgtEl>
                                          <p:spTgt spid="6"/>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 presetClass="entr" presetSubtype="4"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additive="base">
                                        <p:cTn id="22" dur="500" fill="hold"/>
                                        <p:tgtEl>
                                          <p:spTgt spid="7"/>
                                        </p:tgtEl>
                                        <p:attrNameLst>
                                          <p:attrName>ppt_x</p:attrName>
                                        </p:attrNameLst>
                                      </p:cBhvr>
                                      <p:tavLst>
                                        <p:tav tm="0">
                                          <p:val>
                                            <p:strVal val="#ppt_x"/>
                                          </p:val>
                                        </p:tav>
                                        <p:tav tm="100000">
                                          <p:val>
                                            <p:strVal val="#ppt_x"/>
                                          </p:val>
                                        </p:tav>
                                      </p:tavLst>
                                    </p:anim>
                                    <p:anim calcmode="lin" valueType="num">
                                      <p:cBhvr additive="base">
                                        <p:cTn id="23"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962" name="组合 8"/>
          <p:cNvGrpSpPr>
            <a:grpSpLocks/>
          </p:cNvGrpSpPr>
          <p:nvPr/>
        </p:nvGrpSpPr>
        <p:grpSpPr bwMode="auto">
          <a:xfrm>
            <a:off x="44450" y="-39688"/>
            <a:ext cx="2006600" cy="522288"/>
            <a:chOff x="70" y="-63"/>
            <a:chExt cx="3160" cy="824"/>
          </a:xfrm>
        </p:grpSpPr>
        <p:sp>
          <p:nvSpPr>
            <p:cNvPr id="40975" name="文本框 6"/>
            <p:cNvSpPr txBox="1">
              <a:spLocks noChangeArrowheads="1"/>
            </p:cNvSpPr>
            <p:nvPr/>
          </p:nvSpPr>
          <p:spPr bwMode="auto">
            <a:xfrm>
              <a:off x="678" y="-63"/>
              <a:ext cx="2552" cy="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kumimoji="1" lang="zh-CN" altLang="en-US" sz="2800">
                  <a:latin typeface="黑体" pitchFamily="49" charset="-122"/>
                  <a:ea typeface="黑体" pitchFamily="49" charset="-122"/>
                </a:rPr>
                <a:t>精读细研</a:t>
              </a:r>
            </a:p>
          </p:txBody>
        </p:sp>
        <p:cxnSp>
          <p:nvCxnSpPr>
            <p:cNvPr id="4" name="直线连接符 9"/>
            <p:cNvCxnSpPr/>
            <p:nvPr/>
          </p:nvCxnSpPr>
          <p:spPr>
            <a:xfrm>
              <a:off x="70" y="701"/>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5" name="菱形 4"/>
            <p:cNvSpPr/>
            <p:nvPr/>
          </p:nvSpPr>
          <p:spPr>
            <a:xfrm>
              <a:off x="125" y="147"/>
              <a:ext cx="553" cy="554"/>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kumimoji="1" lang="zh-CN" altLang="en-US"/>
            </a:p>
          </p:txBody>
        </p:sp>
      </p:grpSp>
      <p:sp>
        <p:nvSpPr>
          <p:cNvPr id="40963" name="Text Box 12"/>
          <p:cNvSpPr txBox="1">
            <a:spLocks noChangeArrowheads="1"/>
          </p:cNvSpPr>
          <p:nvPr/>
        </p:nvSpPr>
        <p:spPr bwMode="auto">
          <a:xfrm>
            <a:off x="142875" y="500063"/>
            <a:ext cx="2171700"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indent="-457200"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Wingdings" pitchFamily="2" charset="2"/>
              <a:buChar char="u"/>
            </a:pPr>
            <a:r>
              <a:rPr lang="zh-CN" altLang="en-US" sz="3200" b="1">
                <a:solidFill>
                  <a:srgbClr val="0000FF"/>
                </a:solidFill>
                <a:latin typeface="黑体" pitchFamily="49" charset="-122"/>
                <a:ea typeface="黑体" pitchFamily="49" charset="-122"/>
              </a:rPr>
              <a:t>春花图</a:t>
            </a:r>
          </a:p>
        </p:txBody>
      </p:sp>
      <p:sp>
        <p:nvSpPr>
          <p:cNvPr id="7" name="TextBox 6"/>
          <p:cNvSpPr txBox="1">
            <a:spLocks noChangeArrowheads="1"/>
          </p:cNvSpPr>
          <p:nvPr/>
        </p:nvSpPr>
        <p:spPr bwMode="auto">
          <a:xfrm>
            <a:off x="758825" y="1492250"/>
            <a:ext cx="5326063"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400" b="1">
                <a:solidFill>
                  <a:srgbClr val="FF0000"/>
                </a:solidFill>
                <a:latin typeface="楷体" pitchFamily="49" charset="-122"/>
                <a:ea typeface="楷体" pitchFamily="49" charset="-122"/>
              </a:rPr>
              <a:t>❷</a:t>
            </a:r>
            <a:r>
              <a:rPr lang="zh-CN" altLang="en-US" sz="2400" b="1">
                <a:latin typeface="楷体" pitchFamily="49" charset="-122"/>
                <a:ea typeface="楷体" pitchFamily="49" charset="-122"/>
              </a:rPr>
              <a:t>红的像火，粉的像霞，白的像雪。</a:t>
            </a:r>
          </a:p>
        </p:txBody>
      </p:sp>
      <p:sp>
        <p:nvSpPr>
          <p:cNvPr id="8" name="TextBox 7"/>
          <p:cNvSpPr txBox="1">
            <a:spLocks noChangeArrowheads="1"/>
          </p:cNvSpPr>
          <p:nvPr/>
        </p:nvSpPr>
        <p:spPr bwMode="auto">
          <a:xfrm>
            <a:off x="830263" y="2932113"/>
            <a:ext cx="3021012"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400" b="1">
                <a:solidFill>
                  <a:srgbClr val="FF0000"/>
                </a:solidFill>
                <a:latin typeface="楷体" pitchFamily="49" charset="-122"/>
                <a:ea typeface="楷体" pitchFamily="49" charset="-122"/>
              </a:rPr>
              <a:t>❸</a:t>
            </a:r>
            <a:r>
              <a:rPr lang="zh-CN" altLang="en-US" sz="2400" b="1">
                <a:latin typeface="楷体" pitchFamily="49" charset="-122"/>
                <a:ea typeface="楷体" pitchFamily="49" charset="-122"/>
              </a:rPr>
              <a:t>花里带着甜味儿；</a:t>
            </a:r>
          </a:p>
        </p:txBody>
      </p:sp>
      <p:cxnSp>
        <p:nvCxnSpPr>
          <p:cNvPr id="10" name="直接连接符 9"/>
          <p:cNvCxnSpPr/>
          <p:nvPr/>
        </p:nvCxnSpPr>
        <p:spPr>
          <a:xfrm>
            <a:off x="1157288" y="1924050"/>
            <a:ext cx="534987" cy="0"/>
          </a:xfrm>
          <a:prstGeom prst="line">
            <a:avLst/>
          </a:prstGeom>
          <a:ln w="158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2700338" y="1924050"/>
            <a:ext cx="534987" cy="0"/>
          </a:xfrm>
          <a:prstGeom prst="line">
            <a:avLst/>
          </a:prstGeom>
          <a:ln w="158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4284663" y="1924050"/>
            <a:ext cx="534987" cy="0"/>
          </a:xfrm>
          <a:prstGeom prst="line">
            <a:avLst/>
          </a:prstGeom>
          <a:ln w="15875">
            <a:solidFill>
              <a:srgbClr val="FF0000"/>
            </a:solidFill>
          </a:ln>
        </p:spPr>
        <p:style>
          <a:lnRef idx="1">
            <a:schemeClr val="accent1"/>
          </a:lnRef>
          <a:fillRef idx="0">
            <a:schemeClr val="accent1"/>
          </a:fillRef>
          <a:effectRef idx="0">
            <a:schemeClr val="accent1"/>
          </a:effectRef>
          <a:fontRef idx="minor">
            <a:schemeClr val="tx1"/>
          </a:fontRef>
        </p:style>
      </p:cxnSp>
      <p:sp>
        <p:nvSpPr>
          <p:cNvPr id="14" name="椭圆 13"/>
          <p:cNvSpPr/>
          <p:nvPr/>
        </p:nvSpPr>
        <p:spPr>
          <a:xfrm>
            <a:off x="2051050" y="1491629"/>
            <a:ext cx="360710" cy="461665"/>
          </a:xfrm>
          <a:prstGeom prst="ellipse">
            <a:avLst/>
          </a:prstGeom>
          <a:grpFill/>
          <a:ln>
            <a:solidFill>
              <a:srgbClr val="FF0000"/>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5" name="椭圆 14"/>
          <p:cNvSpPr/>
          <p:nvPr/>
        </p:nvSpPr>
        <p:spPr>
          <a:xfrm>
            <a:off x="3563888" y="1491630"/>
            <a:ext cx="360710" cy="461665"/>
          </a:xfrm>
          <a:prstGeom prst="ellipse">
            <a:avLst/>
          </a:prstGeom>
          <a:grpFill/>
          <a:ln>
            <a:solidFill>
              <a:srgbClr val="FF0000"/>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6" name="椭圆 15"/>
          <p:cNvSpPr/>
          <p:nvPr/>
        </p:nvSpPr>
        <p:spPr>
          <a:xfrm>
            <a:off x="5076056" y="1491630"/>
            <a:ext cx="360710" cy="461665"/>
          </a:xfrm>
          <a:prstGeom prst="ellipse">
            <a:avLst/>
          </a:prstGeom>
          <a:grpFill/>
          <a:ln>
            <a:solidFill>
              <a:srgbClr val="FF0000"/>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7" name="TextBox 16"/>
          <p:cNvSpPr txBox="1">
            <a:spLocks noChangeArrowheads="1"/>
          </p:cNvSpPr>
          <p:nvPr/>
        </p:nvSpPr>
        <p:spPr bwMode="auto">
          <a:xfrm>
            <a:off x="5651500" y="1563688"/>
            <a:ext cx="1728788"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400" b="1">
                <a:solidFill>
                  <a:srgbClr val="0000FF"/>
                </a:solidFill>
              </a:rPr>
              <a:t>写花色艳。</a:t>
            </a:r>
          </a:p>
        </p:txBody>
      </p:sp>
      <p:sp>
        <p:nvSpPr>
          <p:cNvPr id="18" name="圆角矩形 17"/>
          <p:cNvSpPr/>
          <p:nvPr/>
        </p:nvSpPr>
        <p:spPr>
          <a:xfrm>
            <a:off x="2411760" y="2931790"/>
            <a:ext cx="1009828" cy="461665"/>
          </a:xfrm>
          <a:prstGeom prst="roundRect">
            <a:avLst/>
          </a:prstGeom>
          <a:grpFill/>
          <a:ln>
            <a:solidFill>
              <a:srgbClr val="FF0000"/>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9" name="TextBox 18"/>
          <p:cNvSpPr txBox="1">
            <a:spLocks noChangeArrowheads="1"/>
          </p:cNvSpPr>
          <p:nvPr/>
        </p:nvSpPr>
        <p:spPr bwMode="auto">
          <a:xfrm>
            <a:off x="3587750" y="2936875"/>
            <a:ext cx="17272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400" b="1">
                <a:solidFill>
                  <a:srgbClr val="0000FF"/>
                </a:solidFill>
              </a:rPr>
              <a:t>写花味甜。</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left)">
                                      <p:cBhvr>
                                        <p:cTn id="12" dur="500"/>
                                        <p:tgtEl>
                                          <p:spTgt spid="10"/>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ipe(left)">
                                      <p:cBhvr>
                                        <p:cTn id="17" dur="500"/>
                                        <p:tgtEl>
                                          <p:spTgt spid="11"/>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wipe(left)">
                                      <p:cBhvr>
                                        <p:cTn id="22" dur="500"/>
                                        <p:tgtEl>
                                          <p:spTgt spid="12"/>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6" presetClass="entr" presetSubtype="21" fill="hold" nodeType="click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barn(inVertical)">
                                      <p:cBhvr>
                                        <p:cTn id="27" dur="500"/>
                                        <p:tgtEl>
                                          <p:spTgt spid="14"/>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16" presetClass="entr" presetSubtype="21" fill="hold" nodeType="click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barn(inVertical)">
                                      <p:cBhvr>
                                        <p:cTn id="32" dur="500"/>
                                        <p:tgtEl>
                                          <p:spTgt spid="15"/>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16" presetClass="entr" presetSubtype="21" fill="hold" nodeType="click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barn(inVertical)">
                                      <p:cBhvr>
                                        <p:cTn id="37" dur="500"/>
                                        <p:tgtEl>
                                          <p:spTgt spid="16"/>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2" presetClass="entr" presetSubtype="4" fill="hold" grpId="0" nodeType="clickEffect">
                                  <p:stCondLst>
                                    <p:cond delay="0"/>
                                  </p:stCondLst>
                                  <p:childTnLst>
                                    <p:set>
                                      <p:cBhvr>
                                        <p:cTn id="41" dur="1" fill="hold">
                                          <p:stCondLst>
                                            <p:cond delay="0"/>
                                          </p:stCondLst>
                                        </p:cTn>
                                        <p:tgtEl>
                                          <p:spTgt spid="17"/>
                                        </p:tgtEl>
                                        <p:attrNameLst>
                                          <p:attrName>style.visibility</p:attrName>
                                        </p:attrNameLst>
                                      </p:cBhvr>
                                      <p:to>
                                        <p:strVal val="visible"/>
                                      </p:to>
                                    </p:set>
                                    <p:anim calcmode="lin" valueType="num">
                                      <p:cBhvr additive="base">
                                        <p:cTn id="42" dur="500" fill="hold"/>
                                        <p:tgtEl>
                                          <p:spTgt spid="17"/>
                                        </p:tgtEl>
                                        <p:attrNameLst>
                                          <p:attrName>ppt_x</p:attrName>
                                        </p:attrNameLst>
                                      </p:cBhvr>
                                      <p:tavLst>
                                        <p:tav tm="0">
                                          <p:val>
                                            <p:strVal val="#ppt_x"/>
                                          </p:val>
                                        </p:tav>
                                        <p:tav tm="100000">
                                          <p:val>
                                            <p:strVal val="#ppt_x"/>
                                          </p:val>
                                        </p:tav>
                                      </p:tavLst>
                                    </p:anim>
                                    <p:anim calcmode="lin" valueType="num">
                                      <p:cBhvr additive="base">
                                        <p:cTn id="43"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44" fill="hold" nodeType="clickPar">
                      <p:stCondLst>
                        <p:cond delay="indefinite"/>
                      </p:stCondLst>
                      <p:childTnLst>
                        <p:par>
                          <p:cTn id="45" fill="hold" nodeType="withGroup">
                            <p:stCondLst>
                              <p:cond delay="0"/>
                            </p:stCondLst>
                            <p:childTnLst>
                              <p:par>
                                <p:cTn id="46" presetID="22" presetClass="entr" presetSubtype="8" fill="hold" grpId="0" nodeType="clickEffect">
                                  <p:stCondLst>
                                    <p:cond delay="0"/>
                                  </p:stCondLst>
                                  <p:childTnLst>
                                    <p:set>
                                      <p:cBhvr>
                                        <p:cTn id="47" dur="1" fill="hold">
                                          <p:stCondLst>
                                            <p:cond delay="0"/>
                                          </p:stCondLst>
                                        </p:cTn>
                                        <p:tgtEl>
                                          <p:spTgt spid="8"/>
                                        </p:tgtEl>
                                        <p:attrNameLst>
                                          <p:attrName>style.visibility</p:attrName>
                                        </p:attrNameLst>
                                      </p:cBhvr>
                                      <p:to>
                                        <p:strVal val="visible"/>
                                      </p:to>
                                    </p:set>
                                    <p:animEffect transition="in" filter="wipe(left)">
                                      <p:cBhvr>
                                        <p:cTn id="48" dur="500"/>
                                        <p:tgtEl>
                                          <p:spTgt spid="8"/>
                                        </p:tgtEl>
                                      </p:cBhvr>
                                    </p:animEffect>
                                  </p:childTnLst>
                                </p:cTn>
                              </p:par>
                            </p:childTnLst>
                          </p:cTn>
                        </p:par>
                      </p:childTnLst>
                    </p:cTn>
                  </p:par>
                  <p:par>
                    <p:cTn id="49" fill="hold" nodeType="clickPar">
                      <p:stCondLst>
                        <p:cond delay="indefinite"/>
                      </p:stCondLst>
                      <p:childTnLst>
                        <p:par>
                          <p:cTn id="50" fill="hold" nodeType="withGroup">
                            <p:stCondLst>
                              <p:cond delay="0"/>
                            </p:stCondLst>
                            <p:childTnLst>
                              <p:par>
                                <p:cTn id="51" presetID="16" presetClass="entr" presetSubtype="21" fill="hold" nodeType="clickEffect">
                                  <p:stCondLst>
                                    <p:cond delay="0"/>
                                  </p:stCondLst>
                                  <p:childTnLst>
                                    <p:set>
                                      <p:cBhvr>
                                        <p:cTn id="52" dur="1" fill="hold">
                                          <p:stCondLst>
                                            <p:cond delay="0"/>
                                          </p:stCondLst>
                                        </p:cTn>
                                        <p:tgtEl>
                                          <p:spTgt spid="18"/>
                                        </p:tgtEl>
                                        <p:attrNameLst>
                                          <p:attrName>style.visibility</p:attrName>
                                        </p:attrNameLst>
                                      </p:cBhvr>
                                      <p:to>
                                        <p:strVal val="visible"/>
                                      </p:to>
                                    </p:set>
                                    <p:animEffect transition="in" filter="barn(inVertical)">
                                      <p:cBhvr>
                                        <p:cTn id="53" dur="500"/>
                                        <p:tgtEl>
                                          <p:spTgt spid="18"/>
                                        </p:tgtEl>
                                      </p:cBhvr>
                                    </p:animEffect>
                                  </p:childTnLst>
                                </p:cTn>
                              </p:par>
                            </p:childTnLst>
                          </p:cTn>
                        </p:par>
                      </p:childTnLst>
                    </p:cTn>
                  </p:par>
                  <p:par>
                    <p:cTn id="54" fill="hold" nodeType="clickPar">
                      <p:stCondLst>
                        <p:cond delay="indefinite"/>
                      </p:stCondLst>
                      <p:childTnLst>
                        <p:par>
                          <p:cTn id="55" fill="hold" nodeType="withGroup">
                            <p:stCondLst>
                              <p:cond delay="0"/>
                            </p:stCondLst>
                            <p:childTnLst>
                              <p:par>
                                <p:cTn id="56" presetID="2" presetClass="entr" presetSubtype="4" fill="hold" grpId="0" nodeType="clickEffect">
                                  <p:stCondLst>
                                    <p:cond delay="0"/>
                                  </p:stCondLst>
                                  <p:childTnLst>
                                    <p:set>
                                      <p:cBhvr>
                                        <p:cTn id="57" dur="1" fill="hold">
                                          <p:stCondLst>
                                            <p:cond delay="0"/>
                                          </p:stCondLst>
                                        </p:cTn>
                                        <p:tgtEl>
                                          <p:spTgt spid="19"/>
                                        </p:tgtEl>
                                        <p:attrNameLst>
                                          <p:attrName>style.visibility</p:attrName>
                                        </p:attrNameLst>
                                      </p:cBhvr>
                                      <p:to>
                                        <p:strVal val="visible"/>
                                      </p:to>
                                    </p:set>
                                    <p:anim calcmode="lin" valueType="num">
                                      <p:cBhvr additive="base">
                                        <p:cTn id="58" dur="500" fill="hold"/>
                                        <p:tgtEl>
                                          <p:spTgt spid="19"/>
                                        </p:tgtEl>
                                        <p:attrNameLst>
                                          <p:attrName>ppt_x</p:attrName>
                                        </p:attrNameLst>
                                      </p:cBhvr>
                                      <p:tavLst>
                                        <p:tav tm="0">
                                          <p:val>
                                            <p:strVal val="#ppt_x"/>
                                          </p:val>
                                        </p:tav>
                                        <p:tav tm="100000">
                                          <p:val>
                                            <p:strVal val="#ppt_x"/>
                                          </p:val>
                                        </p:tav>
                                      </p:tavLst>
                                    </p:anim>
                                    <p:anim calcmode="lin" valueType="num">
                                      <p:cBhvr additive="base">
                                        <p:cTn id="59"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17" grpId="0"/>
      <p:bldP spid="19"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1986" name="组合 8"/>
          <p:cNvGrpSpPr>
            <a:grpSpLocks/>
          </p:cNvGrpSpPr>
          <p:nvPr/>
        </p:nvGrpSpPr>
        <p:grpSpPr bwMode="auto">
          <a:xfrm>
            <a:off x="44450" y="-39688"/>
            <a:ext cx="2006600" cy="522288"/>
            <a:chOff x="70" y="-63"/>
            <a:chExt cx="3160" cy="824"/>
          </a:xfrm>
        </p:grpSpPr>
        <p:sp>
          <p:nvSpPr>
            <p:cNvPr id="41995" name="文本框 6"/>
            <p:cNvSpPr txBox="1">
              <a:spLocks noChangeArrowheads="1"/>
            </p:cNvSpPr>
            <p:nvPr/>
          </p:nvSpPr>
          <p:spPr bwMode="auto">
            <a:xfrm>
              <a:off x="678" y="-63"/>
              <a:ext cx="2552" cy="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kumimoji="1" lang="zh-CN" altLang="en-US" sz="2800">
                  <a:latin typeface="黑体" pitchFamily="49" charset="-122"/>
                  <a:ea typeface="黑体" pitchFamily="49" charset="-122"/>
                </a:rPr>
                <a:t>精读细研</a:t>
              </a:r>
            </a:p>
          </p:txBody>
        </p:sp>
        <p:cxnSp>
          <p:nvCxnSpPr>
            <p:cNvPr id="4" name="直线连接符 9"/>
            <p:cNvCxnSpPr/>
            <p:nvPr/>
          </p:nvCxnSpPr>
          <p:spPr>
            <a:xfrm>
              <a:off x="70" y="701"/>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5" name="菱形 4"/>
            <p:cNvSpPr/>
            <p:nvPr/>
          </p:nvSpPr>
          <p:spPr>
            <a:xfrm>
              <a:off x="125" y="147"/>
              <a:ext cx="553" cy="554"/>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kumimoji="1" lang="zh-CN" altLang="en-US"/>
            </a:p>
          </p:txBody>
        </p:sp>
      </p:grpSp>
      <p:sp>
        <p:nvSpPr>
          <p:cNvPr id="41987" name="Text Box 12"/>
          <p:cNvSpPr txBox="1">
            <a:spLocks noChangeArrowheads="1"/>
          </p:cNvSpPr>
          <p:nvPr/>
        </p:nvSpPr>
        <p:spPr bwMode="auto">
          <a:xfrm>
            <a:off x="142875" y="500063"/>
            <a:ext cx="2171700"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indent="-457200"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Wingdings" pitchFamily="2" charset="2"/>
              <a:buChar char="u"/>
            </a:pPr>
            <a:r>
              <a:rPr lang="zh-CN" altLang="en-US" sz="3200" b="1">
                <a:solidFill>
                  <a:srgbClr val="0000FF"/>
                </a:solidFill>
                <a:latin typeface="黑体" pitchFamily="49" charset="-122"/>
                <a:ea typeface="黑体" pitchFamily="49" charset="-122"/>
              </a:rPr>
              <a:t>春花图</a:t>
            </a:r>
          </a:p>
        </p:txBody>
      </p:sp>
      <p:sp>
        <p:nvSpPr>
          <p:cNvPr id="8" name="TextBox 7"/>
          <p:cNvSpPr txBox="1">
            <a:spLocks noChangeArrowheads="1"/>
          </p:cNvSpPr>
          <p:nvPr/>
        </p:nvSpPr>
        <p:spPr bwMode="auto">
          <a:xfrm>
            <a:off x="250825" y="1419225"/>
            <a:ext cx="734218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400" b="1">
                <a:solidFill>
                  <a:srgbClr val="FF0000"/>
                </a:solidFill>
                <a:latin typeface="楷体" pitchFamily="49" charset="-122"/>
                <a:ea typeface="楷体" pitchFamily="49" charset="-122"/>
              </a:rPr>
              <a:t>❹</a:t>
            </a:r>
            <a:r>
              <a:rPr lang="zh-CN" altLang="en-US" sz="2400" b="1">
                <a:latin typeface="楷体" pitchFamily="49" charset="-122"/>
                <a:ea typeface="楷体" pitchFamily="49" charset="-122"/>
              </a:rPr>
              <a:t>闭了眼，树上仿佛已经满是桃儿、杏儿、梨儿。</a:t>
            </a:r>
          </a:p>
        </p:txBody>
      </p:sp>
      <p:sp>
        <p:nvSpPr>
          <p:cNvPr id="9" name="TextBox 8"/>
          <p:cNvSpPr txBox="1">
            <a:spLocks noChangeArrowheads="1"/>
          </p:cNvSpPr>
          <p:nvPr/>
        </p:nvSpPr>
        <p:spPr bwMode="auto">
          <a:xfrm>
            <a:off x="250825" y="2859088"/>
            <a:ext cx="841851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400" b="1">
                <a:solidFill>
                  <a:srgbClr val="FF0000"/>
                </a:solidFill>
                <a:latin typeface="楷体" pitchFamily="49" charset="-122"/>
                <a:ea typeface="楷体" pitchFamily="49" charset="-122"/>
              </a:rPr>
              <a:t>❺</a:t>
            </a:r>
            <a:r>
              <a:rPr lang="zh-CN" altLang="en-US" sz="2400" b="1">
                <a:latin typeface="楷体" pitchFamily="49" charset="-122"/>
                <a:ea typeface="楷体" pitchFamily="49" charset="-122"/>
              </a:rPr>
              <a:t>花下成千成百的蜜蜂嗡嗡地闹着，大小的蝴蝶飞来飞去。</a:t>
            </a:r>
          </a:p>
        </p:txBody>
      </p:sp>
      <p:cxnSp>
        <p:nvCxnSpPr>
          <p:cNvPr id="11" name="直接连接符 10"/>
          <p:cNvCxnSpPr/>
          <p:nvPr/>
        </p:nvCxnSpPr>
        <p:spPr>
          <a:xfrm>
            <a:off x="611188" y="1851025"/>
            <a:ext cx="936625" cy="0"/>
          </a:xfrm>
          <a:prstGeom prst="line">
            <a:avLst/>
          </a:prstGeom>
          <a:ln w="158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4356100" y="1851025"/>
            <a:ext cx="2447925" cy="0"/>
          </a:xfrm>
          <a:prstGeom prst="line">
            <a:avLst/>
          </a:prstGeom>
          <a:ln w="15875">
            <a:solidFill>
              <a:srgbClr val="FF0000"/>
            </a:solidFill>
          </a:ln>
        </p:spPr>
        <p:style>
          <a:lnRef idx="1">
            <a:schemeClr val="accent1"/>
          </a:lnRef>
          <a:fillRef idx="0">
            <a:schemeClr val="accent1"/>
          </a:fillRef>
          <a:effectRef idx="0">
            <a:schemeClr val="accent1"/>
          </a:effectRef>
          <a:fontRef idx="minor">
            <a:schemeClr val="tx1"/>
          </a:fontRef>
        </p:style>
      </p:cxnSp>
      <p:sp>
        <p:nvSpPr>
          <p:cNvPr id="15" name="TextBox 14"/>
          <p:cNvSpPr txBox="1">
            <a:spLocks noChangeArrowheads="1"/>
          </p:cNvSpPr>
          <p:nvPr/>
        </p:nvSpPr>
        <p:spPr bwMode="auto">
          <a:xfrm>
            <a:off x="3851275" y="1881188"/>
            <a:ext cx="352901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400" b="1" dirty="0">
                <a:solidFill>
                  <a:srgbClr val="0000FF"/>
                </a:solidFill>
              </a:rPr>
              <a:t>由眼前的春花想到秋实。</a:t>
            </a:r>
          </a:p>
        </p:txBody>
      </p:sp>
      <p:cxnSp>
        <p:nvCxnSpPr>
          <p:cNvPr id="16" name="直接连接符 15"/>
          <p:cNvCxnSpPr/>
          <p:nvPr/>
        </p:nvCxnSpPr>
        <p:spPr>
          <a:xfrm>
            <a:off x="2843213" y="3321050"/>
            <a:ext cx="5113337" cy="0"/>
          </a:xfrm>
          <a:prstGeom prst="line">
            <a:avLst/>
          </a:prstGeom>
          <a:ln w="15875">
            <a:solidFill>
              <a:srgbClr val="FF0000"/>
            </a:solidFill>
          </a:ln>
        </p:spPr>
        <p:style>
          <a:lnRef idx="1">
            <a:schemeClr val="accent1"/>
          </a:lnRef>
          <a:fillRef idx="0">
            <a:schemeClr val="accent1"/>
          </a:fillRef>
          <a:effectRef idx="0">
            <a:schemeClr val="accent1"/>
          </a:effectRef>
          <a:fontRef idx="minor">
            <a:schemeClr val="tx1"/>
          </a:fontRef>
        </p:style>
      </p:cxnSp>
      <p:sp>
        <p:nvSpPr>
          <p:cNvPr id="18" name="TextBox 17"/>
          <p:cNvSpPr txBox="1">
            <a:spLocks noChangeArrowheads="1"/>
          </p:cNvSpPr>
          <p:nvPr/>
        </p:nvSpPr>
        <p:spPr bwMode="auto">
          <a:xfrm>
            <a:off x="2700338" y="3468945"/>
            <a:ext cx="6192837"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400" b="1" dirty="0" smtClean="0">
                <a:solidFill>
                  <a:srgbClr val="0000FF"/>
                </a:solidFill>
              </a:rPr>
              <a:t>       写</a:t>
            </a:r>
            <a:r>
              <a:rPr lang="zh-CN" altLang="en-US" sz="2400" b="1" dirty="0">
                <a:solidFill>
                  <a:srgbClr val="0000FF"/>
                </a:solidFill>
              </a:rPr>
              <a:t>蜂闹蝶舞，从侧面烘托春花的繁密、香味的浓郁。</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wipe(left)">
                                      <p:cBhvr>
                                        <p:cTn id="17" dur="500"/>
                                        <p:tgtEl>
                                          <p:spTgt spid="13"/>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barn(inVertical)">
                                      <p:cBhvr>
                                        <p:cTn id="22" dur="500"/>
                                        <p:tgtEl>
                                          <p:spTgt spid="15"/>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left)">
                                      <p:cBhvr>
                                        <p:cTn id="27" dur="500"/>
                                        <p:tgtEl>
                                          <p:spTgt spid="9"/>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nodeType="click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wipe(left)">
                                      <p:cBhvr>
                                        <p:cTn id="32" dur="500"/>
                                        <p:tgtEl>
                                          <p:spTgt spid="16"/>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16" presetClass="entr" presetSubtype="21" fill="hold" grpId="0" nodeType="click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barn(inVertical)">
                                      <p:cBhvr>
                                        <p:cTn id="3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5" grpId="0"/>
      <p:bldP spid="1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146" name="组合 5"/>
          <p:cNvGrpSpPr>
            <a:grpSpLocks/>
          </p:cNvGrpSpPr>
          <p:nvPr/>
        </p:nvGrpSpPr>
        <p:grpSpPr bwMode="auto">
          <a:xfrm>
            <a:off x="179388" y="123825"/>
            <a:ext cx="1630362" cy="400050"/>
            <a:chOff x="160049" y="525491"/>
            <a:chExt cx="1629583" cy="400110"/>
          </a:xfrm>
        </p:grpSpPr>
        <p:pic>
          <p:nvPicPr>
            <p:cNvPr id="11" name="图片 10">
              <a:extLst>
                <a:ext uri="{FF2B5EF4-FFF2-40B4-BE49-F238E27FC236}"/>
              </a:extLst>
            </p:cNvPr>
            <p:cNvPicPr>
              <a:picLocks noChangeAspect="1"/>
            </p:cNvPicPr>
            <p:nvPr/>
          </p:nvPicPr>
          <p:blipFill>
            <a:blip r:embed="rId2" cstate="print"/>
            <a:stretch>
              <a:fillRect/>
            </a:stretch>
          </p:blipFill>
          <p:spPr>
            <a:xfrm>
              <a:off x="160049" y="536606"/>
              <a:ext cx="1629583" cy="377882"/>
            </a:xfrm>
            <a:prstGeom prst="rect">
              <a:avLst/>
            </a:prstGeom>
            <a:ln>
              <a:noFill/>
            </a:ln>
            <a:effectLst>
              <a:outerShdw blurRad="292100" dist="139700" dir="2700000" algn="tl" rotWithShape="0">
                <a:srgbClr val="333333">
                  <a:alpha val="65000"/>
                </a:srgbClr>
              </a:outerShdw>
            </a:effectLst>
          </p:spPr>
        </p:pic>
        <p:sp>
          <p:nvSpPr>
            <p:cNvPr id="6155" name="文本框 11"/>
            <p:cNvSpPr txBox="1">
              <a:spLocks noChangeArrowheads="1"/>
            </p:cNvSpPr>
            <p:nvPr/>
          </p:nvSpPr>
          <p:spPr bwMode="auto">
            <a:xfrm>
              <a:off x="172162" y="525491"/>
              <a:ext cx="123148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kumimoji="1" lang="zh-CN" altLang="en-US" sz="2000">
                  <a:solidFill>
                    <a:schemeClr val="bg1"/>
                  </a:solidFill>
                  <a:latin typeface="黑体" pitchFamily="49" charset="-122"/>
                  <a:ea typeface="黑体" pitchFamily="49" charset="-122"/>
                </a:rPr>
                <a:t>第一课时</a:t>
              </a:r>
            </a:p>
          </p:txBody>
        </p:sp>
      </p:grpSp>
      <p:grpSp>
        <p:nvGrpSpPr>
          <p:cNvPr id="6147" name="组合 11"/>
          <p:cNvGrpSpPr>
            <a:grpSpLocks/>
          </p:cNvGrpSpPr>
          <p:nvPr/>
        </p:nvGrpSpPr>
        <p:grpSpPr bwMode="auto">
          <a:xfrm>
            <a:off x="0" y="555625"/>
            <a:ext cx="2051050" cy="523875"/>
            <a:chOff x="0" y="-63"/>
            <a:chExt cx="3231" cy="824"/>
          </a:xfrm>
        </p:grpSpPr>
        <p:sp>
          <p:nvSpPr>
            <p:cNvPr id="6151" name="文本框 6"/>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kumimoji="1" lang="zh-CN" altLang="en-US" sz="2800">
                  <a:latin typeface="黑体" pitchFamily="49" charset="-122"/>
                  <a:ea typeface="黑体" pitchFamily="49" charset="-122"/>
                </a:rPr>
                <a:t>学习目标</a:t>
              </a:r>
            </a:p>
          </p:txBody>
        </p:sp>
        <p:cxnSp>
          <p:nvCxnSpPr>
            <p:cNvPr id="13" name="直线连接符 9"/>
            <p:cNvCxnSpPr/>
            <p:nvPr/>
          </p:nvCxnSpPr>
          <p:spPr>
            <a:xfrm>
              <a:off x="0" y="701"/>
              <a:ext cx="323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6" name="菱形 15"/>
            <p:cNvSpPr/>
            <p:nvPr/>
          </p:nvSpPr>
          <p:spPr>
            <a:xfrm>
              <a:off x="125" y="149"/>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kumimoji="1" lang="zh-CN" altLang="en-US"/>
            </a:p>
          </p:txBody>
        </p:sp>
      </p:grpSp>
      <p:sp>
        <p:nvSpPr>
          <p:cNvPr id="6148" name="矩形 1"/>
          <p:cNvSpPr>
            <a:spLocks noChangeArrowheads="1"/>
          </p:cNvSpPr>
          <p:nvPr/>
        </p:nvSpPr>
        <p:spPr bwMode="auto">
          <a:xfrm>
            <a:off x="250825" y="1265238"/>
            <a:ext cx="8569325"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en-US" altLang="zh-CN" sz="2400" b="1" dirty="0">
                <a:latin typeface="楷体" pitchFamily="49" charset="-122"/>
                <a:ea typeface="楷体" pitchFamily="49" charset="-122"/>
              </a:rPr>
              <a:t>1.</a:t>
            </a:r>
            <a:r>
              <a:rPr lang="zh-CN" altLang="en-US" sz="2400" b="1" dirty="0">
                <a:latin typeface="楷体" pitchFamily="49" charset="-122"/>
                <a:ea typeface="楷体" pitchFamily="49" charset="-122"/>
              </a:rPr>
              <a:t>了解作者及其代表作品，能流畅地朗读并背诵全文，理清文章思路。</a:t>
            </a:r>
            <a:r>
              <a:rPr lang="en-US" altLang="zh-CN" sz="2400" b="1" dirty="0">
                <a:latin typeface="楷体" pitchFamily="49" charset="-122"/>
                <a:ea typeface="楷体" pitchFamily="49" charset="-122"/>
              </a:rPr>
              <a:t>(</a:t>
            </a:r>
            <a:r>
              <a:rPr lang="zh-CN" altLang="en-US" sz="2400" b="1" dirty="0">
                <a:solidFill>
                  <a:srgbClr val="FF0000"/>
                </a:solidFill>
                <a:latin typeface="楷体" pitchFamily="49" charset="-122"/>
                <a:ea typeface="楷体" pitchFamily="49" charset="-122"/>
              </a:rPr>
              <a:t>重点</a:t>
            </a:r>
            <a:r>
              <a:rPr lang="en-US" altLang="zh-CN" sz="2400" b="1" dirty="0">
                <a:latin typeface="楷体" pitchFamily="49" charset="-122"/>
                <a:ea typeface="楷体" pitchFamily="49" charset="-122"/>
              </a:rPr>
              <a:t>)</a:t>
            </a:r>
            <a:endParaRPr lang="zh-CN" altLang="en-US" sz="2400" b="1" dirty="0">
              <a:latin typeface="楷体" pitchFamily="49" charset="-122"/>
              <a:ea typeface="楷体" pitchFamily="49" charset="-122"/>
            </a:endParaRPr>
          </a:p>
        </p:txBody>
      </p:sp>
      <p:sp>
        <p:nvSpPr>
          <p:cNvPr id="6149" name="矩形 2"/>
          <p:cNvSpPr>
            <a:spLocks noChangeArrowheads="1"/>
          </p:cNvSpPr>
          <p:nvPr/>
        </p:nvSpPr>
        <p:spPr bwMode="auto">
          <a:xfrm>
            <a:off x="250825" y="2090738"/>
            <a:ext cx="8858250" cy="1201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en-US" altLang="zh-CN" sz="2400" b="1" dirty="0">
                <a:latin typeface="楷体" pitchFamily="49" charset="-122"/>
                <a:ea typeface="楷体" pitchFamily="49" charset="-122"/>
              </a:rPr>
              <a:t>2.</a:t>
            </a:r>
            <a:r>
              <a:rPr lang="zh-CN" altLang="en-US" sz="2400" b="1" dirty="0">
                <a:latin typeface="楷体" pitchFamily="49" charset="-122"/>
                <a:ea typeface="楷体" pitchFamily="49" charset="-122"/>
              </a:rPr>
              <a:t>学习文章抓住景物特点运用准确、生动的语言及比喻、拟人、排比等修辞手法描写景物的方法；理解寓情于景的写法</a:t>
            </a:r>
            <a:r>
              <a:rPr lang="zh-CN" altLang="en-US" sz="2400" b="1" dirty="0" smtClean="0">
                <a:latin typeface="楷体" pitchFamily="49" charset="-122"/>
                <a:ea typeface="楷体" pitchFamily="49" charset="-122"/>
              </a:rPr>
              <a:t>。</a:t>
            </a:r>
            <a:endParaRPr lang="en-US" altLang="zh-CN" sz="2400" b="1" dirty="0" smtClean="0">
              <a:latin typeface="楷体" pitchFamily="49" charset="-122"/>
              <a:ea typeface="楷体" pitchFamily="49" charset="-122"/>
            </a:endParaRPr>
          </a:p>
          <a:p>
            <a:r>
              <a:rPr lang="zh-CN" altLang="en-US" sz="2400" b="1" dirty="0" smtClean="0">
                <a:latin typeface="楷体" pitchFamily="49" charset="-122"/>
                <a:ea typeface="楷体" pitchFamily="49" charset="-122"/>
              </a:rPr>
              <a:t>（</a:t>
            </a:r>
            <a:r>
              <a:rPr lang="zh-CN" altLang="en-US" sz="2400" b="1" dirty="0" smtClean="0">
                <a:solidFill>
                  <a:srgbClr val="FF0000"/>
                </a:solidFill>
                <a:latin typeface="楷体" pitchFamily="49" charset="-122"/>
                <a:ea typeface="楷体" pitchFamily="49" charset="-122"/>
              </a:rPr>
              <a:t>难点</a:t>
            </a:r>
            <a:r>
              <a:rPr lang="en-US" altLang="zh-CN" sz="2400" b="1" dirty="0" smtClean="0">
                <a:latin typeface="楷体" pitchFamily="49" charset="-122"/>
                <a:ea typeface="楷体" pitchFamily="49" charset="-122"/>
              </a:rPr>
              <a:t>)</a:t>
            </a:r>
            <a:endParaRPr lang="zh-CN" altLang="en-US" sz="2400" b="1" dirty="0">
              <a:latin typeface="楷体" pitchFamily="49" charset="-122"/>
              <a:ea typeface="楷体" pitchFamily="49" charset="-122"/>
            </a:endParaRPr>
          </a:p>
        </p:txBody>
      </p:sp>
      <p:sp>
        <p:nvSpPr>
          <p:cNvPr id="6150" name="矩形 3"/>
          <p:cNvSpPr>
            <a:spLocks noChangeArrowheads="1"/>
          </p:cNvSpPr>
          <p:nvPr/>
        </p:nvSpPr>
        <p:spPr bwMode="auto">
          <a:xfrm>
            <a:off x="179388" y="3292475"/>
            <a:ext cx="8640762"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en-US" altLang="zh-CN" sz="2400" b="1">
                <a:latin typeface="楷体" pitchFamily="49" charset="-122"/>
                <a:ea typeface="楷体" pitchFamily="49" charset="-122"/>
              </a:rPr>
              <a:t>3.</a:t>
            </a:r>
            <a:r>
              <a:rPr lang="zh-CN" altLang="en-US" sz="2400" b="1">
                <a:latin typeface="楷体" pitchFamily="49" charset="-122"/>
                <a:ea typeface="楷体" pitchFamily="49" charset="-122"/>
              </a:rPr>
              <a:t>感悟作者对春天的热爱、赞美之情，激发学生热爱生活、热爱大自然的情感。（</a:t>
            </a:r>
            <a:r>
              <a:rPr lang="zh-CN" altLang="en-US" sz="2400" b="1">
                <a:solidFill>
                  <a:srgbClr val="FF0000"/>
                </a:solidFill>
                <a:latin typeface="楷体" pitchFamily="49" charset="-122"/>
                <a:ea typeface="楷体" pitchFamily="49" charset="-122"/>
              </a:rPr>
              <a:t>素养</a:t>
            </a:r>
            <a:r>
              <a:rPr lang="zh-CN" altLang="en-US" sz="2400" b="1">
                <a:latin typeface="楷体" pitchFamily="49" charset="-122"/>
                <a:ea typeface="楷体" pitchFamily="49" charset="-122"/>
              </a:rPr>
              <a:t>）</a:t>
            </a:r>
            <a:endParaRPr lang="zh-CN" altLang="en-US" sz="2400">
              <a:latin typeface="楷体" pitchFamily="49" charset="-122"/>
              <a:ea typeface="楷体" pitchFamily="49" charset="-122"/>
            </a:endParaRPr>
          </a:p>
        </p:txBody>
      </p:sp>
    </p:spTree>
  </p:cSld>
  <p:clrMapOvr>
    <a:masterClrMapping/>
  </p:clrMapOvr>
  <p:transition spd="slow">
    <p:random/>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3010" name="组合 8"/>
          <p:cNvGrpSpPr>
            <a:grpSpLocks/>
          </p:cNvGrpSpPr>
          <p:nvPr/>
        </p:nvGrpSpPr>
        <p:grpSpPr bwMode="auto">
          <a:xfrm>
            <a:off x="44450" y="-39688"/>
            <a:ext cx="2006600" cy="522288"/>
            <a:chOff x="70" y="-63"/>
            <a:chExt cx="3160" cy="824"/>
          </a:xfrm>
        </p:grpSpPr>
        <p:sp>
          <p:nvSpPr>
            <p:cNvPr id="43017" name="文本框 6"/>
            <p:cNvSpPr txBox="1">
              <a:spLocks noChangeArrowheads="1"/>
            </p:cNvSpPr>
            <p:nvPr/>
          </p:nvSpPr>
          <p:spPr bwMode="auto">
            <a:xfrm>
              <a:off x="678" y="-63"/>
              <a:ext cx="2552" cy="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kumimoji="1" lang="zh-CN" altLang="en-US" sz="2800">
                  <a:latin typeface="黑体" pitchFamily="49" charset="-122"/>
                  <a:ea typeface="黑体" pitchFamily="49" charset="-122"/>
                </a:rPr>
                <a:t>精读细研</a:t>
              </a:r>
            </a:p>
          </p:txBody>
        </p:sp>
        <p:cxnSp>
          <p:nvCxnSpPr>
            <p:cNvPr id="4" name="直线连接符 9"/>
            <p:cNvCxnSpPr/>
            <p:nvPr/>
          </p:nvCxnSpPr>
          <p:spPr>
            <a:xfrm>
              <a:off x="70" y="701"/>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5" name="菱形 4"/>
            <p:cNvSpPr/>
            <p:nvPr/>
          </p:nvSpPr>
          <p:spPr>
            <a:xfrm>
              <a:off x="125" y="147"/>
              <a:ext cx="553" cy="554"/>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kumimoji="1" lang="zh-CN" altLang="en-US"/>
            </a:p>
          </p:txBody>
        </p:sp>
      </p:grpSp>
      <p:sp>
        <p:nvSpPr>
          <p:cNvPr id="43011" name="Text Box 12"/>
          <p:cNvSpPr txBox="1">
            <a:spLocks noChangeArrowheads="1"/>
          </p:cNvSpPr>
          <p:nvPr/>
        </p:nvSpPr>
        <p:spPr bwMode="auto">
          <a:xfrm>
            <a:off x="142875" y="500063"/>
            <a:ext cx="2171700"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indent="-457200"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Wingdings" pitchFamily="2" charset="2"/>
              <a:buChar char="u"/>
            </a:pPr>
            <a:r>
              <a:rPr lang="zh-CN" altLang="en-US" sz="3200" b="1">
                <a:solidFill>
                  <a:srgbClr val="0000FF"/>
                </a:solidFill>
                <a:latin typeface="黑体" pitchFamily="49" charset="-122"/>
                <a:ea typeface="黑体" pitchFamily="49" charset="-122"/>
              </a:rPr>
              <a:t>春花图</a:t>
            </a:r>
          </a:p>
        </p:txBody>
      </p:sp>
      <p:sp>
        <p:nvSpPr>
          <p:cNvPr id="8" name="TextBox 7"/>
          <p:cNvSpPr txBox="1">
            <a:spLocks noChangeArrowheads="1"/>
          </p:cNvSpPr>
          <p:nvPr/>
        </p:nvSpPr>
        <p:spPr bwMode="auto">
          <a:xfrm>
            <a:off x="614363" y="1492250"/>
            <a:ext cx="7342187" cy="1436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lnSpc>
                <a:spcPct val="200000"/>
              </a:lnSpc>
            </a:pPr>
            <a:r>
              <a:rPr lang="zh-CN" altLang="en-US" sz="2400" b="1">
                <a:solidFill>
                  <a:srgbClr val="FF0000"/>
                </a:solidFill>
                <a:latin typeface="楷体" pitchFamily="49" charset="-122"/>
                <a:ea typeface="楷体" pitchFamily="49" charset="-122"/>
              </a:rPr>
              <a:t>❻</a:t>
            </a:r>
            <a:r>
              <a:rPr lang="zh-CN" altLang="en-US" sz="2400" b="1">
                <a:latin typeface="楷体" pitchFamily="49" charset="-122"/>
                <a:ea typeface="楷体" pitchFamily="49" charset="-122"/>
              </a:rPr>
              <a:t>野花遍地是：杂样儿，有名字的，没名字的，散在草丛里，像眼睛，像星星，还眨呀眨的。</a:t>
            </a:r>
          </a:p>
        </p:txBody>
      </p:sp>
      <p:cxnSp>
        <p:nvCxnSpPr>
          <p:cNvPr id="10" name="直接连接符 9"/>
          <p:cNvCxnSpPr/>
          <p:nvPr/>
        </p:nvCxnSpPr>
        <p:spPr>
          <a:xfrm>
            <a:off x="1047750" y="2139950"/>
            <a:ext cx="1363663" cy="0"/>
          </a:xfrm>
          <a:prstGeom prst="line">
            <a:avLst/>
          </a:prstGeom>
          <a:ln w="158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1979613" y="2928938"/>
            <a:ext cx="3887787" cy="0"/>
          </a:xfrm>
          <a:prstGeom prst="line">
            <a:avLst/>
          </a:prstGeom>
          <a:ln w="15875">
            <a:solidFill>
              <a:srgbClr val="FF0000"/>
            </a:solidFill>
          </a:ln>
        </p:spPr>
        <p:style>
          <a:lnRef idx="1">
            <a:schemeClr val="accent1"/>
          </a:lnRef>
          <a:fillRef idx="0">
            <a:schemeClr val="accent1"/>
          </a:fillRef>
          <a:effectRef idx="0">
            <a:schemeClr val="accent1"/>
          </a:effectRef>
          <a:fontRef idx="minor">
            <a:schemeClr val="tx1"/>
          </a:fontRef>
        </p:style>
      </p:cxnSp>
      <p:sp>
        <p:nvSpPr>
          <p:cNvPr id="13" name="TextBox 12"/>
          <p:cNvSpPr txBox="1">
            <a:spLocks noChangeArrowheads="1"/>
          </p:cNvSpPr>
          <p:nvPr/>
        </p:nvSpPr>
        <p:spPr bwMode="auto">
          <a:xfrm>
            <a:off x="2109788" y="2995613"/>
            <a:ext cx="375761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000" b="1" dirty="0" smtClean="0">
                <a:solidFill>
                  <a:srgbClr val="0000FF"/>
                </a:solidFill>
              </a:rPr>
              <a:t>写不仅野</a:t>
            </a:r>
            <a:r>
              <a:rPr lang="zh-CN" altLang="en-US" sz="2000" b="1" dirty="0">
                <a:solidFill>
                  <a:srgbClr val="0000FF"/>
                </a:solidFill>
              </a:rPr>
              <a:t>花多，而且色彩亮丽。</a:t>
            </a:r>
          </a:p>
        </p:txBody>
      </p:sp>
      <p:sp>
        <p:nvSpPr>
          <p:cNvPr id="14" name="TextBox 13"/>
          <p:cNvSpPr txBox="1">
            <a:spLocks noChangeArrowheads="1"/>
          </p:cNvSpPr>
          <p:nvPr/>
        </p:nvSpPr>
        <p:spPr bwMode="auto">
          <a:xfrm>
            <a:off x="971550" y="2139950"/>
            <a:ext cx="143986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000" b="1">
                <a:solidFill>
                  <a:srgbClr val="0000FF"/>
                </a:solidFill>
              </a:rPr>
              <a:t>写野花多。</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left)">
                                      <p:cBhvr>
                                        <p:cTn id="12" dur="500"/>
                                        <p:tgtEl>
                                          <p:spTgt spid="10"/>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wipe(left)">
                                      <p:cBhvr>
                                        <p:cTn id="17" dur="500"/>
                                        <p:tgtEl>
                                          <p:spTgt spid="12"/>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barn(inVertical)">
                                      <p:cBhvr>
                                        <p:cTn id="22" dur="500"/>
                                        <p:tgtEl>
                                          <p:spTgt spid="14"/>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barn(inVertical)">
                                      <p:cBhvr>
                                        <p:cTn id="2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3" grpId="0"/>
      <p:bldP spid="14"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4034" name="组合 15"/>
          <p:cNvGrpSpPr>
            <a:grpSpLocks/>
          </p:cNvGrpSpPr>
          <p:nvPr/>
        </p:nvGrpSpPr>
        <p:grpSpPr bwMode="auto">
          <a:xfrm>
            <a:off x="44450" y="-39688"/>
            <a:ext cx="2006600" cy="522288"/>
            <a:chOff x="70" y="-63"/>
            <a:chExt cx="3160" cy="824"/>
          </a:xfrm>
        </p:grpSpPr>
        <p:sp>
          <p:nvSpPr>
            <p:cNvPr id="44041" name="文本框 6"/>
            <p:cNvSpPr txBox="1">
              <a:spLocks noChangeArrowheads="1"/>
            </p:cNvSpPr>
            <p:nvPr/>
          </p:nvSpPr>
          <p:spPr bwMode="auto">
            <a:xfrm>
              <a:off x="678" y="-63"/>
              <a:ext cx="2552" cy="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kumimoji="1" lang="zh-CN" altLang="en-US" sz="2800">
                  <a:latin typeface="黑体" pitchFamily="49" charset="-122"/>
                  <a:ea typeface="黑体" pitchFamily="49" charset="-122"/>
                </a:rPr>
                <a:t>精读细研</a:t>
              </a:r>
            </a:p>
          </p:txBody>
        </p:sp>
        <p:cxnSp>
          <p:nvCxnSpPr>
            <p:cNvPr id="19" name="直线连接符 9"/>
            <p:cNvCxnSpPr/>
            <p:nvPr/>
          </p:nvCxnSpPr>
          <p:spPr>
            <a:xfrm>
              <a:off x="70" y="701"/>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20" name="菱形 19"/>
            <p:cNvSpPr/>
            <p:nvPr/>
          </p:nvSpPr>
          <p:spPr>
            <a:xfrm>
              <a:off x="125" y="147"/>
              <a:ext cx="553" cy="554"/>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kumimoji="1" lang="zh-CN" altLang="en-US"/>
            </a:p>
          </p:txBody>
        </p:sp>
      </p:grpSp>
      <p:sp>
        <p:nvSpPr>
          <p:cNvPr id="44035" name="矩形 7"/>
          <p:cNvSpPr>
            <a:spLocks noChangeArrowheads="1"/>
          </p:cNvSpPr>
          <p:nvPr/>
        </p:nvSpPr>
        <p:spPr bwMode="auto">
          <a:xfrm>
            <a:off x="250825" y="1174750"/>
            <a:ext cx="885825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en-US" altLang="zh-CN" sz="2400" b="1">
                <a:latin typeface="宋体" pitchFamily="2" charset="-122"/>
              </a:rPr>
              <a:t>2.</a:t>
            </a:r>
            <a:r>
              <a:rPr lang="zh-CN" altLang="en-US" sz="2400" b="1">
                <a:latin typeface="宋体" pitchFamily="2" charset="-122"/>
              </a:rPr>
              <a:t>作者在描绘春花时使用了什么修辞手法？有什么表达效果？</a:t>
            </a:r>
          </a:p>
        </p:txBody>
      </p:sp>
      <p:sp>
        <p:nvSpPr>
          <p:cNvPr id="44036" name="Text Box 12"/>
          <p:cNvSpPr txBox="1">
            <a:spLocks noChangeArrowheads="1"/>
          </p:cNvSpPr>
          <p:nvPr/>
        </p:nvSpPr>
        <p:spPr bwMode="auto">
          <a:xfrm>
            <a:off x="142875" y="500063"/>
            <a:ext cx="2171700"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indent="-457200"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Wingdings" pitchFamily="2" charset="2"/>
              <a:buChar char="u"/>
            </a:pPr>
            <a:r>
              <a:rPr lang="zh-CN" altLang="en-US" sz="3200" b="1">
                <a:solidFill>
                  <a:srgbClr val="0000FF"/>
                </a:solidFill>
                <a:latin typeface="黑体" pitchFamily="49" charset="-122"/>
                <a:ea typeface="黑体" pitchFamily="49" charset="-122"/>
              </a:rPr>
              <a:t>春花图</a:t>
            </a:r>
          </a:p>
        </p:txBody>
      </p:sp>
      <p:sp>
        <p:nvSpPr>
          <p:cNvPr id="3" name="矩形 2"/>
          <p:cNvSpPr>
            <a:spLocks noChangeArrowheads="1"/>
          </p:cNvSpPr>
          <p:nvPr/>
        </p:nvSpPr>
        <p:spPr bwMode="auto">
          <a:xfrm>
            <a:off x="1331913" y="2066925"/>
            <a:ext cx="6030912" cy="53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lnSpc>
                <a:spcPct val="120000"/>
              </a:lnSpc>
              <a:spcBef>
                <a:spcPts val="600"/>
              </a:spcBef>
            </a:pPr>
            <a:r>
              <a:rPr lang="zh-CN" altLang="en-US" sz="2400" b="1">
                <a:solidFill>
                  <a:srgbClr val="FF0000"/>
                </a:solidFill>
                <a:latin typeface="楷体" pitchFamily="49" charset="-122"/>
                <a:ea typeface="楷体" pitchFamily="49" charset="-122"/>
              </a:rPr>
              <a:t>你不让我，我不让你，都开满了花赶趟儿。</a:t>
            </a:r>
            <a:endParaRPr lang="en-US" altLang="zh-CN" sz="2400" b="1">
              <a:solidFill>
                <a:srgbClr val="FF0000"/>
              </a:solidFill>
              <a:latin typeface="楷体" pitchFamily="49" charset="-122"/>
              <a:ea typeface="楷体" pitchFamily="49" charset="-122"/>
            </a:endParaRPr>
          </a:p>
        </p:txBody>
      </p:sp>
      <p:cxnSp>
        <p:nvCxnSpPr>
          <p:cNvPr id="5" name="直接连接符 4"/>
          <p:cNvCxnSpPr/>
          <p:nvPr/>
        </p:nvCxnSpPr>
        <p:spPr>
          <a:xfrm>
            <a:off x="1511300" y="2571750"/>
            <a:ext cx="2628900"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6" name="圆角矩形 5"/>
          <p:cNvSpPr/>
          <p:nvPr/>
        </p:nvSpPr>
        <p:spPr>
          <a:xfrm>
            <a:off x="6012160" y="2139702"/>
            <a:ext cx="936104" cy="432048"/>
          </a:xfrm>
          <a:prstGeom prst="roundRect">
            <a:avLst/>
          </a:prstGeom>
          <a:grpFill/>
          <a:ln>
            <a:solidFill>
              <a:schemeClr val="tx1"/>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7" name="矩形 6"/>
          <p:cNvSpPr/>
          <p:nvPr/>
        </p:nvSpPr>
        <p:spPr>
          <a:xfrm>
            <a:off x="1187450" y="2932113"/>
            <a:ext cx="6984950" cy="1108075"/>
          </a:xfrm>
          <a:prstGeom prst="rect">
            <a:avLst/>
          </a:prstGeom>
          <a:solidFill>
            <a:schemeClr val="accent6">
              <a:lumMod val="20000"/>
              <a:lumOff val="80000"/>
            </a:schemeClr>
          </a:solidFill>
        </p:spPr>
        <p:txBody>
          <a:bodyPr wrap="square">
            <a:spAutoFit/>
          </a:bodyPr>
          <a:lstStyle/>
          <a:p>
            <a:pPr eaLnBrk="0" hangingPunct="0">
              <a:lnSpc>
                <a:spcPct val="150000"/>
              </a:lnSpc>
              <a:defRPr/>
            </a:pPr>
            <a:r>
              <a:rPr lang="zh-CN" altLang="en-US" sz="2200" b="1" dirty="0">
                <a:solidFill>
                  <a:srgbClr val="0000FF"/>
                </a:solidFill>
                <a:latin typeface="宋体" panose="02010600030101010101" pitchFamily="2" charset="-122"/>
              </a:rPr>
              <a:t>    运用拟人的修辞手法，形象生动地写出了桃树、杏树、梨树竞相开放的状</a:t>
            </a:r>
            <a:r>
              <a:rPr lang="zh-CN" altLang="en-US" sz="2200" b="1" dirty="0" smtClean="0">
                <a:solidFill>
                  <a:srgbClr val="0000FF"/>
                </a:solidFill>
                <a:latin typeface="宋体" panose="02010600030101010101" pitchFamily="2" charset="-122"/>
              </a:rPr>
              <a:t>态。</a:t>
            </a:r>
            <a:endParaRPr lang="zh-CN" altLang="en-US" sz="2200" dirty="0">
              <a:solidFill>
                <a:srgbClr val="0000FF"/>
              </a:solidFill>
              <a:latin typeface="宋体" panose="02010600030101010101" pitchFamily="2"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500"/>
                                        <p:tgtEl>
                                          <p:spTgt spid="5"/>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6" presetClass="entr" presetSubtype="21"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arn(inVertical)">
                                      <p:cBhvr>
                                        <p:cTn id="17" dur="500"/>
                                        <p:tgtEl>
                                          <p:spTgt spid="6"/>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barn(inVertical)">
                                      <p:cBhvr>
                                        <p:cTn id="2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5058" name="组合 15"/>
          <p:cNvGrpSpPr>
            <a:grpSpLocks/>
          </p:cNvGrpSpPr>
          <p:nvPr/>
        </p:nvGrpSpPr>
        <p:grpSpPr bwMode="auto">
          <a:xfrm>
            <a:off x="44450" y="-39688"/>
            <a:ext cx="2006600" cy="522288"/>
            <a:chOff x="70" y="-63"/>
            <a:chExt cx="3160" cy="824"/>
          </a:xfrm>
        </p:grpSpPr>
        <p:sp>
          <p:nvSpPr>
            <p:cNvPr id="45065" name="文本框 6"/>
            <p:cNvSpPr txBox="1">
              <a:spLocks noChangeArrowheads="1"/>
            </p:cNvSpPr>
            <p:nvPr/>
          </p:nvSpPr>
          <p:spPr bwMode="auto">
            <a:xfrm>
              <a:off x="678" y="-63"/>
              <a:ext cx="2552" cy="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kumimoji="1" lang="zh-CN" altLang="en-US" sz="2800">
                  <a:latin typeface="黑体" pitchFamily="49" charset="-122"/>
                  <a:ea typeface="黑体" pitchFamily="49" charset="-122"/>
                </a:rPr>
                <a:t>精读细研</a:t>
              </a:r>
            </a:p>
          </p:txBody>
        </p:sp>
        <p:cxnSp>
          <p:nvCxnSpPr>
            <p:cNvPr id="19" name="直线连接符 9"/>
            <p:cNvCxnSpPr/>
            <p:nvPr/>
          </p:nvCxnSpPr>
          <p:spPr>
            <a:xfrm>
              <a:off x="70" y="701"/>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20" name="菱形 19"/>
            <p:cNvSpPr/>
            <p:nvPr/>
          </p:nvSpPr>
          <p:spPr>
            <a:xfrm>
              <a:off x="125" y="147"/>
              <a:ext cx="553" cy="554"/>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kumimoji="1" lang="zh-CN" altLang="en-US"/>
            </a:p>
          </p:txBody>
        </p:sp>
      </p:grpSp>
      <p:sp>
        <p:nvSpPr>
          <p:cNvPr id="7" name="矩形 6"/>
          <p:cNvSpPr>
            <a:spLocks noChangeArrowheads="1"/>
          </p:cNvSpPr>
          <p:nvPr/>
        </p:nvSpPr>
        <p:spPr bwMode="auto">
          <a:xfrm>
            <a:off x="1125538" y="2863850"/>
            <a:ext cx="5438775" cy="571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lnSpc>
                <a:spcPct val="130000"/>
              </a:lnSpc>
            </a:pPr>
            <a:r>
              <a:rPr lang="zh-CN" altLang="en-US" sz="2400" b="1">
                <a:latin typeface="楷体" pitchFamily="49" charset="-122"/>
                <a:ea typeface="楷体" pitchFamily="49" charset="-122"/>
              </a:rPr>
              <a:t>红的像火，粉的像霞，白的像雪。</a:t>
            </a:r>
            <a:endParaRPr lang="en-US" altLang="zh-CN" sz="2400" b="1">
              <a:latin typeface="楷体" pitchFamily="49" charset="-122"/>
              <a:ea typeface="楷体" pitchFamily="49" charset="-122"/>
            </a:endParaRPr>
          </a:p>
        </p:txBody>
      </p:sp>
      <p:cxnSp>
        <p:nvCxnSpPr>
          <p:cNvPr id="9" name="直接连接符 8">
            <a:extLst>
              <a:ext uri="{FF2B5EF4-FFF2-40B4-BE49-F238E27FC236}"/>
            </a:extLst>
          </p:cNvPr>
          <p:cNvCxnSpPr/>
          <p:nvPr/>
        </p:nvCxnSpPr>
        <p:spPr>
          <a:xfrm>
            <a:off x="1235075" y="3371850"/>
            <a:ext cx="4344988" cy="0"/>
          </a:xfrm>
          <a:prstGeom prst="line">
            <a:avLst/>
          </a:prstGeom>
          <a:ln w="31750">
            <a:solidFill>
              <a:srgbClr val="FF0000"/>
            </a:solidFill>
          </a:ln>
        </p:spPr>
        <p:style>
          <a:lnRef idx="1">
            <a:schemeClr val="accent1"/>
          </a:lnRef>
          <a:fillRef idx="0">
            <a:schemeClr val="accent1"/>
          </a:fillRef>
          <a:effectRef idx="0">
            <a:schemeClr val="accent1"/>
          </a:effectRef>
          <a:fontRef idx="minor">
            <a:schemeClr val="tx1"/>
          </a:fontRef>
        </p:style>
      </p:cxnSp>
      <p:sp>
        <p:nvSpPr>
          <p:cNvPr id="11" name="矩形 10"/>
          <p:cNvSpPr>
            <a:spLocks noChangeArrowheads="1"/>
          </p:cNvSpPr>
          <p:nvPr/>
        </p:nvSpPr>
        <p:spPr bwMode="auto">
          <a:xfrm>
            <a:off x="468313" y="3579813"/>
            <a:ext cx="8280400" cy="708025"/>
          </a:xfrm>
          <a:prstGeom prst="rect">
            <a:avLst/>
          </a:prstGeom>
          <a:solidFill>
            <a:schemeClr val="accent6">
              <a:lumMod val="20000"/>
              <a:lumOff val="80000"/>
            </a:schemeClr>
          </a:solidFill>
          <a:ln>
            <a:noFill/>
          </a:ln>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defRPr/>
            </a:pPr>
            <a:r>
              <a:rPr lang="zh-CN" altLang="en-US" sz="2000" b="1" dirty="0" smtClean="0">
                <a:solidFill>
                  <a:srgbClr val="0000FF"/>
                </a:solidFill>
                <a:latin typeface="宋体" panose="02010600030101010101" pitchFamily="2" charset="-122"/>
              </a:rPr>
              <a:t>    运用了比喻、排比的修辞手法，以形象喻色彩，生动形象地写出了春花色彩的艳丽。</a:t>
            </a:r>
            <a:endParaRPr lang="zh-CN" altLang="en-US" sz="2000" dirty="0" smtClean="0">
              <a:solidFill>
                <a:srgbClr val="0000FF"/>
              </a:solidFill>
              <a:latin typeface="宋体" panose="02010600030101010101" pitchFamily="2" charset="-122"/>
            </a:endParaRPr>
          </a:p>
        </p:txBody>
      </p:sp>
      <p:sp>
        <p:nvSpPr>
          <p:cNvPr id="12" name="矩形 11"/>
          <p:cNvSpPr>
            <a:spLocks noChangeArrowheads="1"/>
          </p:cNvSpPr>
          <p:nvPr/>
        </p:nvSpPr>
        <p:spPr bwMode="auto">
          <a:xfrm>
            <a:off x="603250" y="771525"/>
            <a:ext cx="8361363"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lnSpc>
                <a:spcPct val="120000"/>
              </a:lnSpc>
              <a:spcBef>
                <a:spcPts val="600"/>
              </a:spcBef>
            </a:pPr>
            <a:r>
              <a:rPr lang="zh-CN" altLang="en-US" sz="2400" b="1">
                <a:latin typeface="楷体" pitchFamily="49" charset="-122"/>
                <a:ea typeface="楷体" pitchFamily="49" charset="-122"/>
              </a:rPr>
              <a:t>花下成千成百的蜜蜂嗡嗡地闹着，大小的蝴蝶飞来飞去。</a:t>
            </a:r>
            <a:endParaRPr lang="en-US" altLang="zh-CN" sz="2400" b="1">
              <a:latin typeface="楷体" pitchFamily="49" charset="-122"/>
              <a:ea typeface="楷体" pitchFamily="49" charset="-122"/>
            </a:endParaRPr>
          </a:p>
        </p:txBody>
      </p:sp>
      <p:sp>
        <p:nvSpPr>
          <p:cNvPr id="3" name="椭圆 2"/>
          <p:cNvSpPr/>
          <p:nvPr/>
        </p:nvSpPr>
        <p:spPr>
          <a:xfrm>
            <a:off x="4355976" y="771550"/>
            <a:ext cx="360040" cy="476669"/>
          </a:xfrm>
          <a:prstGeom prst="ellipse">
            <a:avLst/>
          </a:prstGeom>
          <a:grpFill/>
          <a:ln>
            <a:solidFill>
              <a:srgbClr val="FF0000"/>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4" name="矩形 3"/>
          <p:cNvSpPr/>
          <p:nvPr/>
        </p:nvSpPr>
        <p:spPr>
          <a:xfrm>
            <a:off x="539750" y="1492250"/>
            <a:ext cx="8208963" cy="1014413"/>
          </a:xfrm>
          <a:prstGeom prst="rect">
            <a:avLst/>
          </a:prstGeom>
          <a:solidFill>
            <a:schemeClr val="accent6">
              <a:lumMod val="20000"/>
              <a:lumOff val="80000"/>
            </a:schemeClr>
          </a:solidFill>
        </p:spPr>
        <p:txBody>
          <a:bodyPr>
            <a:spAutoFit/>
          </a:bodyPr>
          <a:lstStyle/>
          <a:p>
            <a:pPr eaLnBrk="0" hangingPunct="0">
              <a:defRPr/>
            </a:pPr>
            <a:r>
              <a:rPr lang="zh-CN" altLang="en-US" sz="2000" b="1" dirty="0">
                <a:solidFill>
                  <a:srgbClr val="0000FF"/>
                </a:solidFill>
                <a:latin typeface="宋体" panose="02010600030101010101" pitchFamily="2" charset="-122"/>
              </a:rPr>
              <a:t>    运用拟人的修辞手法，“</a:t>
            </a:r>
            <a:r>
              <a:rPr lang="zh-CN" altLang="en-US" sz="2000" b="1" dirty="0">
                <a:solidFill>
                  <a:srgbClr val="0000FF"/>
                </a:solidFill>
                <a:latin typeface="楷体" panose="02010609060101010101" pitchFamily="49" charset="-122"/>
                <a:ea typeface="楷体" panose="02010609060101010101" pitchFamily="49" charset="-122"/>
              </a:rPr>
              <a:t>闹</a:t>
            </a:r>
            <a:r>
              <a:rPr lang="zh-CN" altLang="en-US" sz="2000" b="1" dirty="0">
                <a:solidFill>
                  <a:srgbClr val="0000FF"/>
                </a:solidFill>
                <a:latin typeface="宋体" panose="02010600030101010101" pitchFamily="2" charset="-122"/>
              </a:rPr>
              <a:t>”字写出了蜂喧蝶舞的场面，不仅烘托出花香之浓，花蜜之多，而</a:t>
            </a:r>
            <a:r>
              <a:rPr lang="zh-CN" altLang="en-US" sz="2000" b="1" dirty="0" smtClean="0">
                <a:solidFill>
                  <a:srgbClr val="0000FF"/>
                </a:solidFill>
                <a:latin typeface="宋体" panose="02010600030101010101" pitchFamily="2" charset="-122"/>
              </a:rPr>
              <a:t>且使</a:t>
            </a:r>
            <a:r>
              <a:rPr lang="zh-CN" altLang="en-US" sz="2000" b="1" dirty="0">
                <a:solidFill>
                  <a:srgbClr val="0000FF"/>
                </a:solidFill>
                <a:latin typeface="宋体" panose="02010600030101010101" pitchFamily="2" charset="-122"/>
              </a:rPr>
              <a:t>画面具</a:t>
            </a:r>
            <a:r>
              <a:rPr lang="zh-CN" altLang="en-US" sz="2000" b="1" dirty="0" smtClean="0">
                <a:solidFill>
                  <a:srgbClr val="0000FF"/>
                </a:solidFill>
                <a:latin typeface="宋体" panose="02010600030101010101" pitchFamily="2" charset="-122"/>
              </a:rPr>
              <a:t>有动</a:t>
            </a:r>
            <a:r>
              <a:rPr lang="zh-CN" altLang="en-US" sz="2000" b="1" dirty="0">
                <a:solidFill>
                  <a:srgbClr val="0000FF"/>
                </a:solidFill>
                <a:latin typeface="宋体" panose="02010600030101010101" pitchFamily="2" charset="-122"/>
              </a:rPr>
              <a:t>感，进一步表现了果树开花的繁荣景象。</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6" presetClass="entr" presetSubtype="21"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arn(inVertical)">
                                      <p:cBhvr>
                                        <p:cTn id="12" dur="500"/>
                                        <p:tgtEl>
                                          <p:spTgt spid="3"/>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arn(inVertical)">
                                      <p:cBhvr>
                                        <p:cTn id="17" dur="500"/>
                                        <p:tgtEl>
                                          <p:spTgt spid="4"/>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left)">
                                      <p:cBhvr>
                                        <p:cTn id="22" dur="500"/>
                                        <p:tgtEl>
                                          <p:spTgt spid="7"/>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left)">
                                      <p:cBhvr>
                                        <p:cTn id="27" dur="500"/>
                                        <p:tgtEl>
                                          <p:spTgt spid="9"/>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barn(inVertical)">
                                      <p:cBhvr>
                                        <p:cTn id="3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1" grpId="0" animBg="1"/>
      <p:bldP spid="12" grpId="0"/>
      <p:bldP spid="4"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6082" name="组合 15"/>
          <p:cNvGrpSpPr>
            <a:grpSpLocks/>
          </p:cNvGrpSpPr>
          <p:nvPr/>
        </p:nvGrpSpPr>
        <p:grpSpPr bwMode="auto">
          <a:xfrm>
            <a:off x="44450" y="-39688"/>
            <a:ext cx="2006600" cy="522288"/>
            <a:chOff x="70" y="-63"/>
            <a:chExt cx="3160" cy="824"/>
          </a:xfrm>
        </p:grpSpPr>
        <p:sp>
          <p:nvSpPr>
            <p:cNvPr id="46085" name="文本框 6"/>
            <p:cNvSpPr txBox="1">
              <a:spLocks noChangeArrowheads="1"/>
            </p:cNvSpPr>
            <p:nvPr/>
          </p:nvSpPr>
          <p:spPr bwMode="auto">
            <a:xfrm>
              <a:off x="678" y="-63"/>
              <a:ext cx="2552" cy="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kumimoji="1" lang="zh-CN" altLang="en-US" sz="2800">
                  <a:latin typeface="黑体" pitchFamily="49" charset="-122"/>
                  <a:ea typeface="黑体" pitchFamily="49" charset="-122"/>
                </a:rPr>
                <a:t>精读细研</a:t>
              </a:r>
            </a:p>
          </p:txBody>
        </p:sp>
        <p:cxnSp>
          <p:nvCxnSpPr>
            <p:cNvPr id="4" name="直线连接符 9"/>
            <p:cNvCxnSpPr/>
            <p:nvPr/>
          </p:nvCxnSpPr>
          <p:spPr>
            <a:xfrm>
              <a:off x="70" y="701"/>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5" name="菱形 4"/>
            <p:cNvSpPr/>
            <p:nvPr/>
          </p:nvSpPr>
          <p:spPr>
            <a:xfrm>
              <a:off x="125" y="147"/>
              <a:ext cx="553" cy="554"/>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kumimoji="1" lang="zh-CN" altLang="en-US"/>
            </a:p>
          </p:txBody>
        </p:sp>
      </p:grpSp>
      <p:sp>
        <p:nvSpPr>
          <p:cNvPr id="6" name="矩形 5"/>
          <p:cNvSpPr>
            <a:spLocks noChangeArrowheads="1"/>
          </p:cNvSpPr>
          <p:nvPr/>
        </p:nvSpPr>
        <p:spPr bwMode="auto">
          <a:xfrm>
            <a:off x="395288" y="814388"/>
            <a:ext cx="834707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400" b="1">
                <a:solidFill>
                  <a:srgbClr val="FF0000"/>
                </a:solidFill>
                <a:latin typeface="宋体" pitchFamily="2" charset="-122"/>
              </a:rPr>
              <a:t>说一说：</a:t>
            </a:r>
            <a:r>
              <a:rPr lang="zh-CN" altLang="en-US" sz="2400" b="1">
                <a:latin typeface="楷体" pitchFamily="49" charset="-122"/>
                <a:ea typeface="楷体" pitchFamily="49" charset="-122"/>
              </a:rPr>
              <a:t>“红的像火，粉的像霞，白的像雪”</a:t>
            </a:r>
            <a:r>
              <a:rPr lang="zh-CN" altLang="en-US" sz="2400" b="1">
                <a:latin typeface="宋体" pitchFamily="2" charset="-122"/>
              </a:rPr>
              <a:t>能否调换顺序？</a:t>
            </a:r>
            <a:endParaRPr lang="en-US" altLang="zh-CN" sz="2400" b="1">
              <a:latin typeface="宋体" pitchFamily="2" charset="-122"/>
            </a:endParaRPr>
          </a:p>
        </p:txBody>
      </p:sp>
      <p:sp>
        <p:nvSpPr>
          <p:cNvPr id="7" name="矩形 6"/>
          <p:cNvSpPr>
            <a:spLocks noChangeArrowheads="1"/>
          </p:cNvSpPr>
          <p:nvPr/>
        </p:nvSpPr>
        <p:spPr bwMode="auto">
          <a:xfrm>
            <a:off x="611188" y="1635125"/>
            <a:ext cx="7777162" cy="1754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lnSpc>
                <a:spcPct val="150000"/>
              </a:lnSpc>
            </a:pPr>
            <a:r>
              <a:rPr lang="zh-CN" altLang="en-US" sz="2400" b="1">
                <a:solidFill>
                  <a:srgbClr val="0000FF"/>
                </a:solidFill>
                <a:latin typeface="楷体" pitchFamily="49" charset="-122"/>
                <a:ea typeface="楷体" pitchFamily="49" charset="-122"/>
              </a:rPr>
              <a:t>    不能。这一句运用排比手法描绘花色的鲜艳、缤纷。句中的三种颜色和前文的“桃树、杏树、梨树”一一对应，所以不能调换顺序。</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7106" name="组合 4"/>
          <p:cNvGrpSpPr>
            <a:grpSpLocks/>
          </p:cNvGrpSpPr>
          <p:nvPr/>
        </p:nvGrpSpPr>
        <p:grpSpPr bwMode="auto">
          <a:xfrm>
            <a:off x="0" y="1143000"/>
            <a:ext cx="9001125" cy="4000500"/>
            <a:chOff x="-192149" y="232284"/>
            <a:chExt cx="8776917" cy="3656649"/>
          </a:xfrm>
        </p:grpSpPr>
        <p:pic>
          <p:nvPicPr>
            <p:cNvPr id="47116" name="一个圆顶角并剪去另一个顶角的矩形 1"/>
            <p:cNvPicPr>
              <a:picLocks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92149" y="232284"/>
              <a:ext cx="8776917" cy="36566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a:extLst>
                <a:ext uri="{FF2B5EF4-FFF2-40B4-BE49-F238E27FC236}"/>
              </a:extLst>
            </p:cNvPr>
            <p:cNvSpPr/>
            <p:nvPr/>
          </p:nvSpPr>
          <p:spPr>
            <a:xfrm>
              <a:off x="1479645" y="297582"/>
              <a:ext cx="5818771" cy="644267"/>
            </a:xfrm>
            <a:prstGeom prst="rect">
              <a:avLst/>
            </a:prstGeom>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defRPr/>
              </a:pPr>
              <a:r>
                <a:rPr lang="zh-CN" altLang="en-US" sz="2400" b="1" dirty="0">
                  <a:latin typeface="宋体" panose="02010600030101010101" pitchFamily="2" charset="-122"/>
                  <a:ea typeface="宋体" panose="02010600030101010101" pitchFamily="2" charset="-122"/>
                </a:rPr>
                <a:t>从修辞角度赏析句子的方法</a:t>
              </a:r>
            </a:p>
          </p:txBody>
        </p:sp>
      </p:grpSp>
      <p:grpSp>
        <p:nvGrpSpPr>
          <p:cNvPr id="47107" name="组 1"/>
          <p:cNvGrpSpPr>
            <a:grpSpLocks/>
          </p:cNvGrpSpPr>
          <p:nvPr/>
        </p:nvGrpSpPr>
        <p:grpSpPr bwMode="auto">
          <a:xfrm>
            <a:off x="714375" y="642938"/>
            <a:ext cx="2517775" cy="601662"/>
            <a:chOff x="7647436" y="3815009"/>
            <a:chExt cx="2515853" cy="601051"/>
          </a:xfrm>
        </p:grpSpPr>
        <p:sp>
          <p:nvSpPr>
            <p:cNvPr id="47114" name="文本框 30"/>
            <p:cNvSpPr txBox="1">
              <a:spLocks noChangeArrowheads="1"/>
            </p:cNvSpPr>
            <p:nvPr/>
          </p:nvSpPr>
          <p:spPr bwMode="auto">
            <a:xfrm>
              <a:off x="8613224" y="3885580"/>
              <a:ext cx="1550065" cy="4599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b="1">
                  <a:solidFill>
                    <a:srgbClr val="0000FF"/>
                  </a:solidFill>
                  <a:latin typeface="黑体" pitchFamily="49" charset="-122"/>
                  <a:ea typeface="黑体" pitchFamily="49" charset="-122"/>
                </a:rPr>
                <a:t>方法指导</a:t>
              </a:r>
            </a:p>
          </p:txBody>
        </p:sp>
        <p:pic>
          <p:nvPicPr>
            <p:cNvPr id="47115" name="图片 9" descr="book.gi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647436" y="3815009"/>
              <a:ext cx="977957" cy="6010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47108" name="TextBox 12"/>
          <p:cNvSpPr txBox="1">
            <a:spLocks noChangeArrowheads="1"/>
          </p:cNvSpPr>
          <p:nvPr/>
        </p:nvSpPr>
        <p:spPr bwMode="auto">
          <a:xfrm>
            <a:off x="785813" y="1857375"/>
            <a:ext cx="7643812"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b="1" dirty="0">
                <a:latin typeface="楷体" pitchFamily="49" charset="-122"/>
                <a:ea typeface="楷体" pitchFamily="49" charset="-122"/>
              </a:rPr>
              <a:t>解答此类题，首先，需要明确各种修</a:t>
            </a:r>
            <a:r>
              <a:rPr lang="zh-CN" altLang="en-US" sz="2400" b="1" dirty="0" smtClean="0">
                <a:latin typeface="楷体" pitchFamily="49" charset="-122"/>
                <a:ea typeface="楷体" pitchFamily="49" charset="-122"/>
              </a:rPr>
              <a:t>辞手法</a:t>
            </a:r>
            <a:r>
              <a:rPr lang="zh-CN" altLang="en-US" sz="2400" b="1" dirty="0">
                <a:latin typeface="楷体" pitchFamily="49" charset="-122"/>
                <a:ea typeface="楷体" pitchFamily="49" charset="-122"/>
              </a:rPr>
              <a:t>的特征；其次，根据每种修</a:t>
            </a:r>
            <a:r>
              <a:rPr lang="zh-CN" altLang="en-US" sz="2400" b="1" dirty="0" smtClean="0">
                <a:latin typeface="楷体" pitchFamily="49" charset="-122"/>
                <a:ea typeface="楷体" pitchFamily="49" charset="-122"/>
              </a:rPr>
              <a:t>辞手法</a:t>
            </a:r>
            <a:r>
              <a:rPr lang="zh-CN" altLang="en-US" sz="2400" b="1" dirty="0">
                <a:latin typeface="楷体" pitchFamily="49" charset="-122"/>
                <a:ea typeface="楷体" pitchFamily="49" charset="-122"/>
              </a:rPr>
              <a:t>的特征进行辨析；最后，结合具体内容，分析使用该种修</a:t>
            </a:r>
            <a:r>
              <a:rPr lang="zh-CN" altLang="en-US" sz="2400" b="1" dirty="0" smtClean="0">
                <a:latin typeface="楷体" pitchFamily="49" charset="-122"/>
                <a:ea typeface="楷体" pitchFamily="49" charset="-122"/>
              </a:rPr>
              <a:t>辞手法</a:t>
            </a:r>
            <a:r>
              <a:rPr lang="zh-CN" altLang="en-US" sz="2400" b="1" dirty="0">
                <a:latin typeface="楷体" pitchFamily="49" charset="-122"/>
                <a:ea typeface="楷体" pitchFamily="49" charset="-122"/>
              </a:rPr>
              <a:t>的表达效果。</a:t>
            </a:r>
          </a:p>
        </p:txBody>
      </p:sp>
      <p:sp>
        <p:nvSpPr>
          <p:cNvPr id="47109" name="TextBox 13"/>
          <p:cNvSpPr txBox="1">
            <a:spLocks noChangeArrowheads="1"/>
          </p:cNvSpPr>
          <p:nvPr/>
        </p:nvSpPr>
        <p:spPr bwMode="auto">
          <a:xfrm>
            <a:off x="857250" y="3214688"/>
            <a:ext cx="7786688"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en-US" altLang="zh-CN" sz="2400" b="1" dirty="0">
                <a:solidFill>
                  <a:srgbClr val="0000FF"/>
                </a:solidFill>
                <a:latin typeface="楷体" pitchFamily="49" charset="-122"/>
                <a:ea typeface="楷体" pitchFamily="49" charset="-122"/>
              </a:rPr>
              <a:t>【</a:t>
            </a:r>
            <a:r>
              <a:rPr lang="zh-CN" altLang="en-US" sz="2400" b="1" dirty="0">
                <a:solidFill>
                  <a:srgbClr val="0000FF"/>
                </a:solidFill>
                <a:latin typeface="楷体" pitchFamily="49" charset="-122"/>
                <a:ea typeface="楷体" pitchFamily="49" charset="-122"/>
              </a:rPr>
              <a:t>答题模板</a:t>
            </a:r>
            <a:r>
              <a:rPr lang="en-US" altLang="zh-CN" sz="2400" b="1" dirty="0">
                <a:solidFill>
                  <a:srgbClr val="0000FF"/>
                </a:solidFill>
                <a:latin typeface="楷体" pitchFamily="49" charset="-122"/>
                <a:ea typeface="楷体" pitchFamily="49" charset="-122"/>
              </a:rPr>
              <a:t>】</a:t>
            </a:r>
            <a:r>
              <a:rPr lang="zh-CN" altLang="en-US" sz="2400" b="1" dirty="0">
                <a:solidFill>
                  <a:srgbClr val="0000FF"/>
                </a:solidFill>
                <a:latin typeface="楷体" pitchFamily="49" charset="-122"/>
                <a:ea typeface="楷体" pitchFamily="49" charset="-122"/>
              </a:rPr>
              <a:t>运用了</a:t>
            </a:r>
            <a:r>
              <a:rPr lang="en-US" altLang="zh-CN" sz="2400" b="1" dirty="0">
                <a:solidFill>
                  <a:srgbClr val="0000FF"/>
                </a:solidFill>
                <a:latin typeface="楷体" pitchFamily="49" charset="-122"/>
                <a:ea typeface="楷体" pitchFamily="49" charset="-122"/>
              </a:rPr>
              <a:t>……</a:t>
            </a:r>
            <a:r>
              <a:rPr lang="zh-CN" altLang="en-US" sz="2400" b="1" dirty="0">
                <a:solidFill>
                  <a:srgbClr val="0000FF"/>
                </a:solidFill>
                <a:latin typeface="楷体" pitchFamily="49" charset="-122"/>
                <a:ea typeface="楷体" pitchFamily="49" charset="-122"/>
              </a:rPr>
              <a:t>的修</a:t>
            </a:r>
            <a:r>
              <a:rPr lang="zh-CN" altLang="en-US" sz="2400" b="1" dirty="0" smtClean="0">
                <a:solidFill>
                  <a:srgbClr val="0000FF"/>
                </a:solidFill>
                <a:latin typeface="楷体" pitchFamily="49" charset="-122"/>
                <a:ea typeface="楷体" pitchFamily="49" charset="-122"/>
              </a:rPr>
              <a:t>辞手法</a:t>
            </a:r>
            <a:r>
              <a:rPr lang="zh-CN" altLang="en-US" sz="2400" b="1" dirty="0">
                <a:solidFill>
                  <a:srgbClr val="0000FF"/>
                </a:solidFill>
                <a:latin typeface="楷体" pitchFamily="49" charset="-122"/>
                <a:ea typeface="楷体" pitchFamily="49" charset="-122"/>
              </a:rPr>
              <a:t>，把</a:t>
            </a:r>
            <a:r>
              <a:rPr lang="en-US" altLang="zh-CN" sz="2400" b="1" dirty="0">
                <a:solidFill>
                  <a:srgbClr val="0000FF"/>
                </a:solidFill>
                <a:latin typeface="楷体" pitchFamily="49" charset="-122"/>
                <a:ea typeface="楷体" pitchFamily="49" charset="-122"/>
              </a:rPr>
              <a:t>……</a:t>
            </a:r>
            <a:r>
              <a:rPr lang="zh-CN" altLang="en-US" sz="2400" b="1" dirty="0">
                <a:solidFill>
                  <a:srgbClr val="0000FF"/>
                </a:solidFill>
                <a:latin typeface="楷体" pitchFamily="49" charset="-122"/>
                <a:ea typeface="楷体" pitchFamily="49" charset="-122"/>
              </a:rPr>
              <a:t>比作</a:t>
            </a:r>
            <a:r>
              <a:rPr lang="en-US" altLang="zh-CN" sz="2400" b="1" dirty="0">
                <a:solidFill>
                  <a:srgbClr val="0000FF"/>
                </a:solidFill>
                <a:latin typeface="楷体" pitchFamily="49" charset="-122"/>
                <a:ea typeface="楷体" pitchFamily="49" charset="-122"/>
              </a:rPr>
              <a:t>……</a:t>
            </a:r>
            <a:r>
              <a:rPr lang="zh-CN" altLang="en-US" sz="2400" b="1" dirty="0">
                <a:solidFill>
                  <a:srgbClr val="0000FF"/>
                </a:solidFill>
                <a:latin typeface="楷体" pitchFamily="49" charset="-122"/>
                <a:ea typeface="楷体" pitchFamily="49" charset="-122"/>
              </a:rPr>
              <a:t>（或“把</a:t>
            </a:r>
            <a:r>
              <a:rPr lang="en-US" altLang="zh-CN" sz="2400" b="1" dirty="0">
                <a:solidFill>
                  <a:srgbClr val="0000FF"/>
                </a:solidFill>
                <a:latin typeface="楷体" pitchFamily="49" charset="-122"/>
                <a:ea typeface="楷体" pitchFamily="49" charset="-122"/>
              </a:rPr>
              <a:t>……</a:t>
            </a:r>
            <a:r>
              <a:rPr lang="zh-CN" altLang="en-US" sz="2400" b="1" dirty="0">
                <a:solidFill>
                  <a:srgbClr val="0000FF"/>
                </a:solidFill>
                <a:latin typeface="楷体" pitchFamily="49" charset="-122"/>
                <a:ea typeface="楷体" pitchFamily="49" charset="-122"/>
              </a:rPr>
              <a:t>拟人化等），生动形象地写出了</a:t>
            </a:r>
            <a:r>
              <a:rPr lang="en-US" altLang="zh-CN" sz="2400" b="1" dirty="0">
                <a:solidFill>
                  <a:srgbClr val="0000FF"/>
                </a:solidFill>
                <a:latin typeface="楷体" pitchFamily="49" charset="-122"/>
                <a:ea typeface="楷体" pitchFamily="49" charset="-122"/>
              </a:rPr>
              <a:t>……</a:t>
            </a:r>
            <a:r>
              <a:rPr lang="zh-CN" altLang="en-US" sz="2400" b="1" dirty="0">
                <a:solidFill>
                  <a:srgbClr val="0000FF"/>
                </a:solidFill>
                <a:latin typeface="楷体" pitchFamily="49" charset="-122"/>
                <a:ea typeface="楷体" pitchFamily="49" charset="-122"/>
              </a:rPr>
              <a:t>方面的特点，表达了作者的</a:t>
            </a:r>
            <a:r>
              <a:rPr lang="en-US" altLang="zh-CN" sz="2400" b="1" dirty="0">
                <a:solidFill>
                  <a:srgbClr val="0000FF"/>
                </a:solidFill>
                <a:latin typeface="楷体" pitchFamily="49" charset="-122"/>
                <a:ea typeface="楷体" pitchFamily="49" charset="-122"/>
              </a:rPr>
              <a:t>……</a:t>
            </a:r>
            <a:r>
              <a:rPr lang="zh-CN" altLang="en-US" sz="2400" b="1" dirty="0">
                <a:solidFill>
                  <a:srgbClr val="0000FF"/>
                </a:solidFill>
                <a:latin typeface="楷体" pitchFamily="49" charset="-122"/>
                <a:ea typeface="楷体" pitchFamily="49" charset="-122"/>
              </a:rPr>
              <a:t>之情。</a:t>
            </a:r>
          </a:p>
        </p:txBody>
      </p:sp>
      <p:grpSp>
        <p:nvGrpSpPr>
          <p:cNvPr id="47110" name="组合 8"/>
          <p:cNvGrpSpPr>
            <a:grpSpLocks/>
          </p:cNvGrpSpPr>
          <p:nvPr/>
        </p:nvGrpSpPr>
        <p:grpSpPr bwMode="auto">
          <a:xfrm>
            <a:off x="44450" y="-39688"/>
            <a:ext cx="2006600" cy="522288"/>
            <a:chOff x="70" y="-63"/>
            <a:chExt cx="3160" cy="824"/>
          </a:xfrm>
        </p:grpSpPr>
        <p:sp>
          <p:nvSpPr>
            <p:cNvPr id="47111" name="文本框 6"/>
            <p:cNvSpPr txBox="1">
              <a:spLocks noChangeArrowheads="1"/>
            </p:cNvSpPr>
            <p:nvPr/>
          </p:nvSpPr>
          <p:spPr bwMode="auto">
            <a:xfrm>
              <a:off x="678" y="-63"/>
              <a:ext cx="2552" cy="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kumimoji="1" lang="zh-CN" altLang="en-US" sz="2800">
                  <a:latin typeface="黑体" pitchFamily="49" charset="-122"/>
                  <a:ea typeface="黑体" pitchFamily="49" charset="-122"/>
                </a:rPr>
                <a:t>精读细研</a:t>
              </a:r>
            </a:p>
          </p:txBody>
        </p:sp>
        <p:cxnSp>
          <p:nvCxnSpPr>
            <p:cNvPr id="16" name="直线连接符 9"/>
            <p:cNvCxnSpPr/>
            <p:nvPr/>
          </p:nvCxnSpPr>
          <p:spPr>
            <a:xfrm>
              <a:off x="70" y="701"/>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9" name="菱形 18"/>
            <p:cNvSpPr/>
            <p:nvPr/>
          </p:nvSpPr>
          <p:spPr>
            <a:xfrm>
              <a:off x="125" y="147"/>
              <a:ext cx="553" cy="554"/>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kumimoji="1" lang="zh-CN" altLang="en-US"/>
            </a:p>
          </p:txBody>
        </p:sp>
      </p:grpSp>
    </p:spTree>
  </p:cSld>
  <p:clrMapOvr>
    <a:masterClrMapping/>
  </p:clrMapOvr>
  <p:transition spd="slow">
    <p:random/>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130" name="图片 1"/>
          <p:cNvPicPr>
            <a:picLocks noChangeAspect="1"/>
          </p:cNvPicPr>
          <p:nvPr/>
        </p:nvPicPr>
        <p:blipFill>
          <a:blip r:embed="rId2" cstate="print">
            <a:clrChange>
              <a:clrFrom>
                <a:srgbClr val="FFFFFE"/>
              </a:clrFrom>
              <a:clrTo>
                <a:srgbClr val="FFFFFE">
                  <a:alpha val="0"/>
                </a:srgbClr>
              </a:clrTo>
            </a:clrChange>
            <a:extLst>
              <a:ext uri="{28A0092B-C50C-407E-A947-70E740481C1C}">
                <a14:useLocalDpi xmlns:a14="http://schemas.microsoft.com/office/drawing/2010/main" val="0"/>
              </a:ext>
            </a:extLst>
          </a:blip>
          <a:stretch>
            <a:fillRect/>
          </a:stretch>
        </p:blipFill>
        <p:spPr bwMode="auto">
          <a:xfrm flipH="1">
            <a:off x="1406518" y="1203325"/>
            <a:ext cx="666764" cy="1582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31" name="圆角矩形 13"/>
          <p:cNvPicPr>
            <a:picLocks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979613" y="571500"/>
            <a:ext cx="7164387" cy="2857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8132" name="组合 8"/>
          <p:cNvGrpSpPr>
            <a:grpSpLocks/>
          </p:cNvGrpSpPr>
          <p:nvPr/>
        </p:nvGrpSpPr>
        <p:grpSpPr bwMode="auto">
          <a:xfrm>
            <a:off x="44450" y="-39688"/>
            <a:ext cx="2006600" cy="522288"/>
            <a:chOff x="70" y="-63"/>
            <a:chExt cx="3160" cy="824"/>
          </a:xfrm>
        </p:grpSpPr>
        <p:sp>
          <p:nvSpPr>
            <p:cNvPr id="48140" name="文本框 6"/>
            <p:cNvSpPr txBox="1">
              <a:spLocks noChangeArrowheads="1"/>
            </p:cNvSpPr>
            <p:nvPr/>
          </p:nvSpPr>
          <p:spPr bwMode="auto">
            <a:xfrm>
              <a:off x="678" y="-63"/>
              <a:ext cx="2552" cy="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kumimoji="1" lang="zh-CN" altLang="en-US" sz="2800">
                  <a:latin typeface="黑体" pitchFamily="49" charset="-122"/>
                  <a:ea typeface="黑体" pitchFamily="49" charset="-122"/>
                </a:rPr>
                <a:t>精读细研</a:t>
              </a:r>
            </a:p>
          </p:txBody>
        </p:sp>
        <p:cxnSp>
          <p:nvCxnSpPr>
            <p:cNvPr id="13" name="直线连接符 9"/>
            <p:cNvCxnSpPr/>
            <p:nvPr/>
          </p:nvCxnSpPr>
          <p:spPr>
            <a:xfrm>
              <a:off x="70" y="701"/>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4" name="菱形 13"/>
            <p:cNvSpPr/>
            <p:nvPr/>
          </p:nvSpPr>
          <p:spPr>
            <a:xfrm>
              <a:off x="125" y="147"/>
              <a:ext cx="553" cy="554"/>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kumimoji="1" lang="zh-CN" altLang="en-US"/>
            </a:p>
          </p:txBody>
        </p:sp>
      </p:grpSp>
      <p:sp>
        <p:nvSpPr>
          <p:cNvPr id="48133" name="Text Box 12"/>
          <p:cNvSpPr txBox="1">
            <a:spLocks noChangeArrowheads="1"/>
          </p:cNvSpPr>
          <p:nvPr/>
        </p:nvSpPr>
        <p:spPr bwMode="auto">
          <a:xfrm>
            <a:off x="142875" y="500063"/>
            <a:ext cx="2171700"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indent="-457200"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Wingdings" pitchFamily="2" charset="2"/>
              <a:buChar char="u"/>
            </a:pPr>
            <a:r>
              <a:rPr lang="zh-CN" altLang="en-US" sz="3200" b="1">
                <a:solidFill>
                  <a:srgbClr val="0000FF"/>
                </a:solidFill>
                <a:latin typeface="黑体" pitchFamily="49" charset="-122"/>
                <a:ea typeface="黑体" pitchFamily="49" charset="-122"/>
              </a:rPr>
              <a:t>春风图</a:t>
            </a:r>
          </a:p>
        </p:txBody>
      </p:sp>
      <p:sp>
        <p:nvSpPr>
          <p:cNvPr id="48134" name="矩形 10"/>
          <p:cNvSpPr>
            <a:spLocks noChangeArrowheads="1"/>
          </p:cNvSpPr>
          <p:nvPr/>
        </p:nvSpPr>
        <p:spPr bwMode="auto">
          <a:xfrm>
            <a:off x="2716213" y="928688"/>
            <a:ext cx="5959475" cy="1754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nSpc>
                <a:spcPct val="150000"/>
              </a:lnSpc>
            </a:pPr>
            <a:r>
              <a:rPr lang="zh-CN" altLang="en-US" sz="2400" b="1" dirty="0">
                <a:latin typeface="宋体" pitchFamily="2" charset="-122"/>
              </a:rPr>
              <a:t>    春草和春花都是具体、形象、可感的事物，而春风却</a:t>
            </a:r>
            <a:r>
              <a:rPr lang="zh-CN" altLang="en-US" sz="2400" b="1" dirty="0" smtClean="0">
                <a:latin typeface="宋体" pitchFamily="2" charset="-122"/>
              </a:rPr>
              <a:t>是看</a:t>
            </a:r>
            <a:r>
              <a:rPr lang="zh-CN" altLang="en-US" sz="2400" b="1" dirty="0">
                <a:latin typeface="宋体" pitchFamily="2" charset="-122"/>
              </a:rPr>
              <a:t>不见也摸不着</a:t>
            </a:r>
            <a:r>
              <a:rPr lang="zh-CN" altLang="en-US" sz="2400" b="1" dirty="0" smtClean="0">
                <a:latin typeface="宋体" pitchFamily="2" charset="-122"/>
              </a:rPr>
              <a:t>的，</a:t>
            </a:r>
            <a:r>
              <a:rPr lang="zh-CN" altLang="en-US" sz="2400" b="1" dirty="0">
                <a:latin typeface="宋体" pitchFamily="2" charset="-122"/>
              </a:rPr>
              <a:t>作者怎样去写呢？</a:t>
            </a:r>
          </a:p>
        </p:txBody>
      </p:sp>
      <p:sp>
        <p:nvSpPr>
          <p:cNvPr id="16" name="椭圆 15">
            <a:extLst>
              <a:ext uri="{FF2B5EF4-FFF2-40B4-BE49-F238E27FC236}"/>
            </a:extLst>
          </p:cNvPr>
          <p:cNvSpPr/>
          <p:nvPr/>
        </p:nvSpPr>
        <p:spPr>
          <a:xfrm>
            <a:off x="1258888" y="3309938"/>
            <a:ext cx="1647825" cy="990600"/>
          </a:xfrm>
          <a:prstGeom prst="ellipse">
            <a:avLst/>
          </a:prstGeom>
          <a:solidFill>
            <a:srgbClr val="FFFFCC"/>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r>
              <a:rPr lang="zh-CN" altLang="en-US" sz="3200" b="1" dirty="0">
                <a:solidFill>
                  <a:srgbClr val="0000FF"/>
                </a:solidFill>
                <a:latin typeface="楷体" panose="02010609060101010101" pitchFamily="49" charset="-122"/>
                <a:ea typeface="楷体" panose="02010609060101010101" pitchFamily="49" charset="-122"/>
              </a:rPr>
              <a:t>触觉</a:t>
            </a:r>
          </a:p>
        </p:txBody>
      </p:sp>
      <p:sp>
        <p:nvSpPr>
          <p:cNvPr id="17" name="椭圆 16">
            <a:extLst>
              <a:ext uri="{FF2B5EF4-FFF2-40B4-BE49-F238E27FC236}"/>
            </a:extLst>
          </p:cNvPr>
          <p:cNvSpPr/>
          <p:nvPr/>
        </p:nvSpPr>
        <p:spPr>
          <a:xfrm>
            <a:off x="4060825" y="3309938"/>
            <a:ext cx="1647825" cy="990600"/>
          </a:xfrm>
          <a:prstGeom prst="ellipse">
            <a:avLst/>
          </a:prstGeom>
          <a:solidFill>
            <a:srgbClr val="CCFFFF"/>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r>
              <a:rPr lang="zh-CN" altLang="en-US" sz="3200" b="1" dirty="0">
                <a:solidFill>
                  <a:srgbClr val="0000FF"/>
                </a:solidFill>
                <a:latin typeface="楷体" panose="02010609060101010101" pitchFamily="49" charset="-122"/>
                <a:ea typeface="楷体" panose="02010609060101010101" pitchFamily="49" charset="-122"/>
              </a:rPr>
              <a:t>嗅觉</a:t>
            </a:r>
          </a:p>
        </p:txBody>
      </p:sp>
      <p:sp>
        <p:nvSpPr>
          <p:cNvPr id="18" name="椭圆 17">
            <a:extLst>
              <a:ext uri="{FF2B5EF4-FFF2-40B4-BE49-F238E27FC236}"/>
            </a:extLst>
          </p:cNvPr>
          <p:cNvSpPr/>
          <p:nvPr/>
        </p:nvSpPr>
        <p:spPr>
          <a:xfrm>
            <a:off x="6973888" y="3309938"/>
            <a:ext cx="1647825" cy="990600"/>
          </a:xfrm>
          <a:prstGeom prst="ellipse">
            <a:avLst/>
          </a:prstGeom>
          <a:solidFill>
            <a:srgbClr val="99FFCC"/>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r>
              <a:rPr lang="zh-CN" altLang="en-US" sz="3200" b="1" dirty="0">
                <a:solidFill>
                  <a:srgbClr val="0000FF"/>
                </a:solidFill>
                <a:latin typeface="楷体" panose="02010609060101010101" pitchFamily="49" charset="-122"/>
                <a:ea typeface="楷体" panose="02010609060101010101" pitchFamily="49" charset="-122"/>
              </a:rPr>
              <a:t>听觉</a:t>
            </a:r>
          </a:p>
        </p:txBody>
      </p:sp>
      <p:cxnSp>
        <p:nvCxnSpPr>
          <p:cNvPr id="19" name="直接箭头连接符 18">
            <a:extLst>
              <a:ext uri="{FF2B5EF4-FFF2-40B4-BE49-F238E27FC236}"/>
            </a:extLst>
          </p:cNvPr>
          <p:cNvCxnSpPr/>
          <p:nvPr/>
        </p:nvCxnSpPr>
        <p:spPr>
          <a:xfrm>
            <a:off x="3033713" y="3805238"/>
            <a:ext cx="935037" cy="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0" name="直接箭头连接符 19">
            <a:extLst>
              <a:ext uri="{FF2B5EF4-FFF2-40B4-BE49-F238E27FC236}"/>
            </a:extLst>
          </p:cNvPr>
          <p:cNvCxnSpPr/>
          <p:nvPr/>
        </p:nvCxnSpPr>
        <p:spPr>
          <a:xfrm flipV="1">
            <a:off x="5849938" y="3805238"/>
            <a:ext cx="1001712" cy="14287"/>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0"/>
                            </p:stCondLst>
                            <p:childTnLst>
                              <p:par>
                                <p:cTn id="12" presetID="42" presetClass="entr" presetSubtype="0" fill="hold" nodeType="clickEffect">
                                  <p:stCondLst>
                                    <p:cond delay="0"/>
                                  </p:stCondLst>
                                  <p:childTnLst>
                                    <p:set>
                                      <p:cBhvr>
                                        <p:cTn id="13" dur="1" fill="hold">
                                          <p:stCondLst>
                                            <p:cond delay="0"/>
                                          </p:stCondLst>
                                        </p:cTn>
                                        <p:tgtEl>
                                          <p:spTgt spid="19"/>
                                        </p:tgtEl>
                                        <p:attrNameLst>
                                          <p:attrName>style.visibility</p:attrName>
                                        </p:attrNameLst>
                                      </p:cBhvr>
                                      <p:to>
                                        <p:strVal val="visible"/>
                                      </p:to>
                                    </p:set>
                                    <p:animEffect transition="in" filter="fade">
                                      <p:cBhvr>
                                        <p:cTn id="14" dur="1000"/>
                                        <p:tgtEl>
                                          <p:spTgt spid="19"/>
                                        </p:tgtEl>
                                      </p:cBhvr>
                                    </p:animEffect>
                                    <p:anim calcmode="lin" valueType="num">
                                      <p:cBhvr>
                                        <p:cTn id="15" dur="1000" fill="hold"/>
                                        <p:tgtEl>
                                          <p:spTgt spid="19"/>
                                        </p:tgtEl>
                                        <p:attrNameLst>
                                          <p:attrName>ppt_x</p:attrName>
                                        </p:attrNameLst>
                                      </p:cBhvr>
                                      <p:tavLst>
                                        <p:tav tm="0">
                                          <p:val>
                                            <p:strVal val="#ppt_x"/>
                                          </p:val>
                                        </p:tav>
                                        <p:tav tm="100000">
                                          <p:val>
                                            <p:strVal val="#ppt_x"/>
                                          </p:val>
                                        </p:tav>
                                      </p:tavLst>
                                    </p:anim>
                                    <p:anim calcmode="lin" valueType="num">
                                      <p:cBhvr>
                                        <p:cTn id="16"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17" fill="hold" nodeType="clickPar">
                      <p:stCondLst>
                        <p:cond delay="indefinite"/>
                      </p:stCondLst>
                      <p:childTnLst>
                        <p:par>
                          <p:cTn id="18" fill="hold" nodeType="withGroup">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fade">
                                      <p:cBhvr>
                                        <p:cTn id="21" dur="1000"/>
                                        <p:tgtEl>
                                          <p:spTgt spid="17"/>
                                        </p:tgtEl>
                                      </p:cBhvr>
                                    </p:animEffect>
                                    <p:anim calcmode="lin" valueType="num">
                                      <p:cBhvr>
                                        <p:cTn id="22" dur="1000" fill="hold"/>
                                        <p:tgtEl>
                                          <p:spTgt spid="17"/>
                                        </p:tgtEl>
                                        <p:attrNameLst>
                                          <p:attrName>ppt_x</p:attrName>
                                        </p:attrNameLst>
                                      </p:cBhvr>
                                      <p:tavLst>
                                        <p:tav tm="0">
                                          <p:val>
                                            <p:strVal val="#ppt_x"/>
                                          </p:val>
                                        </p:tav>
                                        <p:tav tm="100000">
                                          <p:val>
                                            <p:strVal val="#ppt_x"/>
                                          </p:val>
                                        </p:tav>
                                      </p:tavLst>
                                    </p:anim>
                                    <p:anim calcmode="lin" valueType="num">
                                      <p:cBhvr>
                                        <p:cTn id="23"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24" fill="hold" nodeType="clickPar">
                      <p:stCondLst>
                        <p:cond delay="indefinite"/>
                      </p:stCondLst>
                      <p:childTnLst>
                        <p:par>
                          <p:cTn id="25" fill="hold" nodeType="withGroup">
                            <p:stCondLst>
                              <p:cond delay="0"/>
                            </p:stCondLst>
                            <p:childTnLst>
                              <p:par>
                                <p:cTn id="26" presetID="42" presetClass="entr" presetSubtype="0" fill="hold" nodeType="clickEffect">
                                  <p:stCondLst>
                                    <p:cond delay="0"/>
                                  </p:stCondLst>
                                  <p:childTnLst>
                                    <p:set>
                                      <p:cBhvr>
                                        <p:cTn id="27" dur="1" fill="hold">
                                          <p:stCondLst>
                                            <p:cond delay="0"/>
                                          </p:stCondLst>
                                        </p:cTn>
                                        <p:tgtEl>
                                          <p:spTgt spid="20"/>
                                        </p:tgtEl>
                                        <p:attrNameLst>
                                          <p:attrName>style.visibility</p:attrName>
                                        </p:attrNameLst>
                                      </p:cBhvr>
                                      <p:to>
                                        <p:strVal val="visible"/>
                                      </p:to>
                                    </p:set>
                                    <p:animEffect transition="in" filter="fade">
                                      <p:cBhvr>
                                        <p:cTn id="28" dur="1000"/>
                                        <p:tgtEl>
                                          <p:spTgt spid="20"/>
                                        </p:tgtEl>
                                      </p:cBhvr>
                                    </p:animEffect>
                                    <p:anim calcmode="lin" valueType="num">
                                      <p:cBhvr>
                                        <p:cTn id="29" dur="1000" fill="hold"/>
                                        <p:tgtEl>
                                          <p:spTgt spid="20"/>
                                        </p:tgtEl>
                                        <p:attrNameLst>
                                          <p:attrName>ppt_x</p:attrName>
                                        </p:attrNameLst>
                                      </p:cBhvr>
                                      <p:tavLst>
                                        <p:tav tm="0">
                                          <p:val>
                                            <p:strVal val="#ppt_x"/>
                                          </p:val>
                                        </p:tav>
                                        <p:tav tm="100000">
                                          <p:val>
                                            <p:strVal val="#ppt_x"/>
                                          </p:val>
                                        </p:tav>
                                      </p:tavLst>
                                    </p:anim>
                                    <p:anim calcmode="lin" valueType="num">
                                      <p:cBhvr>
                                        <p:cTn id="30"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31" fill="hold" nodeType="clickPar">
                      <p:stCondLst>
                        <p:cond delay="indefinite"/>
                      </p:stCondLst>
                      <p:childTnLst>
                        <p:par>
                          <p:cTn id="32" fill="hold" nodeType="withGroup">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8"/>
                                        </p:tgtEl>
                                        <p:attrNameLst>
                                          <p:attrName>style.visibility</p:attrName>
                                        </p:attrNameLst>
                                      </p:cBhvr>
                                      <p:to>
                                        <p:strVal val="visible"/>
                                      </p:to>
                                    </p:set>
                                    <p:animEffect transition="in" filter="fade">
                                      <p:cBhvr>
                                        <p:cTn id="35" dur="1000"/>
                                        <p:tgtEl>
                                          <p:spTgt spid="18"/>
                                        </p:tgtEl>
                                      </p:cBhvr>
                                    </p:animEffect>
                                    <p:anim calcmode="lin" valueType="num">
                                      <p:cBhvr>
                                        <p:cTn id="36" dur="1000" fill="hold"/>
                                        <p:tgtEl>
                                          <p:spTgt spid="18"/>
                                        </p:tgtEl>
                                        <p:attrNameLst>
                                          <p:attrName>ppt_x</p:attrName>
                                        </p:attrNameLst>
                                      </p:cBhvr>
                                      <p:tavLst>
                                        <p:tav tm="0">
                                          <p:val>
                                            <p:strVal val="#ppt_x"/>
                                          </p:val>
                                        </p:tav>
                                        <p:tav tm="100000">
                                          <p:val>
                                            <p:strVal val="#ppt_x"/>
                                          </p:val>
                                        </p:tav>
                                      </p:tavLst>
                                    </p:anim>
                                    <p:anim calcmode="lin" valueType="num">
                                      <p:cBhvr>
                                        <p:cTn id="37"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18"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9154" name="组合 8"/>
          <p:cNvGrpSpPr>
            <a:grpSpLocks/>
          </p:cNvGrpSpPr>
          <p:nvPr/>
        </p:nvGrpSpPr>
        <p:grpSpPr bwMode="auto">
          <a:xfrm>
            <a:off x="44450" y="-39688"/>
            <a:ext cx="2006600" cy="522288"/>
            <a:chOff x="70" y="-63"/>
            <a:chExt cx="3160" cy="824"/>
          </a:xfrm>
        </p:grpSpPr>
        <p:sp>
          <p:nvSpPr>
            <p:cNvPr id="49158" name="文本框 6"/>
            <p:cNvSpPr txBox="1">
              <a:spLocks noChangeArrowheads="1"/>
            </p:cNvSpPr>
            <p:nvPr/>
          </p:nvSpPr>
          <p:spPr bwMode="auto">
            <a:xfrm>
              <a:off x="678" y="-63"/>
              <a:ext cx="2552" cy="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kumimoji="1" lang="zh-CN" altLang="en-US" sz="2800">
                  <a:latin typeface="黑体" pitchFamily="49" charset="-122"/>
                  <a:ea typeface="黑体" pitchFamily="49" charset="-122"/>
                </a:rPr>
                <a:t>精读细研</a:t>
              </a:r>
            </a:p>
          </p:txBody>
        </p:sp>
        <p:cxnSp>
          <p:nvCxnSpPr>
            <p:cNvPr id="5" name="直线连接符 9"/>
            <p:cNvCxnSpPr/>
            <p:nvPr/>
          </p:nvCxnSpPr>
          <p:spPr>
            <a:xfrm>
              <a:off x="70" y="701"/>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6" name="菱形 5"/>
            <p:cNvSpPr/>
            <p:nvPr/>
          </p:nvSpPr>
          <p:spPr>
            <a:xfrm>
              <a:off x="125" y="147"/>
              <a:ext cx="553" cy="554"/>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kumimoji="1" lang="zh-CN" altLang="en-US"/>
            </a:p>
          </p:txBody>
        </p:sp>
      </p:grpSp>
      <p:pic>
        <p:nvPicPr>
          <p:cNvPr id="49155" name="圆角矩形 14"/>
          <p:cNvPicPr>
            <a:picLocks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790700" y="762000"/>
            <a:ext cx="6946900" cy="332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9156" name="图片 1"/>
          <p:cNvPicPr>
            <a:picLocks noChangeAspect="1"/>
          </p:cNvPicPr>
          <p:nvPr/>
        </p:nvPicPr>
        <p:blipFill>
          <a:blip r:embed="rId3" cstate="print">
            <a:clrChange>
              <a:clrFrom>
                <a:srgbClr val="FFFFFE"/>
              </a:clrFrom>
              <a:clrTo>
                <a:srgbClr val="FFFFFE">
                  <a:alpha val="0"/>
                </a:srgbClr>
              </a:clrTo>
            </a:clrChange>
            <a:extLst>
              <a:ext uri="{28A0092B-C50C-407E-A947-70E740481C1C}">
                <a14:useLocalDpi xmlns:a14="http://schemas.microsoft.com/office/drawing/2010/main" val="0"/>
              </a:ext>
            </a:extLst>
          </a:blip>
          <a:stretch>
            <a:fillRect/>
          </a:stretch>
        </p:blipFill>
        <p:spPr bwMode="auto">
          <a:xfrm flipH="1">
            <a:off x="1240790" y="1635124"/>
            <a:ext cx="832492" cy="1976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9157" name="矩形 2"/>
          <p:cNvSpPr>
            <a:spLocks noChangeArrowheads="1"/>
          </p:cNvSpPr>
          <p:nvPr/>
        </p:nvSpPr>
        <p:spPr bwMode="auto">
          <a:xfrm>
            <a:off x="2627313" y="1275606"/>
            <a:ext cx="5761037" cy="1930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lnSpc>
                <a:spcPct val="150000"/>
              </a:lnSpc>
            </a:pPr>
            <a:r>
              <a:rPr lang="zh-CN" altLang="en-US" sz="2800" dirty="0">
                <a:solidFill>
                  <a:srgbClr val="A96A00"/>
                </a:solidFill>
                <a:latin typeface="黑体" pitchFamily="49" charset="-122"/>
                <a:ea typeface="黑体" pitchFamily="49" charset="-122"/>
              </a:rPr>
              <a:t>    读读这部分，找找哪些语句是作者调动感官来写</a:t>
            </a:r>
            <a:r>
              <a:rPr lang="zh-CN" altLang="en-US" sz="2800" dirty="0" smtClean="0">
                <a:solidFill>
                  <a:srgbClr val="A96A00"/>
                </a:solidFill>
                <a:latin typeface="黑体" pitchFamily="49" charset="-122"/>
                <a:ea typeface="黑体" pitchFamily="49" charset="-122"/>
              </a:rPr>
              <a:t>的，说</a:t>
            </a:r>
            <a:r>
              <a:rPr lang="zh-CN" altLang="en-US" sz="2800" dirty="0">
                <a:solidFill>
                  <a:srgbClr val="A96A00"/>
                </a:solidFill>
                <a:latin typeface="黑体" pitchFamily="49" charset="-122"/>
                <a:ea typeface="黑体" pitchFamily="49" charset="-122"/>
              </a:rPr>
              <a:t>说其好在哪里。</a:t>
            </a:r>
          </a:p>
        </p:txBody>
      </p:sp>
    </p:spTree>
  </p:cSld>
  <p:clrMapOvr>
    <a:masterClrMapping/>
  </p:clrMapOvr>
  <p:transition spd="slow">
    <p:random/>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0178" name="组合 15"/>
          <p:cNvGrpSpPr>
            <a:grpSpLocks/>
          </p:cNvGrpSpPr>
          <p:nvPr/>
        </p:nvGrpSpPr>
        <p:grpSpPr bwMode="auto">
          <a:xfrm>
            <a:off x="44450" y="-39688"/>
            <a:ext cx="2006600" cy="522288"/>
            <a:chOff x="70" y="-63"/>
            <a:chExt cx="3160" cy="824"/>
          </a:xfrm>
        </p:grpSpPr>
        <p:sp>
          <p:nvSpPr>
            <p:cNvPr id="50184" name="文本框 6"/>
            <p:cNvSpPr txBox="1">
              <a:spLocks noChangeArrowheads="1"/>
            </p:cNvSpPr>
            <p:nvPr/>
          </p:nvSpPr>
          <p:spPr bwMode="auto">
            <a:xfrm>
              <a:off x="678" y="-63"/>
              <a:ext cx="2552" cy="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kumimoji="1" lang="zh-CN" altLang="en-US" sz="2800">
                  <a:latin typeface="黑体" pitchFamily="49" charset="-122"/>
                  <a:ea typeface="黑体" pitchFamily="49" charset="-122"/>
                </a:rPr>
                <a:t>精读细研</a:t>
              </a:r>
            </a:p>
          </p:txBody>
        </p:sp>
        <p:cxnSp>
          <p:nvCxnSpPr>
            <p:cNvPr id="4" name="直线连接符 9"/>
            <p:cNvCxnSpPr/>
            <p:nvPr/>
          </p:nvCxnSpPr>
          <p:spPr>
            <a:xfrm>
              <a:off x="70" y="701"/>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5" name="菱形 4"/>
            <p:cNvSpPr/>
            <p:nvPr/>
          </p:nvSpPr>
          <p:spPr>
            <a:xfrm>
              <a:off x="125" y="147"/>
              <a:ext cx="553" cy="554"/>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kumimoji="1" lang="zh-CN" altLang="en-US">
                <a:latin typeface="黑体" panose="02010609060101010101" pitchFamily="49" charset="-122"/>
                <a:ea typeface="黑体" panose="02010609060101010101" pitchFamily="49" charset="-122"/>
              </a:endParaRPr>
            </a:p>
          </p:txBody>
        </p:sp>
      </p:grpSp>
      <p:sp>
        <p:nvSpPr>
          <p:cNvPr id="6" name="TextBox 5"/>
          <p:cNvSpPr txBox="1">
            <a:spLocks noChangeArrowheads="1"/>
          </p:cNvSpPr>
          <p:nvPr/>
        </p:nvSpPr>
        <p:spPr bwMode="auto">
          <a:xfrm>
            <a:off x="755650" y="1492250"/>
            <a:ext cx="74168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400" b="1">
                <a:latin typeface="楷体" pitchFamily="49" charset="-122"/>
                <a:ea typeface="楷体" pitchFamily="49" charset="-122"/>
              </a:rPr>
              <a:t>“吹面不寒杨柳风”，不错的，像母亲的手抚摸着你。</a:t>
            </a:r>
          </a:p>
        </p:txBody>
      </p:sp>
      <p:sp>
        <p:nvSpPr>
          <p:cNvPr id="7" name="矩形 12"/>
          <p:cNvSpPr>
            <a:spLocks noChangeArrowheads="1"/>
          </p:cNvSpPr>
          <p:nvPr/>
        </p:nvSpPr>
        <p:spPr bwMode="auto">
          <a:xfrm>
            <a:off x="327025" y="1995488"/>
            <a:ext cx="8421688" cy="48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nSpc>
                <a:spcPct val="150000"/>
              </a:lnSpc>
            </a:pPr>
            <a:r>
              <a:rPr lang="en-US" altLang="zh-CN" sz="2000" b="1">
                <a:solidFill>
                  <a:srgbClr val="0000FF"/>
                </a:solidFill>
                <a:latin typeface="宋体" pitchFamily="2" charset="-122"/>
              </a:rPr>
              <a:t>1.</a:t>
            </a:r>
            <a:r>
              <a:rPr lang="zh-CN" altLang="en-US" sz="2000" b="1">
                <a:solidFill>
                  <a:srgbClr val="0000FF"/>
                </a:solidFill>
                <a:latin typeface="宋体" pitchFamily="2" charset="-122"/>
              </a:rPr>
              <a:t>为什么要把春风比成母亲的手，而不比成父亲的手，或其他人的手呢？</a:t>
            </a:r>
          </a:p>
        </p:txBody>
      </p:sp>
      <p:sp>
        <p:nvSpPr>
          <p:cNvPr id="8" name="椭圆 7">
            <a:extLst>
              <a:ext uri="{FF2B5EF4-FFF2-40B4-BE49-F238E27FC236}"/>
            </a:extLst>
          </p:cNvPr>
          <p:cNvSpPr/>
          <p:nvPr/>
        </p:nvSpPr>
        <p:spPr>
          <a:xfrm>
            <a:off x="290513" y="555625"/>
            <a:ext cx="1473200" cy="720725"/>
          </a:xfrm>
          <a:prstGeom prst="ellipse">
            <a:avLst/>
          </a:prstGeom>
          <a:solidFill>
            <a:srgbClr val="FFFFCC"/>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r>
              <a:rPr lang="zh-CN" altLang="en-US" sz="3200" b="1" dirty="0">
                <a:solidFill>
                  <a:srgbClr val="0000FF"/>
                </a:solidFill>
                <a:latin typeface="楷体" panose="02010609060101010101" pitchFamily="49" charset="-122"/>
                <a:ea typeface="楷体" panose="02010609060101010101" pitchFamily="49" charset="-122"/>
              </a:rPr>
              <a:t>触觉</a:t>
            </a:r>
          </a:p>
        </p:txBody>
      </p:sp>
      <p:sp>
        <p:nvSpPr>
          <p:cNvPr id="9" name="圆角矩形 8"/>
          <p:cNvSpPr/>
          <p:nvPr/>
        </p:nvSpPr>
        <p:spPr>
          <a:xfrm>
            <a:off x="6588224" y="1491630"/>
            <a:ext cx="720080" cy="461665"/>
          </a:xfrm>
          <a:prstGeom prst="roundRect">
            <a:avLst/>
          </a:prstGeom>
          <a:grpFill/>
          <a:ln>
            <a:solidFill>
              <a:srgbClr val="FF0000"/>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0" name="Text Box 10"/>
          <p:cNvSpPr txBox="1">
            <a:spLocks noChangeArrowheads="1"/>
          </p:cNvSpPr>
          <p:nvPr/>
        </p:nvSpPr>
        <p:spPr bwMode="auto">
          <a:xfrm>
            <a:off x="744538" y="2730500"/>
            <a:ext cx="7572375" cy="1785938"/>
          </a:xfrm>
          <a:prstGeom prst="rect">
            <a:avLst/>
          </a:prstGeom>
          <a:ln>
            <a:headEnd/>
            <a:tailEnd/>
          </a:ln>
        </p:spPr>
        <p:style>
          <a:lnRef idx="2">
            <a:schemeClr val="accent2"/>
          </a:lnRef>
          <a:fillRef idx="1">
            <a:schemeClr val="lt1"/>
          </a:fillRef>
          <a:effectRef idx="0">
            <a:schemeClr val="accent2"/>
          </a:effectRef>
          <a:fontRef idx="minor">
            <a:schemeClr val="dk1"/>
          </a:fontRef>
        </p:style>
        <p:txBody>
          <a:bodyPr>
            <a:spAutoFit/>
          </a:bodyPr>
          <a:lstStyle/>
          <a:p>
            <a:pPr indent="457200">
              <a:lnSpc>
                <a:spcPct val="125000"/>
              </a:lnSpc>
              <a:defRPr/>
            </a:pPr>
            <a:r>
              <a:rPr lang="zh-CN" altLang="en-US" sz="2200" dirty="0" smtClean="0">
                <a:solidFill>
                  <a:schemeClr val="tx1"/>
                </a:solidFill>
                <a:latin typeface="楷体" pitchFamily="49" charset="-122"/>
                <a:ea typeface="楷体" pitchFamily="49" charset="-122"/>
              </a:rPr>
              <a:t> 母</a:t>
            </a:r>
            <a:r>
              <a:rPr lang="zh-CN" altLang="en-US" sz="2200" dirty="0">
                <a:solidFill>
                  <a:schemeClr val="tx1"/>
                </a:solidFill>
                <a:latin typeface="楷体" pitchFamily="49" charset="-122"/>
                <a:ea typeface="楷体" pitchFamily="49" charset="-122"/>
              </a:rPr>
              <a:t>亲的手的普遍特点是温顺柔和，而父亲的手的特点是粗犷刚毅。因此，“母亲的手” 这一比喻从</a:t>
            </a:r>
            <a:r>
              <a:rPr lang="zh-CN" altLang="en-US" sz="2200" u="sng" dirty="0">
                <a:solidFill>
                  <a:srgbClr val="FF0000"/>
                </a:solidFill>
                <a:latin typeface="楷体" pitchFamily="49" charset="-122"/>
                <a:ea typeface="楷体" pitchFamily="49" charset="-122"/>
              </a:rPr>
              <a:t>触觉</a:t>
            </a:r>
            <a:r>
              <a:rPr lang="zh-CN" altLang="en-US" sz="2200" dirty="0">
                <a:solidFill>
                  <a:schemeClr val="tx1"/>
                </a:solidFill>
                <a:latin typeface="楷体" pitchFamily="49" charset="-122"/>
                <a:ea typeface="楷体" pitchFamily="49" charset="-122"/>
              </a:rPr>
              <a:t>的角度非常巧妙地写出了春风的温暖和柔和，把本来看不到摸不着的风形象化了，让人感到春风的温暖。</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0"/>
                            </p:stCondLst>
                            <p:childTnLst>
                              <p:par>
                                <p:cTn id="12" presetID="22" presetClass="entr" presetSubtype="8"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wipe(left)">
                                      <p:cBhvr>
                                        <p:cTn id="14" dur="500"/>
                                        <p:tgtEl>
                                          <p:spTgt spid="6"/>
                                        </p:tgtEl>
                                      </p:cBhvr>
                                    </p:animEffect>
                                  </p:childTnLst>
                                </p:cTn>
                              </p:par>
                            </p:childTnLst>
                          </p:cTn>
                        </p:par>
                      </p:childTnLst>
                    </p:cTn>
                  </p:par>
                  <p:par>
                    <p:cTn id="15" fill="hold" nodeType="clickPar">
                      <p:stCondLst>
                        <p:cond delay="indefinite"/>
                      </p:stCondLst>
                      <p:childTnLst>
                        <p:par>
                          <p:cTn id="16" fill="hold" nodeType="withGroup">
                            <p:stCondLst>
                              <p:cond delay="0"/>
                            </p:stCondLst>
                            <p:childTnLst>
                              <p:par>
                                <p:cTn id="17" presetID="16" presetClass="entr" presetSubtype="21"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barn(inVertical)">
                                      <p:cBhvr>
                                        <p:cTn id="19" dur="500"/>
                                        <p:tgtEl>
                                          <p:spTgt spid="9"/>
                                        </p:tgtEl>
                                      </p:cBhvr>
                                    </p:animEffect>
                                  </p:childTnLst>
                                </p:cTn>
                              </p:par>
                            </p:childTnLst>
                          </p:cTn>
                        </p:par>
                      </p:childTnLst>
                    </p:cTn>
                  </p:par>
                  <p:par>
                    <p:cTn id="20" fill="hold" nodeType="clickPar">
                      <p:stCondLst>
                        <p:cond delay="indefinite"/>
                      </p:stCondLst>
                      <p:childTnLst>
                        <p:par>
                          <p:cTn id="21" fill="hold" nodeType="withGroup">
                            <p:stCondLst>
                              <p:cond delay="0"/>
                            </p:stCondLst>
                            <p:childTnLst>
                              <p:par>
                                <p:cTn id="22" presetID="22" presetClass="entr" presetSubtype="8" fill="hold" grpId="0" nodeType="click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wipe(left)">
                                      <p:cBhvr>
                                        <p:cTn id="24" dur="500"/>
                                        <p:tgtEl>
                                          <p:spTgt spid="7"/>
                                        </p:tgtEl>
                                      </p:cBhvr>
                                    </p:animEffect>
                                  </p:childTnLst>
                                </p:cTn>
                              </p:par>
                            </p:childTnLst>
                          </p:cTn>
                        </p:par>
                      </p:childTnLst>
                    </p:cTn>
                  </p:par>
                  <p:par>
                    <p:cTn id="25" fill="hold" nodeType="clickPar">
                      <p:stCondLst>
                        <p:cond delay="indefinite"/>
                      </p:stCondLst>
                      <p:childTnLst>
                        <p:par>
                          <p:cTn id="26" fill="hold" nodeType="withGroup">
                            <p:stCondLst>
                              <p:cond delay="0"/>
                            </p:stCondLst>
                            <p:childTnLst>
                              <p:par>
                                <p:cTn id="27" presetID="16" presetClass="entr" presetSubtype="21" fill="hold" grpId="0" nodeType="click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barn(inVertical)">
                                      <p:cBhvr>
                                        <p:cTn id="2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animBg="1"/>
      <p:bldP spid="10"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02" name="组合 15"/>
          <p:cNvGrpSpPr>
            <a:grpSpLocks/>
          </p:cNvGrpSpPr>
          <p:nvPr/>
        </p:nvGrpSpPr>
        <p:grpSpPr bwMode="auto">
          <a:xfrm>
            <a:off x="44450" y="-39688"/>
            <a:ext cx="2006600" cy="522288"/>
            <a:chOff x="70" y="-63"/>
            <a:chExt cx="3160" cy="824"/>
          </a:xfrm>
        </p:grpSpPr>
        <p:sp>
          <p:nvSpPr>
            <p:cNvPr id="51211" name="文本框 6"/>
            <p:cNvSpPr txBox="1">
              <a:spLocks noChangeArrowheads="1"/>
            </p:cNvSpPr>
            <p:nvPr/>
          </p:nvSpPr>
          <p:spPr bwMode="auto">
            <a:xfrm>
              <a:off x="678" y="-63"/>
              <a:ext cx="2552" cy="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kumimoji="1" lang="zh-CN" altLang="en-US" sz="2800">
                  <a:latin typeface="黑体" pitchFamily="49" charset="-122"/>
                  <a:ea typeface="黑体" pitchFamily="49" charset="-122"/>
                </a:rPr>
                <a:t>精读细研</a:t>
              </a:r>
            </a:p>
          </p:txBody>
        </p:sp>
        <p:cxnSp>
          <p:nvCxnSpPr>
            <p:cNvPr id="19" name="直线连接符 9"/>
            <p:cNvCxnSpPr/>
            <p:nvPr/>
          </p:nvCxnSpPr>
          <p:spPr>
            <a:xfrm>
              <a:off x="70" y="701"/>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20" name="菱形 19"/>
            <p:cNvSpPr/>
            <p:nvPr/>
          </p:nvSpPr>
          <p:spPr>
            <a:xfrm>
              <a:off x="125" y="147"/>
              <a:ext cx="553" cy="554"/>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kumimoji="1" lang="zh-CN" altLang="en-US">
                <a:latin typeface="黑体" panose="02010609060101010101" pitchFamily="49" charset="-122"/>
                <a:ea typeface="黑体" panose="02010609060101010101" pitchFamily="49" charset="-122"/>
              </a:endParaRPr>
            </a:p>
          </p:txBody>
        </p:sp>
      </p:grpSp>
      <p:sp>
        <p:nvSpPr>
          <p:cNvPr id="8" name="椭圆 7">
            <a:extLst>
              <a:ext uri="{FF2B5EF4-FFF2-40B4-BE49-F238E27FC236}"/>
            </a:extLst>
          </p:cNvPr>
          <p:cNvSpPr/>
          <p:nvPr/>
        </p:nvSpPr>
        <p:spPr>
          <a:xfrm>
            <a:off x="354013" y="555625"/>
            <a:ext cx="1409700" cy="720725"/>
          </a:xfrm>
          <a:prstGeom prst="ellipse">
            <a:avLst/>
          </a:prstGeom>
          <a:solidFill>
            <a:srgbClr val="CCFFFF"/>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r>
              <a:rPr lang="zh-CN" altLang="en-US" sz="3200" b="1" dirty="0">
                <a:solidFill>
                  <a:srgbClr val="0000FF"/>
                </a:solidFill>
                <a:latin typeface="楷体" panose="02010609060101010101" pitchFamily="49" charset="-122"/>
                <a:ea typeface="楷体" panose="02010609060101010101" pitchFamily="49" charset="-122"/>
              </a:rPr>
              <a:t>嗅觉</a:t>
            </a:r>
          </a:p>
        </p:txBody>
      </p:sp>
      <p:sp>
        <p:nvSpPr>
          <p:cNvPr id="9" name="TextBox 8"/>
          <p:cNvSpPr txBox="1">
            <a:spLocks noChangeArrowheads="1"/>
          </p:cNvSpPr>
          <p:nvPr/>
        </p:nvSpPr>
        <p:spPr bwMode="auto">
          <a:xfrm>
            <a:off x="395288" y="1276350"/>
            <a:ext cx="8640762"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lnSpc>
                <a:spcPct val="150000"/>
              </a:lnSpc>
            </a:pPr>
            <a:r>
              <a:rPr lang="zh-CN" altLang="en-US" sz="2400" b="1">
                <a:latin typeface="楷体" pitchFamily="49" charset="-122"/>
                <a:ea typeface="楷体" pitchFamily="49" charset="-122"/>
              </a:rPr>
              <a:t>    风里带来些新翻的泥土的气息，混着青草味儿，还有各种花的香，都在微微润湿的空气里酝酿。</a:t>
            </a:r>
          </a:p>
        </p:txBody>
      </p:sp>
      <p:sp>
        <p:nvSpPr>
          <p:cNvPr id="10" name="矩形 10"/>
          <p:cNvSpPr>
            <a:spLocks noChangeArrowheads="1"/>
          </p:cNvSpPr>
          <p:nvPr/>
        </p:nvSpPr>
        <p:spPr bwMode="auto">
          <a:xfrm>
            <a:off x="915988" y="2571750"/>
            <a:ext cx="60325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en-US" altLang="zh-CN" sz="2400" b="1">
                <a:solidFill>
                  <a:srgbClr val="0000FF"/>
                </a:solidFill>
                <a:latin typeface="宋体" pitchFamily="2" charset="-122"/>
              </a:rPr>
              <a:t>2.</a:t>
            </a:r>
            <a:r>
              <a:rPr lang="zh-CN" altLang="en-US" sz="2400" b="1">
                <a:solidFill>
                  <a:srgbClr val="0000FF"/>
                </a:solidFill>
                <a:latin typeface="宋体" pitchFamily="2" charset="-122"/>
              </a:rPr>
              <a:t>风本来是没有味道的，这里哪来的香味？</a:t>
            </a:r>
          </a:p>
        </p:txBody>
      </p:sp>
      <p:sp>
        <p:nvSpPr>
          <p:cNvPr id="11" name="Text Box 12"/>
          <p:cNvSpPr txBox="1">
            <a:spLocks noChangeArrowheads="1"/>
          </p:cNvSpPr>
          <p:nvPr/>
        </p:nvSpPr>
        <p:spPr bwMode="auto">
          <a:xfrm>
            <a:off x="250825" y="3148013"/>
            <a:ext cx="8424863" cy="1028680"/>
          </a:xfrm>
          <a:prstGeom prst="rect">
            <a:avLst/>
          </a:prstGeom>
          <a:ln>
            <a:headEnd/>
            <a:tailEnd/>
          </a:ln>
        </p:spPr>
        <p:style>
          <a:lnRef idx="2">
            <a:schemeClr val="accent2"/>
          </a:lnRef>
          <a:fillRef idx="1">
            <a:schemeClr val="lt1"/>
          </a:fillRef>
          <a:effectRef idx="0">
            <a:schemeClr val="accent2"/>
          </a:effectRef>
          <a:fontRef idx="minor">
            <a:schemeClr val="dk1"/>
          </a:fontRef>
        </p:style>
        <p:txBody>
          <a:bodyPr>
            <a:spAutoFit/>
          </a:bodyPr>
          <a:lstStyle/>
          <a:p>
            <a:pPr>
              <a:lnSpc>
                <a:spcPct val="150000"/>
              </a:lnSpc>
              <a:defRPr/>
            </a:pPr>
            <a:r>
              <a:rPr lang="zh-CN" altLang="en-US" sz="2200" dirty="0">
                <a:latin typeface="楷体" pitchFamily="49" charset="-122"/>
                <a:ea typeface="楷体" pitchFamily="49" charset="-122"/>
              </a:rPr>
              <a:t>    这是因为作者通过</a:t>
            </a:r>
            <a:r>
              <a:rPr lang="zh-CN" altLang="en-US" sz="2200" u="sng" dirty="0">
                <a:solidFill>
                  <a:srgbClr val="FF0000"/>
                </a:solidFill>
                <a:latin typeface="楷体" pitchFamily="49" charset="-122"/>
                <a:ea typeface="楷体" pitchFamily="49" charset="-122"/>
              </a:rPr>
              <a:t>嗅觉</a:t>
            </a:r>
            <a:r>
              <a:rPr lang="zh-CN" altLang="en-US" sz="2200" dirty="0">
                <a:latin typeface="楷体" pitchFamily="49" charset="-122"/>
                <a:ea typeface="楷体" pitchFamily="49" charset="-122"/>
              </a:rPr>
              <a:t>感受到了春风带来的各种气息，写出了春风的香甜和醉人。</a:t>
            </a:r>
          </a:p>
        </p:txBody>
      </p:sp>
      <p:cxnSp>
        <p:nvCxnSpPr>
          <p:cNvPr id="4" name="直接连接符 3"/>
          <p:cNvCxnSpPr/>
          <p:nvPr/>
        </p:nvCxnSpPr>
        <p:spPr>
          <a:xfrm>
            <a:off x="2700338" y="1779588"/>
            <a:ext cx="2303462" cy="0"/>
          </a:xfrm>
          <a:prstGeom prst="line">
            <a:avLst/>
          </a:prstGeom>
          <a:ln w="158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6084888" y="1779588"/>
            <a:ext cx="1079500" cy="0"/>
          </a:xfrm>
          <a:prstGeom prst="line">
            <a:avLst/>
          </a:prstGeom>
          <a:ln w="158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8172450" y="1779588"/>
            <a:ext cx="647700" cy="0"/>
          </a:xfrm>
          <a:prstGeom prst="line">
            <a:avLst/>
          </a:prstGeom>
          <a:ln w="158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430213" y="2355850"/>
            <a:ext cx="973137" cy="0"/>
          </a:xfrm>
          <a:prstGeom prst="line">
            <a:avLst/>
          </a:prstGeom>
          <a:ln w="15875">
            <a:solidFill>
              <a:srgbClr val="FF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0"/>
                            </p:stCondLst>
                            <p:childTnLst>
                              <p:par>
                                <p:cTn id="12" presetID="22" presetClass="entr" presetSubtype="8"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wipe(left)">
                                      <p:cBhvr>
                                        <p:cTn id="14" dur="500"/>
                                        <p:tgtEl>
                                          <p:spTgt spid="9"/>
                                        </p:tgtEl>
                                      </p:cBhvr>
                                    </p:animEffect>
                                  </p:childTnLst>
                                </p:cTn>
                              </p:par>
                            </p:childTnLst>
                          </p:cTn>
                        </p:par>
                      </p:childTnLst>
                    </p:cTn>
                  </p:par>
                  <p:par>
                    <p:cTn id="15" fill="hold" nodeType="clickPar">
                      <p:stCondLst>
                        <p:cond delay="indefinite"/>
                      </p:stCondLst>
                      <p:childTnLst>
                        <p:par>
                          <p:cTn id="16" fill="hold" nodeType="withGroup">
                            <p:stCondLst>
                              <p:cond delay="0"/>
                            </p:stCondLst>
                            <p:childTnLst>
                              <p:par>
                                <p:cTn id="17" presetID="22" presetClass="entr" presetSubtype="8"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wipe(left)">
                                      <p:cBhvr>
                                        <p:cTn id="19" dur="500"/>
                                        <p:tgtEl>
                                          <p:spTgt spid="4"/>
                                        </p:tgtEl>
                                      </p:cBhvr>
                                    </p:animEffect>
                                  </p:childTnLst>
                                </p:cTn>
                              </p:par>
                            </p:childTnLst>
                          </p:cTn>
                        </p:par>
                      </p:childTnLst>
                    </p:cTn>
                  </p:par>
                  <p:par>
                    <p:cTn id="20" fill="hold" nodeType="clickPar">
                      <p:stCondLst>
                        <p:cond delay="indefinite"/>
                      </p:stCondLst>
                      <p:childTnLst>
                        <p:par>
                          <p:cTn id="21" fill="hold" nodeType="withGroup">
                            <p:stCondLst>
                              <p:cond delay="0"/>
                            </p:stCondLst>
                            <p:childTnLst>
                              <p:par>
                                <p:cTn id="22" presetID="22" presetClass="entr" presetSubtype="8" fill="hold" nodeType="click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wipe(left)">
                                      <p:cBhvr>
                                        <p:cTn id="24" dur="500"/>
                                        <p:tgtEl>
                                          <p:spTgt spid="6"/>
                                        </p:tgtEl>
                                      </p:cBhvr>
                                    </p:animEffect>
                                  </p:childTnLst>
                                </p:cTn>
                              </p:par>
                            </p:childTnLst>
                          </p:cTn>
                        </p:par>
                      </p:childTnLst>
                    </p:cTn>
                  </p:par>
                  <p:par>
                    <p:cTn id="25" fill="hold" nodeType="clickPar">
                      <p:stCondLst>
                        <p:cond delay="indefinite"/>
                      </p:stCondLst>
                      <p:childTnLst>
                        <p:par>
                          <p:cTn id="26" fill="hold" nodeType="withGroup">
                            <p:stCondLst>
                              <p:cond delay="0"/>
                            </p:stCondLst>
                            <p:childTnLst>
                              <p:par>
                                <p:cTn id="27" presetID="22" presetClass="entr" presetSubtype="8" fill="hold" nodeType="click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wipe(left)">
                                      <p:cBhvr>
                                        <p:cTn id="29" dur="500"/>
                                        <p:tgtEl>
                                          <p:spTgt spid="13"/>
                                        </p:tgtEl>
                                      </p:cBhvr>
                                    </p:animEffect>
                                  </p:childTnLst>
                                </p:cTn>
                              </p:par>
                            </p:childTnLst>
                          </p:cTn>
                        </p:par>
                      </p:childTnLst>
                    </p:cTn>
                  </p:par>
                  <p:par>
                    <p:cTn id="30" fill="hold" nodeType="clickPar">
                      <p:stCondLst>
                        <p:cond delay="indefinite"/>
                      </p:stCondLst>
                      <p:childTnLst>
                        <p:par>
                          <p:cTn id="31" fill="hold" nodeType="withGroup">
                            <p:stCondLst>
                              <p:cond delay="0"/>
                            </p:stCondLst>
                            <p:childTnLst>
                              <p:par>
                                <p:cTn id="32" presetID="22" presetClass="entr" presetSubtype="8" fill="hold" nodeType="clickEffect">
                                  <p:stCondLst>
                                    <p:cond delay="0"/>
                                  </p:stCondLst>
                                  <p:childTnLst>
                                    <p:set>
                                      <p:cBhvr>
                                        <p:cTn id="33" dur="1" fill="hold">
                                          <p:stCondLst>
                                            <p:cond delay="0"/>
                                          </p:stCondLst>
                                        </p:cTn>
                                        <p:tgtEl>
                                          <p:spTgt spid="15"/>
                                        </p:tgtEl>
                                        <p:attrNameLst>
                                          <p:attrName>style.visibility</p:attrName>
                                        </p:attrNameLst>
                                      </p:cBhvr>
                                      <p:to>
                                        <p:strVal val="visible"/>
                                      </p:to>
                                    </p:set>
                                    <p:animEffect transition="in" filter="wipe(left)">
                                      <p:cBhvr>
                                        <p:cTn id="34" dur="500"/>
                                        <p:tgtEl>
                                          <p:spTgt spid="15"/>
                                        </p:tgtEl>
                                      </p:cBhvr>
                                    </p:animEffect>
                                  </p:childTnLst>
                                </p:cTn>
                              </p:par>
                            </p:childTnLst>
                          </p:cTn>
                        </p:par>
                      </p:childTnLst>
                    </p:cTn>
                  </p:par>
                  <p:par>
                    <p:cTn id="35" fill="hold" nodeType="clickPar">
                      <p:stCondLst>
                        <p:cond delay="indefinite"/>
                      </p:stCondLst>
                      <p:childTnLst>
                        <p:par>
                          <p:cTn id="36" fill="hold" nodeType="withGroup">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wipe(left)">
                                      <p:cBhvr>
                                        <p:cTn id="39" dur="500"/>
                                        <p:tgtEl>
                                          <p:spTgt spid="10"/>
                                        </p:tgtEl>
                                      </p:cBhvr>
                                    </p:animEffect>
                                  </p:childTnLst>
                                </p:cTn>
                              </p:par>
                            </p:childTnLst>
                          </p:cTn>
                        </p:par>
                      </p:childTnLst>
                    </p:cTn>
                  </p:par>
                  <p:par>
                    <p:cTn id="40" fill="hold" nodeType="clickPar">
                      <p:stCondLst>
                        <p:cond delay="indefinite"/>
                      </p:stCondLst>
                      <p:childTnLst>
                        <p:par>
                          <p:cTn id="41" fill="hold" nodeType="withGroup">
                            <p:stCondLst>
                              <p:cond delay="0"/>
                            </p:stCondLst>
                            <p:childTnLst>
                              <p:par>
                                <p:cTn id="42" presetID="16" presetClass="entr" presetSubtype="21" fill="hold" grpId="0" nodeType="clickEffect">
                                  <p:stCondLst>
                                    <p:cond delay="0"/>
                                  </p:stCondLst>
                                  <p:childTnLst>
                                    <p:set>
                                      <p:cBhvr>
                                        <p:cTn id="43" dur="1" fill="hold">
                                          <p:stCondLst>
                                            <p:cond delay="0"/>
                                          </p:stCondLst>
                                        </p:cTn>
                                        <p:tgtEl>
                                          <p:spTgt spid="11"/>
                                        </p:tgtEl>
                                        <p:attrNameLst>
                                          <p:attrName>style.visibility</p:attrName>
                                        </p:attrNameLst>
                                      </p:cBhvr>
                                      <p:to>
                                        <p:strVal val="visible"/>
                                      </p:to>
                                    </p:set>
                                    <p:animEffect transition="in" filter="barn(inVertical)">
                                      <p:cBhvr>
                                        <p:cTn id="4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p:bldP spid="10" grpId="0"/>
      <p:bldP spid="11"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2226" name="组合 15"/>
          <p:cNvGrpSpPr>
            <a:grpSpLocks/>
          </p:cNvGrpSpPr>
          <p:nvPr/>
        </p:nvGrpSpPr>
        <p:grpSpPr bwMode="auto">
          <a:xfrm>
            <a:off x="44450" y="-39688"/>
            <a:ext cx="2006600" cy="522288"/>
            <a:chOff x="70" y="-63"/>
            <a:chExt cx="3160" cy="824"/>
          </a:xfrm>
        </p:grpSpPr>
        <p:sp>
          <p:nvSpPr>
            <p:cNvPr id="52233" name="文本框 6"/>
            <p:cNvSpPr txBox="1">
              <a:spLocks noChangeArrowheads="1"/>
            </p:cNvSpPr>
            <p:nvPr/>
          </p:nvSpPr>
          <p:spPr bwMode="auto">
            <a:xfrm>
              <a:off x="678" y="-63"/>
              <a:ext cx="2552" cy="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kumimoji="1" lang="zh-CN" altLang="en-US" sz="2800">
                  <a:latin typeface="黑体" pitchFamily="49" charset="-122"/>
                  <a:ea typeface="黑体" pitchFamily="49" charset="-122"/>
                </a:rPr>
                <a:t>精读细研</a:t>
              </a:r>
            </a:p>
          </p:txBody>
        </p:sp>
        <p:cxnSp>
          <p:nvCxnSpPr>
            <p:cNvPr id="19" name="直线连接符 9"/>
            <p:cNvCxnSpPr/>
            <p:nvPr/>
          </p:nvCxnSpPr>
          <p:spPr>
            <a:xfrm>
              <a:off x="70" y="701"/>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20" name="菱形 19"/>
            <p:cNvSpPr/>
            <p:nvPr/>
          </p:nvSpPr>
          <p:spPr>
            <a:xfrm>
              <a:off x="125" y="147"/>
              <a:ext cx="553" cy="554"/>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kumimoji="1" lang="zh-CN" altLang="en-US">
                <a:latin typeface="黑体" panose="02010609060101010101" pitchFamily="49" charset="-122"/>
                <a:ea typeface="黑体" panose="02010609060101010101" pitchFamily="49" charset="-122"/>
              </a:endParaRPr>
            </a:p>
          </p:txBody>
        </p:sp>
      </p:grpSp>
      <p:sp>
        <p:nvSpPr>
          <p:cNvPr id="8" name="椭圆 7">
            <a:extLst>
              <a:ext uri="{FF2B5EF4-FFF2-40B4-BE49-F238E27FC236}"/>
            </a:extLst>
          </p:cNvPr>
          <p:cNvSpPr/>
          <p:nvPr/>
        </p:nvSpPr>
        <p:spPr>
          <a:xfrm>
            <a:off x="395288" y="555625"/>
            <a:ext cx="1470025" cy="792163"/>
          </a:xfrm>
          <a:prstGeom prst="ellipse">
            <a:avLst/>
          </a:prstGeom>
          <a:solidFill>
            <a:srgbClr val="99FFCC"/>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r>
              <a:rPr lang="zh-CN" altLang="en-US" sz="3200" b="1" dirty="0">
                <a:solidFill>
                  <a:srgbClr val="0000FF"/>
                </a:solidFill>
                <a:latin typeface="楷体" panose="02010609060101010101" pitchFamily="49" charset="-122"/>
                <a:ea typeface="楷体" panose="02010609060101010101" pitchFamily="49" charset="-122"/>
              </a:rPr>
              <a:t>听觉</a:t>
            </a:r>
          </a:p>
        </p:txBody>
      </p:sp>
      <p:sp>
        <p:nvSpPr>
          <p:cNvPr id="9" name="TextBox 8"/>
          <p:cNvSpPr txBox="1">
            <a:spLocks noChangeArrowheads="1"/>
          </p:cNvSpPr>
          <p:nvPr/>
        </p:nvSpPr>
        <p:spPr bwMode="auto">
          <a:xfrm>
            <a:off x="323850" y="1276350"/>
            <a:ext cx="8640763" cy="16677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lnSpc>
                <a:spcPct val="150000"/>
              </a:lnSpc>
            </a:pPr>
            <a:r>
              <a:rPr lang="zh-CN" altLang="en-US" sz="2400" b="1" dirty="0">
                <a:solidFill>
                  <a:srgbClr val="FF0000"/>
                </a:solidFill>
                <a:latin typeface="楷体" pitchFamily="49" charset="-122"/>
                <a:ea typeface="楷体" pitchFamily="49" charset="-122"/>
              </a:rPr>
              <a:t>    鸟儿</a:t>
            </a:r>
            <a:r>
              <a:rPr lang="zh-CN" altLang="en-US" sz="2400" b="1" dirty="0">
                <a:latin typeface="楷体" pitchFamily="49" charset="-122"/>
                <a:ea typeface="楷体" pitchFamily="49" charset="-122"/>
              </a:rPr>
              <a:t>将窠巢安在繁花嫩叶当中，高兴起来了，呼朋引伴地卖弄清脆的喉咙，唱出婉转的曲子，与</a:t>
            </a:r>
            <a:r>
              <a:rPr lang="zh-CN" altLang="en-US" sz="2400" b="1" dirty="0">
                <a:solidFill>
                  <a:srgbClr val="FF0000"/>
                </a:solidFill>
                <a:latin typeface="楷体" pitchFamily="49" charset="-122"/>
                <a:ea typeface="楷体" pitchFamily="49" charset="-122"/>
              </a:rPr>
              <a:t>轻风流水</a:t>
            </a:r>
            <a:r>
              <a:rPr lang="zh-CN" altLang="en-US" sz="2400" b="1" dirty="0">
                <a:latin typeface="楷体" pitchFamily="49" charset="-122"/>
                <a:ea typeface="楷体" pitchFamily="49" charset="-122"/>
              </a:rPr>
              <a:t>应和着。牛背上</a:t>
            </a:r>
            <a:r>
              <a:rPr lang="zh-CN" altLang="en-US" sz="2400" b="1" dirty="0">
                <a:solidFill>
                  <a:srgbClr val="FF0000"/>
                </a:solidFill>
                <a:latin typeface="楷体" pitchFamily="49" charset="-122"/>
                <a:ea typeface="楷体" pitchFamily="49" charset="-122"/>
              </a:rPr>
              <a:t>牧童的短笛</a:t>
            </a:r>
            <a:r>
              <a:rPr lang="zh-CN" altLang="en-US" sz="2400" b="1" dirty="0">
                <a:latin typeface="楷体" pitchFamily="49" charset="-122"/>
                <a:ea typeface="楷体" pitchFamily="49" charset="-122"/>
              </a:rPr>
              <a:t>，这时候也成天在嘹亮地响着。</a:t>
            </a:r>
          </a:p>
        </p:txBody>
      </p:sp>
      <p:cxnSp>
        <p:nvCxnSpPr>
          <p:cNvPr id="3" name="直接连接符 2"/>
          <p:cNvCxnSpPr/>
          <p:nvPr/>
        </p:nvCxnSpPr>
        <p:spPr>
          <a:xfrm>
            <a:off x="5364163" y="1779588"/>
            <a:ext cx="3311525" cy="0"/>
          </a:xfrm>
          <a:prstGeom prst="line">
            <a:avLst/>
          </a:prstGeom>
          <a:ln w="158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430213" y="2355850"/>
            <a:ext cx="4573587" cy="0"/>
          </a:xfrm>
          <a:prstGeom prst="line">
            <a:avLst/>
          </a:prstGeom>
          <a:ln w="15875">
            <a:solidFill>
              <a:srgbClr val="FF0000"/>
            </a:solidFill>
          </a:ln>
        </p:spPr>
        <p:style>
          <a:lnRef idx="1">
            <a:schemeClr val="accent1"/>
          </a:lnRef>
          <a:fillRef idx="0">
            <a:schemeClr val="accent1"/>
          </a:fillRef>
          <a:effectRef idx="0">
            <a:schemeClr val="accent1"/>
          </a:effectRef>
          <a:fontRef idx="minor">
            <a:schemeClr val="tx1"/>
          </a:fontRef>
        </p:style>
      </p:cxnSp>
      <p:sp>
        <p:nvSpPr>
          <p:cNvPr id="14" name="矩形 8"/>
          <p:cNvSpPr>
            <a:spLocks noChangeArrowheads="1"/>
          </p:cNvSpPr>
          <p:nvPr/>
        </p:nvSpPr>
        <p:spPr bwMode="auto">
          <a:xfrm>
            <a:off x="960438" y="3003550"/>
            <a:ext cx="7643812"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en-US" altLang="zh-CN" sz="2200" b="1">
                <a:solidFill>
                  <a:srgbClr val="0000FF"/>
                </a:solidFill>
                <a:latin typeface="宋体" pitchFamily="2" charset="-122"/>
              </a:rPr>
              <a:t>3.</a:t>
            </a:r>
            <a:r>
              <a:rPr lang="zh-CN" altLang="en-US" sz="2200" b="1">
                <a:solidFill>
                  <a:srgbClr val="0000FF"/>
                </a:solidFill>
                <a:latin typeface="宋体" pitchFamily="2" charset="-122"/>
              </a:rPr>
              <a:t>作者是怎样从听觉角度描绘春天的？</a:t>
            </a:r>
          </a:p>
        </p:txBody>
      </p:sp>
      <p:sp>
        <p:nvSpPr>
          <p:cNvPr id="15" name="Text Box 13"/>
          <p:cNvSpPr txBox="1">
            <a:spLocks noChangeArrowheads="1"/>
          </p:cNvSpPr>
          <p:nvPr/>
        </p:nvSpPr>
        <p:spPr bwMode="auto">
          <a:xfrm>
            <a:off x="395288" y="3508375"/>
            <a:ext cx="8497887" cy="1014413"/>
          </a:xfrm>
          <a:prstGeom prst="rect">
            <a:avLst/>
          </a:prstGeom>
          <a:ln>
            <a:headEnd/>
            <a:tailEnd/>
          </a:ln>
        </p:spPr>
        <p:style>
          <a:lnRef idx="2">
            <a:schemeClr val="accent2"/>
          </a:lnRef>
          <a:fillRef idx="1">
            <a:schemeClr val="lt1"/>
          </a:fillRef>
          <a:effectRef idx="0">
            <a:schemeClr val="accent2"/>
          </a:effectRef>
          <a:fontRef idx="minor">
            <a:schemeClr val="dk1"/>
          </a:fontRef>
        </p:style>
        <p:txBody>
          <a:bodyPr>
            <a:spAutoFit/>
          </a:bodyPr>
          <a:lstStyle/>
          <a:p>
            <a:pPr>
              <a:defRPr/>
            </a:pPr>
            <a:r>
              <a:rPr lang="zh-CN" altLang="en-US" sz="2000" dirty="0">
                <a:solidFill>
                  <a:schemeClr val="tx1"/>
                </a:solidFill>
                <a:latin typeface="楷体" pitchFamily="49" charset="-122"/>
                <a:ea typeface="楷体" pitchFamily="49" charset="-122"/>
              </a:rPr>
              <a:t>    作者从</a:t>
            </a:r>
            <a:r>
              <a:rPr lang="zh-CN" altLang="en-US" sz="2000" u="sng" dirty="0">
                <a:solidFill>
                  <a:srgbClr val="FF0000"/>
                </a:solidFill>
                <a:latin typeface="楷体" pitchFamily="49" charset="-122"/>
                <a:ea typeface="楷体" pitchFamily="49" charset="-122"/>
              </a:rPr>
              <a:t>听觉</a:t>
            </a:r>
            <a:r>
              <a:rPr lang="zh-CN" altLang="en-US" sz="2000" dirty="0">
                <a:solidFill>
                  <a:schemeClr val="tx1"/>
                </a:solidFill>
                <a:latin typeface="楷体" pitchFamily="49" charset="-122"/>
                <a:ea typeface="楷体" pitchFamily="49" charset="-122"/>
              </a:rPr>
              <a:t>角度写了鸟儿</a:t>
            </a:r>
            <a:r>
              <a:rPr lang="en-US" sz="2000" dirty="0">
                <a:solidFill>
                  <a:schemeClr val="tx1"/>
                </a:solidFill>
                <a:latin typeface="楷体" pitchFamily="49" charset="-122"/>
                <a:ea typeface="楷体" pitchFamily="49" charset="-122"/>
              </a:rPr>
              <a:t>“</a:t>
            </a:r>
            <a:r>
              <a:rPr lang="zh-CN" altLang="en-US" sz="2000" dirty="0">
                <a:solidFill>
                  <a:schemeClr val="tx1"/>
                </a:solidFill>
                <a:latin typeface="楷体" pitchFamily="49" charset="-122"/>
                <a:ea typeface="楷体" pitchFamily="49" charset="-122"/>
              </a:rPr>
              <a:t>清脆</a:t>
            </a:r>
            <a:r>
              <a:rPr lang="en-US" sz="2000" dirty="0" smtClean="0">
                <a:solidFill>
                  <a:schemeClr val="tx1"/>
                </a:solidFill>
                <a:latin typeface="楷体" pitchFamily="49" charset="-122"/>
                <a:ea typeface="楷体" pitchFamily="49" charset="-122"/>
              </a:rPr>
              <a:t>”“</a:t>
            </a:r>
            <a:r>
              <a:rPr lang="zh-CN" altLang="en-US" sz="2000" dirty="0">
                <a:solidFill>
                  <a:schemeClr val="tx1"/>
                </a:solidFill>
                <a:latin typeface="楷体" pitchFamily="49" charset="-122"/>
                <a:ea typeface="楷体" pitchFamily="49" charset="-122"/>
              </a:rPr>
              <a:t>宛转</a:t>
            </a:r>
            <a:r>
              <a:rPr lang="en-US" sz="2000" dirty="0">
                <a:solidFill>
                  <a:schemeClr val="tx1"/>
                </a:solidFill>
                <a:latin typeface="楷体" pitchFamily="49" charset="-122"/>
                <a:ea typeface="楷体" pitchFamily="49" charset="-122"/>
              </a:rPr>
              <a:t>”</a:t>
            </a:r>
            <a:r>
              <a:rPr lang="zh-CN" altLang="en-US" sz="2000" dirty="0">
                <a:solidFill>
                  <a:schemeClr val="tx1"/>
                </a:solidFill>
                <a:latin typeface="楷体" pitchFamily="49" charset="-122"/>
                <a:ea typeface="楷体" pitchFamily="49" charset="-122"/>
              </a:rPr>
              <a:t>的叫声，牧童</a:t>
            </a:r>
            <a:r>
              <a:rPr lang="en-US" sz="2000" dirty="0">
                <a:solidFill>
                  <a:schemeClr val="tx1"/>
                </a:solidFill>
                <a:latin typeface="楷体" pitchFamily="49" charset="-122"/>
                <a:ea typeface="楷体" pitchFamily="49" charset="-122"/>
              </a:rPr>
              <a:t>“</a:t>
            </a:r>
            <a:r>
              <a:rPr lang="zh-CN" altLang="en-US" sz="2000" dirty="0">
                <a:solidFill>
                  <a:schemeClr val="tx1"/>
                </a:solidFill>
                <a:latin typeface="楷体" pitchFamily="49" charset="-122"/>
                <a:ea typeface="楷体" pitchFamily="49" charset="-122"/>
              </a:rPr>
              <a:t>嘹亮</a:t>
            </a:r>
            <a:r>
              <a:rPr lang="en-US" sz="2000" dirty="0">
                <a:solidFill>
                  <a:schemeClr val="tx1"/>
                </a:solidFill>
                <a:latin typeface="楷体" pitchFamily="49" charset="-122"/>
                <a:ea typeface="楷体" pitchFamily="49" charset="-122"/>
              </a:rPr>
              <a:t>”</a:t>
            </a:r>
            <a:r>
              <a:rPr lang="zh-CN" altLang="en-US" sz="2000" dirty="0">
                <a:solidFill>
                  <a:schemeClr val="tx1"/>
                </a:solidFill>
                <a:latin typeface="楷体" pitchFamily="49" charset="-122"/>
                <a:ea typeface="楷体" pitchFamily="49" charset="-122"/>
              </a:rPr>
              <a:t>的短笛声，</a:t>
            </a:r>
            <a:r>
              <a:rPr lang="zh-CN" altLang="en-US" sz="2000" dirty="0">
                <a:solidFill>
                  <a:schemeClr val="bg2">
                    <a:lumMod val="10000"/>
                  </a:schemeClr>
                </a:solidFill>
                <a:latin typeface="楷体" pitchFamily="49" charset="-122"/>
                <a:ea typeface="楷体" pitchFamily="49" charset="-122"/>
              </a:rPr>
              <a:t>和</a:t>
            </a:r>
            <a:r>
              <a:rPr lang="zh-CN" altLang="en-US" sz="2000" dirty="0">
                <a:solidFill>
                  <a:schemeClr val="tx1">
                    <a:lumMod val="95000"/>
                    <a:lumOff val="5000"/>
                  </a:schemeClr>
                </a:solidFill>
                <a:latin typeface="楷体" pitchFamily="49" charset="-122"/>
                <a:ea typeface="楷体" pitchFamily="49" charset="-122"/>
              </a:rPr>
              <a:t>轻</a:t>
            </a:r>
            <a:r>
              <a:rPr lang="zh-CN" altLang="en-US" sz="2000" dirty="0">
                <a:solidFill>
                  <a:schemeClr val="bg2">
                    <a:lumMod val="10000"/>
                  </a:schemeClr>
                </a:solidFill>
                <a:latin typeface="楷体" pitchFamily="49" charset="-122"/>
                <a:ea typeface="楷体" pitchFamily="49" charset="-122"/>
              </a:rPr>
              <a:t>风</a:t>
            </a:r>
            <a:r>
              <a:rPr lang="zh-CN" altLang="en-US" sz="2000" dirty="0">
                <a:solidFill>
                  <a:schemeClr val="tx1"/>
                </a:solidFill>
                <a:latin typeface="楷体" pitchFamily="49" charset="-122"/>
                <a:ea typeface="楷体" pitchFamily="49" charset="-122"/>
              </a:rPr>
              <a:t>流水应和着，这是多么动听的春之歌。另外，还运用</a:t>
            </a:r>
            <a:r>
              <a:rPr lang="zh-CN" altLang="en-US" sz="2000" u="sng" dirty="0">
                <a:solidFill>
                  <a:srgbClr val="FF0000"/>
                </a:solidFill>
                <a:latin typeface="楷体" pitchFamily="49" charset="-122"/>
                <a:ea typeface="楷体" pitchFamily="49" charset="-122"/>
              </a:rPr>
              <a:t>拟人</a:t>
            </a:r>
            <a:r>
              <a:rPr lang="zh-CN" altLang="en-US" sz="2000" dirty="0">
                <a:solidFill>
                  <a:schemeClr val="tx1"/>
                </a:solidFill>
                <a:latin typeface="楷体" pitchFamily="49" charset="-122"/>
                <a:ea typeface="楷体" pitchFamily="49" charset="-122"/>
              </a:rPr>
              <a:t>的修辞手法，表现了鸟儿迎春的欢悦。</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0"/>
                            </p:stCondLst>
                            <p:childTnLst>
                              <p:par>
                                <p:cTn id="12" presetID="22" presetClass="entr" presetSubtype="8"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wipe(left)">
                                      <p:cBhvr>
                                        <p:cTn id="14" dur="500"/>
                                        <p:tgtEl>
                                          <p:spTgt spid="9"/>
                                        </p:tgtEl>
                                      </p:cBhvr>
                                    </p:animEffect>
                                  </p:childTnLst>
                                </p:cTn>
                              </p:par>
                            </p:childTnLst>
                          </p:cTn>
                        </p:par>
                      </p:childTnLst>
                    </p:cTn>
                  </p:par>
                  <p:par>
                    <p:cTn id="15" fill="hold" nodeType="clickPar">
                      <p:stCondLst>
                        <p:cond delay="indefinite"/>
                      </p:stCondLst>
                      <p:childTnLst>
                        <p:par>
                          <p:cTn id="16" fill="hold" nodeType="withGroup">
                            <p:stCondLst>
                              <p:cond delay="0"/>
                            </p:stCondLst>
                            <p:childTnLst>
                              <p:par>
                                <p:cTn id="17" presetID="22" presetClass="entr" presetSubtype="8"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wipe(left)">
                                      <p:cBhvr>
                                        <p:cTn id="19" dur="500"/>
                                        <p:tgtEl>
                                          <p:spTgt spid="3"/>
                                        </p:tgtEl>
                                      </p:cBhvr>
                                    </p:animEffect>
                                  </p:childTnLst>
                                </p:cTn>
                              </p:par>
                            </p:childTnLst>
                          </p:cTn>
                        </p:par>
                      </p:childTnLst>
                    </p:cTn>
                  </p:par>
                  <p:par>
                    <p:cTn id="20" fill="hold" nodeType="clickPar">
                      <p:stCondLst>
                        <p:cond delay="indefinite"/>
                      </p:stCondLst>
                      <p:childTnLst>
                        <p:par>
                          <p:cTn id="21" fill="hold" nodeType="withGroup">
                            <p:stCondLst>
                              <p:cond delay="0"/>
                            </p:stCondLst>
                            <p:childTnLst>
                              <p:par>
                                <p:cTn id="22" presetID="22" presetClass="entr" presetSubtype="8" fill="hold" nodeType="click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wipe(left)">
                                      <p:cBhvr>
                                        <p:cTn id="24" dur="500"/>
                                        <p:tgtEl>
                                          <p:spTgt spid="5"/>
                                        </p:tgtEl>
                                      </p:cBhvr>
                                    </p:animEffect>
                                  </p:childTnLst>
                                </p:cTn>
                              </p:par>
                            </p:childTnLst>
                          </p:cTn>
                        </p:par>
                      </p:childTnLst>
                    </p:cTn>
                  </p:par>
                  <p:par>
                    <p:cTn id="25" fill="hold" nodeType="clickPar">
                      <p:stCondLst>
                        <p:cond delay="indefinite"/>
                      </p:stCondLst>
                      <p:childTnLst>
                        <p:par>
                          <p:cTn id="26" fill="hold" nodeType="withGroup">
                            <p:stCondLst>
                              <p:cond delay="0"/>
                            </p:stCondLst>
                            <p:childTnLst>
                              <p:par>
                                <p:cTn id="27" presetID="22" presetClass="entr" presetSubtype="8" fill="hold" grpId="0" nodeType="click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wipe(left)">
                                      <p:cBhvr>
                                        <p:cTn id="29" dur="500"/>
                                        <p:tgtEl>
                                          <p:spTgt spid="14"/>
                                        </p:tgtEl>
                                      </p:cBhvr>
                                    </p:animEffect>
                                  </p:childTnLst>
                                </p:cTn>
                              </p:par>
                            </p:childTnLst>
                          </p:cTn>
                        </p:par>
                      </p:childTnLst>
                    </p:cTn>
                  </p:par>
                  <p:par>
                    <p:cTn id="30" fill="hold" nodeType="clickPar">
                      <p:stCondLst>
                        <p:cond delay="indefinite"/>
                      </p:stCondLst>
                      <p:childTnLst>
                        <p:par>
                          <p:cTn id="31" fill="hold" nodeType="withGroup">
                            <p:stCondLst>
                              <p:cond delay="0"/>
                            </p:stCondLst>
                            <p:childTnLst>
                              <p:par>
                                <p:cTn id="32" presetID="16" presetClass="entr" presetSubtype="21" fill="hold" grpId="0" nodeType="clickEffect">
                                  <p:stCondLst>
                                    <p:cond delay="0"/>
                                  </p:stCondLst>
                                  <p:childTnLst>
                                    <p:set>
                                      <p:cBhvr>
                                        <p:cTn id="33" dur="1" fill="hold">
                                          <p:stCondLst>
                                            <p:cond delay="0"/>
                                          </p:stCondLst>
                                        </p:cTn>
                                        <p:tgtEl>
                                          <p:spTgt spid="15"/>
                                        </p:tgtEl>
                                        <p:attrNameLst>
                                          <p:attrName>style.visibility</p:attrName>
                                        </p:attrNameLst>
                                      </p:cBhvr>
                                      <p:to>
                                        <p:strVal val="visible"/>
                                      </p:to>
                                    </p:set>
                                    <p:animEffect transition="in" filter="barn(inVertical)">
                                      <p:cBhvr>
                                        <p:cTn id="34"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p:bldP spid="14" grpId="0"/>
      <p:bldP spid="15"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170" name="组合 8"/>
          <p:cNvGrpSpPr>
            <a:grpSpLocks/>
          </p:cNvGrpSpPr>
          <p:nvPr/>
        </p:nvGrpSpPr>
        <p:grpSpPr bwMode="auto">
          <a:xfrm>
            <a:off x="0" y="31750"/>
            <a:ext cx="2051050" cy="523875"/>
            <a:chOff x="0" y="-63"/>
            <a:chExt cx="3231" cy="824"/>
          </a:xfrm>
        </p:grpSpPr>
        <p:sp>
          <p:nvSpPr>
            <p:cNvPr id="7173" name="文本框 6"/>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kumimoji="1" lang="zh-CN" altLang="en-US" sz="2800">
                  <a:latin typeface="黑体" pitchFamily="49" charset="-122"/>
                  <a:ea typeface="黑体" pitchFamily="49" charset="-122"/>
                </a:rPr>
                <a:t>知识备查</a:t>
              </a:r>
            </a:p>
          </p:txBody>
        </p:sp>
        <p:cxnSp>
          <p:nvCxnSpPr>
            <p:cNvPr id="10" name="直线连接符 9"/>
            <p:cNvCxnSpPr/>
            <p:nvPr/>
          </p:nvCxnSpPr>
          <p:spPr>
            <a:xfrm>
              <a:off x="0" y="701"/>
              <a:ext cx="323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1" name="菱形 10"/>
            <p:cNvSpPr/>
            <p:nvPr/>
          </p:nvSpPr>
          <p:spPr>
            <a:xfrm>
              <a:off x="125" y="149"/>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kumimoji="1" lang="zh-CN" altLang="en-US"/>
            </a:p>
          </p:txBody>
        </p:sp>
      </p:grpSp>
      <p:pic>
        <p:nvPicPr>
          <p:cNvPr id="7171" name="图片 7" descr="朱自清"/>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51520" y="1143000"/>
            <a:ext cx="2016224" cy="2868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2" name="文本框 2"/>
          <p:cNvSpPr txBox="1">
            <a:spLocks noChangeArrowheads="1"/>
          </p:cNvSpPr>
          <p:nvPr/>
        </p:nvSpPr>
        <p:spPr bwMode="auto">
          <a:xfrm>
            <a:off x="2411760" y="795332"/>
            <a:ext cx="6336704" cy="37206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nSpc>
                <a:spcPct val="140000"/>
              </a:lnSpc>
            </a:pPr>
            <a:r>
              <a:rPr lang="zh-CN" altLang="en-US" sz="2400" b="1" dirty="0" smtClean="0">
                <a:solidFill>
                  <a:srgbClr val="FF0000"/>
                </a:solidFill>
                <a:latin typeface="楷体" pitchFamily="49" charset="-122"/>
                <a:ea typeface="楷体" pitchFamily="49" charset="-122"/>
              </a:rPr>
              <a:t>     </a:t>
            </a:r>
            <a:r>
              <a:rPr lang="zh-CN" altLang="en-US" sz="2800" b="1" dirty="0" smtClean="0">
                <a:latin typeface="楷体" pitchFamily="49" charset="-122"/>
                <a:ea typeface="楷体" pitchFamily="49" charset="-122"/>
              </a:rPr>
              <a:t>朱</a:t>
            </a:r>
            <a:r>
              <a:rPr lang="zh-CN" altLang="en-US" sz="2800" b="1" dirty="0">
                <a:latin typeface="楷体" pitchFamily="49" charset="-122"/>
                <a:ea typeface="楷体" pitchFamily="49" charset="-122"/>
              </a:rPr>
              <a:t>自清</a:t>
            </a:r>
            <a:r>
              <a:rPr lang="zh-CN" altLang="en-US" sz="2400" b="1" dirty="0">
                <a:latin typeface="楷体" pitchFamily="49" charset="-122"/>
                <a:ea typeface="楷体" pitchFamily="49" charset="-122"/>
              </a:rPr>
              <a:t>(1898</a:t>
            </a:r>
            <a:r>
              <a:rPr lang="en-US" altLang="zh-CN" sz="2400" b="1" dirty="0">
                <a:latin typeface="楷体" pitchFamily="49" charset="-122"/>
                <a:ea typeface="楷体" pitchFamily="49" charset="-122"/>
              </a:rPr>
              <a:t>—</a:t>
            </a:r>
            <a:r>
              <a:rPr lang="zh-CN" altLang="en-US" sz="2400" b="1" dirty="0">
                <a:latin typeface="楷体" pitchFamily="49" charset="-122"/>
                <a:ea typeface="楷体" pitchFamily="49" charset="-122"/>
              </a:rPr>
              <a:t>1948</a:t>
            </a:r>
            <a:r>
              <a:rPr lang="zh-CN" altLang="en-US" sz="2400" b="1" dirty="0" smtClean="0">
                <a:latin typeface="楷体" pitchFamily="49" charset="-122"/>
                <a:ea typeface="楷体" pitchFamily="49" charset="-122"/>
              </a:rPr>
              <a:t>)，原</a:t>
            </a:r>
            <a:r>
              <a:rPr lang="zh-CN" altLang="en-US" sz="2400" b="1" dirty="0">
                <a:latin typeface="楷体" pitchFamily="49" charset="-122"/>
                <a:ea typeface="楷体" pitchFamily="49" charset="-122"/>
              </a:rPr>
              <a:t>名自华</a:t>
            </a:r>
            <a:r>
              <a:rPr lang="zh-CN" altLang="en-US" sz="2400" b="1" dirty="0" smtClean="0">
                <a:latin typeface="楷体" pitchFamily="49" charset="-122"/>
                <a:ea typeface="楷体" pitchFamily="49" charset="-122"/>
              </a:rPr>
              <a:t>，改</a:t>
            </a:r>
            <a:r>
              <a:rPr lang="zh-CN" altLang="en-US" sz="2400" b="1" dirty="0">
                <a:latin typeface="楷体" pitchFamily="49" charset="-122"/>
                <a:ea typeface="楷体" pitchFamily="49" charset="-122"/>
              </a:rPr>
              <a:t>名自清，字佩弦</a:t>
            </a:r>
            <a:r>
              <a:rPr lang="zh-CN" altLang="en-US" sz="2400" b="1" dirty="0" smtClean="0">
                <a:latin typeface="楷体" pitchFamily="49" charset="-122"/>
                <a:ea typeface="楷体" pitchFamily="49" charset="-122"/>
              </a:rPr>
              <a:t>。散</a:t>
            </a:r>
            <a:r>
              <a:rPr lang="zh-CN" altLang="en-US" sz="2400" b="1" dirty="0">
                <a:latin typeface="楷体" pitchFamily="49" charset="-122"/>
                <a:ea typeface="楷体" pitchFamily="49" charset="-122"/>
              </a:rPr>
              <a:t>文家、诗人、学者。江苏扬州人，原籍浙江绍兴。著有诗文集《踪迹》，散文集《欧游杂记</a:t>
            </a:r>
            <a:r>
              <a:rPr lang="zh-CN" altLang="en-US" sz="2400" b="1" dirty="0" smtClean="0">
                <a:latin typeface="楷体" pitchFamily="49" charset="-122"/>
                <a:ea typeface="楷体" pitchFamily="49" charset="-122"/>
              </a:rPr>
              <a:t>》《</a:t>
            </a:r>
            <a:r>
              <a:rPr lang="zh-CN" altLang="en-US" sz="2400" b="1" dirty="0">
                <a:latin typeface="楷体" pitchFamily="49" charset="-122"/>
                <a:ea typeface="楷体" pitchFamily="49" charset="-122"/>
              </a:rPr>
              <a:t>背影》《你我》，文艺论著《诗言志辨</a:t>
            </a:r>
            <a:r>
              <a:rPr lang="zh-CN" altLang="en-US" sz="2400" b="1" dirty="0" smtClean="0">
                <a:latin typeface="楷体" pitchFamily="49" charset="-122"/>
                <a:ea typeface="楷体" pitchFamily="49" charset="-122"/>
              </a:rPr>
              <a:t>》《</a:t>
            </a:r>
            <a:r>
              <a:rPr lang="zh-CN" altLang="en-US" sz="2400" b="1" dirty="0">
                <a:latin typeface="楷体" pitchFamily="49" charset="-122"/>
                <a:ea typeface="楷体" pitchFamily="49" charset="-122"/>
              </a:rPr>
              <a:t>论雅俗共赏》等。他的散文以语言洗练、文笔秀丽著称。散文代表作有《匆匆</a:t>
            </a:r>
            <a:r>
              <a:rPr lang="zh-CN" altLang="en-US" sz="2400" b="1" dirty="0" smtClean="0">
                <a:latin typeface="楷体" pitchFamily="49" charset="-122"/>
                <a:ea typeface="楷体" pitchFamily="49" charset="-122"/>
              </a:rPr>
              <a:t>》《</a:t>
            </a:r>
            <a:r>
              <a:rPr lang="zh-CN" altLang="en-US" sz="2400" b="1" dirty="0">
                <a:latin typeface="楷体" pitchFamily="49" charset="-122"/>
                <a:ea typeface="楷体" pitchFamily="49" charset="-122"/>
              </a:rPr>
              <a:t>春</a:t>
            </a:r>
            <a:r>
              <a:rPr lang="zh-CN" altLang="en-US" sz="2400" b="1" dirty="0" smtClean="0">
                <a:latin typeface="楷体" pitchFamily="49" charset="-122"/>
                <a:ea typeface="楷体" pitchFamily="49" charset="-122"/>
              </a:rPr>
              <a:t>》《</a:t>
            </a:r>
            <a:r>
              <a:rPr lang="zh-CN" altLang="en-US" sz="2400" b="1" dirty="0">
                <a:latin typeface="楷体" pitchFamily="49" charset="-122"/>
                <a:ea typeface="楷体" pitchFamily="49" charset="-122"/>
              </a:rPr>
              <a:t>荷塘月色</a:t>
            </a:r>
            <a:r>
              <a:rPr lang="zh-CN" altLang="en-US" sz="2400" b="1" dirty="0" smtClean="0">
                <a:latin typeface="楷体" pitchFamily="49" charset="-122"/>
                <a:ea typeface="楷体" pitchFamily="49" charset="-122"/>
              </a:rPr>
              <a:t>》《</a:t>
            </a:r>
            <a:r>
              <a:rPr lang="zh-CN" altLang="en-US" sz="2400" b="1" dirty="0">
                <a:latin typeface="楷体" pitchFamily="49" charset="-122"/>
                <a:ea typeface="楷体" pitchFamily="49" charset="-122"/>
              </a:rPr>
              <a:t>背影》等。</a:t>
            </a:r>
          </a:p>
        </p:txBody>
      </p:sp>
    </p:spTree>
  </p:cSld>
  <p:clrMapOvr>
    <a:masterClrMapping/>
  </p:clrMapOvr>
  <p:transition spd="slow">
    <p:random/>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3250" name="组合 15"/>
          <p:cNvGrpSpPr>
            <a:grpSpLocks/>
          </p:cNvGrpSpPr>
          <p:nvPr/>
        </p:nvGrpSpPr>
        <p:grpSpPr bwMode="auto">
          <a:xfrm>
            <a:off x="44450" y="-39688"/>
            <a:ext cx="2006600" cy="522288"/>
            <a:chOff x="70" y="-63"/>
            <a:chExt cx="3160" cy="824"/>
          </a:xfrm>
        </p:grpSpPr>
        <p:sp>
          <p:nvSpPr>
            <p:cNvPr id="53258" name="文本框 6"/>
            <p:cNvSpPr txBox="1">
              <a:spLocks noChangeArrowheads="1"/>
            </p:cNvSpPr>
            <p:nvPr/>
          </p:nvSpPr>
          <p:spPr bwMode="auto">
            <a:xfrm>
              <a:off x="678" y="-63"/>
              <a:ext cx="2552" cy="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kumimoji="1" lang="zh-CN" altLang="en-US" sz="2800">
                  <a:latin typeface="黑体" pitchFamily="49" charset="-122"/>
                  <a:ea typeface="黑体" pitchFamily="49" charset="-122"/>
                </a:rPr>
                <a:t>精读细研</a:t>
              </a:r>
            </a:p>
          </p:txBody>
        </p:sp>
        <p:cxnSp>
          <p:nvCxnSpPr>
            <p:cNvPr id="19" name="直线连接符 9"/>
            <p:cNvCxnSpPr/>
            <p:nvPr/>
          </p:nvCxnSpPr>
          <p:spPr>
            <a:xfrm>
              <a:off x="70" y="701"/>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20" name="菱形 19"/>
            <p:cNvSpPr/>
            <p:nvPr/>
          </p:nvSpPr>
          <p:spPr>
            <a:xfrm>
              <a:off x="125" y="147"/>
              <a:ext cx="553" cy="554"/>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kumimoji="1" lang="zh-CN" altLang="en-US"/>
            </a:p>
          </p:txBody>
        </p:sp>
      </p:grpSp>
      <p:sp>
        <p:nvSpPr>
          <p:cNvPr id="53251" name="Text Box 3"/>
          <p:cNvSpPr txBox="1">
            <a:spLocks noChangeArrowheads="1"/>
          </p:cNvSpPr>
          <p:nvPr/>
        </p:nvSpPr>
        <p:spPr bwMode="auto">
          <a:xfrm>
            <a:off x="684213" y="1101725"/>
            <a:ext cx="616108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400" b="1">
                <a:latin typeface="宋体" pitchFamily="2" charset="-122"/>
              </a:rPr>
              <a:t>结合文章第</a:t>
            </a:r>
            <a:r>
              <a:rPr lang="en-US" altLang="zh-CN" sz="2400" b="1">
                <a:latin typeface="宋体" pitchFamily="2" charset="-122"/>
              </a:rPr>
              <a:t>6</a:t>
            </a:r>
            <a:r>
              <a:rPr lang="zh-CN" altLang="en-US" sz="2400" b="1">
                <a:latin typeface="宋体" pitchFamily="2" charset="-122"/>
              </a:rPr>
              <a:t>段说说江南春雨的妙处在哪里。</a:t>
            </a:r>
          </a:p>
        </p:txBody>
      </p:sp>
      <p:sp>
        <p:nvSpPr>
          <p:cNvPr id="8" name="Text Box 4"/>
          <p:cNvSpPr txBox="1">
            <a:spLocks noChangeArrowheads="1"/>
          </p:cNvSpPr>
          <p:nvPr/>
        </p:nvSpPr>
        <p:spPr bwMode="auto">
          <a:xfrm>
            <a:off x="614363" y="2397125"/>
            <a:ext cx="554037" cy="1474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zh-CN" altLang="en-US" sz="2400" b="1">
                <a:latin typeface="黑体" pitchFamily="49" charset="-122"/>
                <a:ea typeface="黑体" pitchFamily="49" charset="-122"/>
              </a:rPr>
              <a:t>春雨图</a:t>
            </a:r>
          </a:p>
        </p:txBody>
      </p:sp>
      <p:sp>
        <p:nvSpPr>
          <p:cNvPr id="9" name="AutoShape 5"/>
          <p:cNvSpPr>
            <a:spLocks/>
          </p:cNvSpPr>
          <p:nvPr/>
        </p:nvSpPr>
        <p:spPr bwMode="auto">
          <a:xfrm>
            <a:off x="1266825" y="1882775"/>
            <a:ext cx="238125" cy="2503488"/>
          </a:xfrm>
          <a:prstGeom prst="leftBrace">
            <a:avLst>
              <a:gd name="adj1" fmla="val 56558"/>
              <a:gd name="adj2" fmla="val 50000"/>
            </a:avLst>
          </a:prstGeom>
          <a:noFill/>
          <a:ln w="28575">
            <a:solidFill>
              <a:srgbClr val="00B050"/>
            </a:solidFill>
            <a:round/>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endParaRPr lang="zh-CN" altLang="en-US" sz="2400">
              <a:latin typeface="黑体" pitchFamily="49" charset="-122"/>
              <a:ea typeface="黑体" pitchFamily="49" charset="-122"/>
            </a:endParaRPr>
          </a:p>
        </p:txBody>
      </p:sp>
      <p:sp>
        <p:nvSpPr>
          <p:cNvPr id="10" name="Text Box 6">
            <a:extLst>
              <a:ext uri="{FF2B5EF4-FFF2-40B4-BE49-F238E27FC236}"/>
            </a:extLst>
          </p:cNvPr>
          <p:cNvSpPr txBox="1">
            <a:spLocks noChangeArrowheads="1"/>
          </p:cNvSpPr>
          <p:nvPr/>
        </p:nvSpPr>
        <p:spPr bwMode="auto">
          <a:xfrm>
            <a:off x="1579563" y="1811338"/>
            <a:ext cx="6864350" cy="904875"/>
          </a:xfrm>
          <a:prstGeom prst="rect">
            <a:avLst/>
          </a:prstGeom>
          <a:noFill/>
          <a:ln>
            <a:noFill/>
          </a:ln>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lnSpc>
                <a:spcPct val="110000"/>
              </a:lnSpc>
              <a:defRPr/>
            </a:pPr>
            <a:r>
              <a:rPr lang="zh-CN" altLang="en-US" sz="2400" b="1" dirty="0">
                <a:latin typeface="楷体" panose="02010609060101010101" pitchFamily="49" charset="-122"/>
                <a:ea typeface="楷体" panose="02010609060101010101" pitchFamily="49" charset="-122"/>
              </a:rPr>
              <a:t>像牛毛，像花针，像细丝，密密地斜织着。 </a:t>
            </a:r>
            <a:endParaRPr lang="en-US" altLang="zh-CN" sz="2400" b="1" dirty="0">
              <a:latin typeface="楷体" panose="02010609060101010101" pitchFamily="49" charset="-122"/>
              <a:ea typeface="楷体" panose="02010609060101010101" pitchFamily="49" charset="-122"/>
            </a:endParaRPr>
          </a:p>
          <a:p>
            <a:pPr algn="r" eaLnBrk="1" hangingPunct="1">
              <a:lnSpc>
                <a:spcPct val="110000"/>
              </a:lnSpc>
              <a:defRPr/>
            </a:pPr>
            <a:r>
              <a:rPr lang="zh-CN" altLang="en-US" sz="2400" b="1" dirty="0">
                <a:solidFill>
                  <a:srgbClr val="FF0000"/>
                </a:solidFill>
                <a:latin typeface="+mj-lt"/>
                <a:ea typeface="楷体" panose="02010609060101010101" pitchFamily="49" charset="-122"/>
              </a:rPr>
              <a:t>——</a:t>
            </a:r>
            <a:r>
              <a:rPr lang="zh-CN" altLang="en-US" sz="2400" b="1" dirty="0">
                <a:solidFill>
                  <a:srgbClr val="FF0000"/>
                </a:solidFill>
                <a:latin typeface="楷体" panose="02010609060101010101" pitchFamily="49" charset="-122"/>
                <a:ea typeface="楷体" panose="02010609060101010101" pitchFamily="49" charset="-122"/>
              </a:rPr>
              <a:t>比喻</a:t>
            </a:r>
          </a:p>
        </p:txBody>
      </p:sp>
      <p:sp>
        <p:nvSpPr>
          <p:cNvPr id="11" name="Text Box 7">
            <a:extLst>
              <a:ext uri="{FF2B5EF4-FFF2-40B4-BE49-F238E27FC236}"/>
            </a:extLst>
          </p:cNvPr>
          <p:cNvSpPr txBox="1">
            <a:spLocks noChangeArrowheads="1"/>
          </p:cNvSpPr>
          <p:nvPr/>
        </p:nvSpPr>
        <p:spPr bwMode="auto">
          <a:xfrm>
            <a:off x="1579563" y="2713038"/>
            <a:ext cx="6791325" cy="904875"/>
          </a:xfrm>
          <a:prstGeom prst="rect">
            <a:avLst/>
          </a:prstGeom>
          <a:noFill/>
          <a:ln>
            <a:noFill/>
          </a:ln>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lnSpc>
                <a:spcPct val="110000"/>
              </a:lnSpc>
              <a:defRPr/>
            </a:pPr>
            <a:r>
              <a:rPr lang="zh-CN" altLang="en-US" sz="2400" b="1" dirty="0">
                <a:latin typeface="楷体" panose="02010609060101010101" pitchFamily="49" charset="-122"/>
                <a:ea typeface="楷体" panose="02010609060101010101" pitchFamily="49" charset="-122"/>
              </a:rPr>
              <a:t>树叶子却绿得发亮，小草也青得逼你的眼。             </a:t>
            </a:r>
            <a:endParaRPr lang="en-US" altLang="zh-CN" sz="2400" b="1" dirty="0">
              <a:latin typeface="楷体" panose="02010609060101010101" pitchFamily="49" charset="-122"/>
              <a:ea typeface="楷体" panose="02010609060101010101" pitchFamily="49" charset="-122"/>
            </a:endParaRPr>
          </a:p>
          <a:p>
            <a:pPr algn="r" eaLnBrk="1" hangingPunct="1">
              <a:lnSpc>
                <a:spcPct val="110000"/>
              </a:lnSpc>
              <a:defRPr/>
            </a:pPr>
            <a:r>
              <a:rPr lang="zh-CN" altLang="en-US" sz="2400" b="1" dirty="0">
                <a:solidFill>
                  <a:srgbClr val="FF0000"/>
                </a:solidFill>
                <a:latin typeface="+mj-lt"/>
                <a:ea typeface="楷体" panose="02010609060101010101" pitchFamily="49" charset="-122"/>
              </a:rPr>
              <a:t>——</a:t>
            </a:r>
            <a:r>
              <a:rPr lang="zh-CN" altLang="en-US" sz="2400" b="1" dirty="0">
                <a:solidFill>
                  <a:srgbClr val="FF0000"/>
                </a:solidFill>
                <a:latin typeface="楷体" panose="02010609060101010101" pitchFamily="49" charset="-122"/>
                <a:ea typeface="楷体" panose="02010609060101010101" pitchFamily="49" charset="-122"/>
              </a:rPr>
              <a:t>侧面描写</a:t>
            </a:r>
          </a:p>
        </p:txBody>
      </p:sp>
      <p:sp>
        <p:nvSpPr>
          <p:cNvPr id="12" name="Text Box 8">
            <a:extLst>
              <a:ext uri="{FF2B5EF4-FFF2-40B4-BE49-F238E27FC236}"/>
            </a:extLst>
          </p:cNvPr>
          <p:cNvSpPr txBox="1">
            <a:spLocks noChangeArrowheads="1"/>
          </p:cNvSpPr>
          <p:nvPr/>
        </p:nvSpPr>
        <p:spPr bwMode="auto">
          <a:xfrm>
            <a:off x="1476375" y="3795713"/>
            <a:ext cx="7010400" cy="904875"/>
          </a:xfrm>
          <a:prstGeom prst="rect">
            <a:avLst/>
          </a:prstGeom>
          <a:noFill/>
          <a:ln>
            <a:noFill/>
          </a:ln>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lnSpc>
                <a:spcPct val="110000"/>
              </a:lnSpc>
              <a:defRPr/>
            </a:pPr>
            <a:r>
              <a:rPr lang="zh-CN" altLang="en-US" sz="2400" b="1" dirty="0">
                <a:latin typeface="楷体" panose="02010609060101010101" pitchFamily="49" charset="-122"/>
                <a:ea typeface="楷体" panose="02010609060101010101" pitchFamily="49" charset="-122"/>
              </a:rPr>
              <a:t>乡下去，小路上，石桥</a:t>
            </a:r>
            <a:r>
              <a:rPr lang="zh-CN" altLang="en-US" sz="2400" b="1" dirty="0" smtClean="0">
                <a:latin typeface="楷体" panose="02010609060101010101" pitchFamily="49" charset="-122"/>
                <a:ea typeface="楷体" panose="02010609060101010101" pitchFamily="49" charset="-122"/>
              </a:rPr>
              <a:t>边</a:t>
            </a:r>
            <a:r>
              <a:rPr lang="en-US" altLang="zh-CN" sz="2400" b="1" dirty="0" smtClean="0">
                <a:latin typeface="楷体" panose="02010609060101010101" pitchFamily="49" charset="-122"/>
                <a:ea typeface="楷体" panose="02010609060101010101" pitchFamily="49" charset="-122"/>
              </a:rPr>
              <a:t>……</a:t>
            </a:r>
            <a:r>
              <a:rPr lang="zh-CN" altLang="en-US" sz="2400" b="1" dirty="0" smtClean="0">
                <a:latin typeface="楷体" panose="02010609060101010101" pitchFamily="49" charset="-122"/>
                <a:ea typeface="楷体" panose="02010609060101010101" pitchFamily="49" charset="-122"/>
                <a:sym typeface="宋体" pitchFamily="2" charset="-122"/>
              </a:rPr>
              <a:t>在</a:t>
            </a:r>
            <a:r>
              <a:rPr lang="zh-CN" altLang="en-US" sz="2400" b="1" dirty="0">
                <a:latin typeface="楷体" panose="02010609060101010101" pitchFamily="49" charset="-122"/>
                <a:ea typeface="楷体" panose="02010609060101010101" pitchFamily="49" charset="-122"/>
                <a:sym typeface="宋体" pitchFamily="2" charset="-122"/>
              </a:rPr>
              <a:t>雨里静默着。             </a:t>
            </a:r>
            <a:endParaRPr lang="en-US" altLang="zh-CN" sz="2400" b="1" dirty="0">
              <a:latin typeface="楷体" panose="02010609060101010101" pitchFamily="49" charset="-122"/>
              <a:ea typeface="楷体" panose="02010609060101010101" pitchFamily="49" charset="-122"/>
              <a:sym typeface="宋体" pitchFamily="2" charset="-122"/>
            </a:endParaRPr>
          </a:p>
          <a:p>
            <a:pPr algn="r" eaLnBrk="1" hangingPunct="1">
              <a:lnSpc>
                <a:spcPct val="110000"/>
              </a:lnSpc>
              <a:defRPr/>
            </a:pPr>
            <a:r>
              <a:rPr lang="zh-CN" altLang="en-US" sz="2400" b="1" dirty="0">
                <a:solidFill>
                  <a:srgbClr val="FF0000"/>
                </a:solidFill>
                <a:latin typeface="+mj-lt"/>
                <a:ea typeface="楷体" panose="02010609060101010101" pitchFamily="49" charset="-122"/>
                <a:sym typeface="宋体" pitchFamily="2" charset="-122"/>
              </a:rPr>
              <a:t>——</a:t>
            </a:r>
            <a:r>
              <a:rPr lang="zh-CN" altLang="en-US" sz="2400" b="1" dirty="0">
                <a:solidFill>
                  <a:srgbClr val="FF0000"/>
                </a:solidFill>
                <a:latin typeface="楷体" panose="02010609060101010101" pitchFamily="49" charset="-122"/>
                <a:ea typeface="楷体" panose="02010609060101010101" pitchFamily="49" charset="-122"/>
                <a:sym typeface="宋体" pitchFamily="2" charset="-122"/>
              </a:rPr>
              <a:t>环境描写</a:t>
            </a:r>
          </a:p>
        </p:txBody>
      </p:sp>
      <p:sp>
        <p:nvSpPr>
          <p:cNvPr id="53257" name="Text Box 12"/>
          <p:cNvSpPr txBox="1">
            <a:spLocks noChangeArrowheads="1"/>
          </p:cNvSpPr>
          <p:nvPr/>
        </p:nvSpPr>
        <p:spPr bwMode="auto">
          <a:xfrm>
            <a:off x="142875" y="500063"/>
            <a:ext cx="2171700"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indent="-457200"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Wingdings" pitchFamily="2" charset="2"/>
              <a:buChar char="u"/>
            </a:pPr>
            <a:r>
              <a:rPr lang="zh-CN" altLang="en-US" sz="3200" b="1">
                <a:solidFill>
                  <a:srgbClr val="0000FF"/>
                </a:solidFill>
                <a:latin typeface="黑体" pitchFamily="49" charset="-122"/>
                <a:ea typeface="黑体" pitchFamily="49" charset="-122"/>
              </a:rPr>
              <a:t>春雨图</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ppt_x"/>
                                          </p:val>
                                        </p:tav>
                                        <p:tav tm="100000">
                                          <p:val>
                                            <p:strVal val="#ppt_x"/>
                                          </p:val>
                                        </p:tav>
                                      </p:tavLst>
                                    </p:anim>
                                    <p:anim calcmode="lin" valueType="num">
                                      <p:cBhvr additive="base">
                                        <p:cTn id="1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3" fill="hold" nodeType="clickPar">
                      <p:stCondLst>
                        <p:cond delay="indefinite"/>
                      </p:stCondLst>
                      <p:childTnLst>
                        <p:par>
                          <p:cTn id="14" fill="hold" nodeType="withGroup">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checkerboard(across)">
                                      <p:cBhvr>
                                        <p:cTn id="17" dur="500"/>
                                        <p:tgtEl>
                                          <p:spTgt spid="10"/>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checkerboard(across)">
                                      <p:cBhvr>
                                        <p:cTn id="22" dur="500"/>
                                        <p:tgtEl>
                                          <p:spTgt spid="11"/>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5" presetClass="entr" presetSubtype="10"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checkerboard(across)">
                                      <p:cBhvr>
                                        <p:cTn id="2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utoUpdateAnimBg="0"/>
      <p:bldP spid="9" grpId="0" animBg="1"/>
      <p:bldP spid="10" grpId="0" bldLvl="0" autoUpdateAnimBg="0"/>
      <p:bldP spid="11" grpId="0" bldLvl="0" autoUpdateAnimBg="0"/>
      <p:bldP spid="12" grpId="0" bldLvl="0" autoUpdateAnimBg="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4274" name="组合 15"/>
          <p:cNvGrpSpPr>
            <a:grpSpLocks/>
          </p:cNvGrpSpPr>
          <p:nvPr/>
        </p:nvGrpSpPr>
        <p:grpSpPr bwMode="auto">
          <a:xfrm>
            <a:off x="44450" y="-39688"/>
            <a:ext cx="2006600" cy="522288"/>
            <a:chOff x="70" y="-63"/>
            <a:chExt cx="3160" cy="824"/>
          </a:xfrm>
        </p:grpSpPr>
        <p:sp>
          <p:nvSpPr>
            <p:cNvPr id="54287" name="文本框 6"/>
            <p:cNvSpPr txBox="1">
              <a:spLocks noChangeArrowheads="1"/>
            </p:cNvSpPr>
            <p:nvPr/>
          </p:nvSpPr>
          <p:spPr bwMode="auto">
            <a:xfrm>
              <a:off x="678" y="-63"/>
              <a:ext cx="2552" cy="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kumimoji="1" lang="zh-CN" altLang="en-US" sz="2800">
                  <a:latin typeface="黑体" pitchFamily="49" charset="-122"/>
                  <a:ea typeface="黑体" pitchFamily="49" charset="-122"/>
                </a:rPr>
                <a:t>精读细研</a:t>
              </a:r>
            </a:p>
          </p:txBody>
        </p:sp>
        <p:cxnSp>
          <p:nvCxnSpPr>
            <p:cNvPr id="19" name="直线连接符 9"/>
            <p:cNvCxnSpPr/>
            <p:nvPr/>
          </p:nvCxnSpPr>
          <p:spPr>
            <a:xfrm>
              <a:off x="70" y="701"/>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20" name="菱形 19"/>
            <p:cNvSpPr/>
            <p:nvPr/>
          </p:nvSpPr>
          <p:spPr>
            <a:xfrm>
              <a:off x="125" y="147"/>
              <a:ext cx="553" cy="554"/>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kumimoji="1" lang="zh-CN" altLang="en-US">
                <a:latin typeface="黑体" panose="02010609060101010101" pitchFamily="49" charset="-122"/>
                <a:ea typeface="黑体" panose="02010609060101010101" pitchFamily="49" charset="-122"/>
              </a:endParaRPr>
            </a:p>
          </p:txBody>
        </p:sp>
      </p:grpSp>
      <p:sp>
        <p:nvSpPr>
          <p:cNvPr id="54275" name="Text Box 12"/>
          <p:cNvSpPr txBox="1">
            <a:spLocks noChangeArrowheads="1"/>
          </p:cNvSpPr>
          <p:nvPr/>
        </p:nvSpPr>
        <p:spPr bwMode="auto">
          <a:xfrm>
            <a:off x="34925" y="555625"/>
            <a:ext cx="2171700"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indent="-457200"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Wingdings" pitchFamily="2" charset="2"/>
              <a:buChar char="u"/>
            </a:pPr>
            <a:r>
              <a:rPr lang="zh-CN" altLang="en-US" sz="3200" b="1">
                <a:solidFill>
                  <a:srgbClr val="0000FF"/>
                </a:solidFill>
                <a:latin typeface="黑体" pitchFamily="49" charset="-122"/>
                <a:ea typeface="黑体" pitchFamily="49" charset="-122"/>
              </a:rPr>
              <a:t>迎春图</a:t>
            </a:r>
          </a:p>
        </p:txBody>
      </p:sp>
      <p:sp>
        <p:nvSpPr>
          <p:cNvPr id="54276" name="矩形 8"/>
          <p:cNvSpPr>
            <a:spLocks noChangeArrowheads="1"/>
          </p:cNvSpPr>
          <p:nvPr/>
        </p:nvSpPr>
        <p:spPr bwMode="auto">
          <a:xfrm>
            <a:off x="539750" y="1246188"/>
            <a:ext cx="535781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b="1">
                <a:solidFill>
                  <a:srgbClr val="000000"/>
                </a:solidFill>
              </a:rPr>
              <a:t>请同学们轻声齐读这一段，思考：</a:t>
            </a:r>
          </a:p>
        </p:txBody>
      </p:sp>
      <p:sp>
        <p:nvSpPr>
          <p:cNvPr id="54277" name="矩形 9"/>
          <p:cNvSpPr>
            <a:spLocks noChangeArrowheads="1"/>
          </p:cNvSpPr>
          <p:nvPr/>
        </p:nvSpPr>
        <p:spPr bwMode="auto">
          <a:xfrm>
            <a:off x="247650" y="1851025"/>
            <a:ext cx="850106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en-US" altLang="zh-CN" sz="2400" b="1">
                <a:solidFill>
                  <a:srgbClr val="0000FF"/>
                </a:solidFill>
                <a:latin typeface="宋体" pitchFamily="2" charset="-122"/>
              </a:rPr>
              <a:t>1.</a:t>
            </a:r>
            <a:r>
              <a:rPr lang="zh-CN" altLang="en-US" sz="2400" b="1">
                <a:solidFill>
                  <a:srgbClr val="0000FF"/>
                </a:solidFill>
                <a:latin typeface="宋体" pitchFamily="2" charset="-122"/>
              </a:rPr>
              <a:t>“</a:t>
            </a:r>
            <a:r>
              <a:rPr lang="zh-CN" altLang="en-US" sz="2400" b="1">
                <a:solidFill>
                  <a:srgbClr val="0000FF"/>
                </a:solidFill>
                <a:latin typeface="楷体" pitchFamily="49" charset="-122"/>
                <a:ea typeface="楷体" pitchFamily="49" charset="-122"/>
              </a:rPr>
              <a:t>城里乡下</a:t>
            </a:r>
            <a:r>
              <a:rPr lang="zh-CN" altLang="en-US" sz="2400" b="1">
                <a:solidFill>
                  <a:srgbClr val="0000FF"/>
                </a:solidFill>
                <a:latin typeface="宋体" pitchFamily="2" charset="-122"/>
              </a:rPr>
              <a:t>”“</a:t>
            </a:r>
            <a:r>
              <a:rPr lang="zh-CN" altLang="en-US" sz="2400" b="1">
                <a:solidFill>
                  <a:srgbClr val="0000FF"/>
                </a:solidFill>
                <a:latin typeface="楷体" pitchFamily="49" charset="-122"/>
                <a:ea typeface="楷体" pitchFamily="49" charset="-122"/>
              </a:rPr>
              <a:t>家家户户</a:t>
            </a:r>
            <a:r>
              <a:rPr lang="zh-CN" altLang="en-US" sz="2400" b="1">
                <a:solidFill>
                  <a:srgbClr val="0000FF"/>
                </a:solidFill>
                <a:latin typeface="宋体" pitchFamily="2" charset="-122"/>
              </a:rPr>
              <a:t>”“</a:t>
            </a:r>
            <a:r>
              <a:rPr lang="zh-CN" altLang="en-US" sz="2400" b="1">
                <a:solidFill>
                  <a:srgbClr val="0000FF"/>
                </a:solidFill>
                <a:latin typeface="楷体" pitchFamily="49" charset="-122"/>
                <a:ea typeface="楷体" pitchFamily="49" charset="-122"/>
              </a:rPr>
              <a:t>老老小小</a:t>
            </a:r>
            <a:r>
              <a:rPr lang="zh-CN" altLang="en-US" sz="2400" b="1">
                <a:solidFill>
                  <a:srgbClr val="0000FF"/>
                </a:solidFill>
                <a:latin typeface="宋体" pitchFamily="2" charset="-122"/>
              </a:rPr>
              <a:t>”表示什么意思？</a:t>
            </a:r>
          </a:p>
        </p:txBody>
      </p:sp>
      <p:sp>
        <p:nvSpPr>
          <p:cNvPr id="2" name="矩形 1"/>
          <p:cNvSpPr/>
          <p:nvPr/>
        </p:nvSpPr>
        <p:spPr>
          <a:xfrm>
            <a:off x="1979613" y="2500313"/>
            <a:ext cx="1422400" cy="460375"/>
          </a:xfrm>
          <a:prstGeom prst="rect">
            <a:avLst/>
          </a:prstGeom>
          <a:solidFill>
            <a:schemeClr val="accent6">
              <a:lumMod val="20000"/>
              <a:lumOff val="80000"/>
            </a:schemeClr>
          </a:solidFill>
        </p:spPr>
        <p:txBody>
          <a:bodyPr wrap="none">
            <a:spAutoFit/>
          </a:bodyPr>
          <a:lstStyle/>
          <a:p>
            <a:pPr>
              <a:defRPr/>
            </a:pPr>
            <a:r>
              <a:rPr lang="zh-CN" altLang="en-US" sz="2400" b="1" dirty="0">
                <a:latin typeface="楷体" panose="02010609060101010101" pitchFamily="49" charset="-122"/>
                <a:ea typeface="楷体" panose="02010609060101010101" pitchFamily="49" charset="-122"/>
              </a:rPr>
              <a:t>城里乡下</a:t>
            </a:r>
            <a:endParaRPr lang="zh-CN" altLang="en-US" dirty="0">
              <a:latin typeface="楷体" panose="02010609060101010101" pitchFamily="49" charset="-122"/>
              <a:ea typeface="楷体" panose="02010609060101010101" pitchFamily="49" charset="-122"/>
            </a:endParaRPr>
          </a:p>
        </p:txBody>
      </p:sp>
      <p:sp>
        <p:nvSpPr>
          <p:cNvPr id="3" name="矩形 2"/>
          <p:cNvSpPr/>
          <p:nvPr/>
        </p:nvSpPr>
        <p:spPr>
          <a:xfrm>
            <a:off x="1979613" y="3117850"/>
            <a:ext cx="1422400" cy="461963"/>
          </a:xfrm>
          <a:prstGeom prst="rect">
            <a:avLst/>
          </a:prstGeom>
          <a:solidFill>
            <a:schemeClr val="accent6">
              <a:lumMod val="20000"/>
              <a:lumOff val="80000"/>
            </a:schemeClr>
          </a:solidFill>
        </p:spPr>
        <p:txBody>
          <a:bodyPr wrap="none">
            <a:spAutoFit/>
          </a:bodyPr>
          <a:lstStyle/>
          <a:p>
            <a:pPr>
              <a:defRPr/>
            </a:pPr>
            <a:r>
              <a:rPr lang="zh-CN" altLang="en-US" sz="2400" b="1" dirty="0">
                <a:latin typeface="楷体" panose="02010609060101010101" pitchFamily="49" charset="-122"/>
                <a:ea typeface="楷体" panose="02010609060101010101" pitchFamily="49" charset="-122"/>
              </a:rPr>
              <a:t>家家户户</a:t>
            </a:r>
            <a:endParaRPr lang="zh-CN" altLang="en-US" dirty="0">
              <a:latin typeface="楷体" panose="02010609060101010101" pitchFamily="49" charset="-122"/>
              <a:ea typeface="楷体" panose="02010609060101010101" pitchFamily="49" charset="-122"/>
            </a:endParaRPr>
          </a:p>
        </p:txBody>
      </p:sp>
      <p:sp>
        <p:nvSpPr>
          <p:cNvPr id="4" name="矩形 3"/>
          <p:cNvSpPr/>
          <p:nvPr/>
        </p:nvSpPr>
        <p:spPr>
          <a:xfrm>
            <a:off x="1997075" y="3724275"/>
            <a:ext cx="1422400" cy="461963"/>
          </a:xfrm>
          <a:prstGeom prst="rect">
            <a:avLst/>
          </a:prstGeom>
          <a:solidFill>
            <a:schemeClr val="accent6">
              <a:lumMod val="20000"/>
              <a:lumOff val="80000"/>
            </a:schemeClr>
          </a:solidFill>
        </p:spPr>
        <p:txBody>
          <a:bodyPr wrap="none">
            <a:spAutoFit/>
          </a:bodyPr>
          <a:lstStyle/>
          <a:p>
            <a:pPr>
              <a:defRPr/>
            </a:pPr>
            <a:r>
              <a:rPr lang="zh-CN" altLang="en-US" sz="2400" b="1" dirty="0">
                <a:latin typeface="楷体" panose="02010609060101010101" pitchFamily="49" charset="-122"/>
                <a:ea typeface="楷体" panose="02010609060101010101" pitchFamily="49" charset="-122"/>
              </a:rPr>
              <a:t>老老小小</a:t>
            </a:r>
            <a:endParaRPr lang="zh-CN" altLang="en-US" dirty="0">
              <a:latin typeface="楷体" panose="02010609060101010101" pitchFamily="49" charset="-122"/>
              <a:ea typeface="楷体" panose="02010609060101010101" pitchFamily="49" charset="-122"/>
            </a:endParaRPr>
          </a:p>
        </p:txBody>
      </p:sp>
      <p:cxnSp>
        <p:nvCxnSpPr>
          <p:cNvPr id="9" name="直接箭头连接符 8"/>
          <p:cNvCxnSpPr/>
          <p:nvPr/>
        </p:nvCxnSpPr>
        <p:spPr>
          <a:xfrm flipV="1">
            <a:off x="3546475" y="2730500"/>
            <a:ext cx="1241425" cy="0"/>
          </a:xfrm>
          <a:prstGeom prst="straightConnector1">
            <a:avLst/>
          </a:prstGeom>
          <a:ln w="15875">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1" name="直接箭头连接符 20"/>
          <p:cNvCxnSpPr/>
          <p:nvPr/>
        </p:nvCxnSpPr>
        <p:spPr>
          <a:xfrm flipV="1">
            <a:off x="3554413" y="3363913"/>
            <a:ext cx="1241425" cy="0"/>
          </a:xfrm>
          <a:prstGeom prst="straightConnector1">
            <a:avLst/>
          </a:prstGeom>
          <a:ln w="15875">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2" name="直接箭头连接符 21"/>
          <p:cNvCxnSpPr/>
          <p:nvPr/>
        </p:nvCxnSpPr>
        <p:spPr>
          <a:xfrm flipV="1">
            <a:off x="3546475" y="3940175"/>
            <a:ext cx="1241425" cy="0"/>
          </a:xfrm>
          <a:prstGeom prst="straightConnector1">
            <a:avLst/>
          </a:prstGeom>
          <a:ln w="15875">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23" name="矩形 22"/>
          <p:cNvSpPr/>
          <p:nvPr/>
        </p:nvSpPr>
        <p:spPr>
          <a:xfrm>
            <a:off x="4932363" y="2500313"/>
            <a:ext cx="1422400" cy="460375"/>
          </a:xfrm>
          <a:prstGeom prst="rect">
            <a:avLst/>
          </a:prstGeom>
          <a:solidFill>
            <a:schemeClr val="accent5">
              <a:lumMod val="20000"/>
              <a:lumOff val="80000"/>
            </a:schemeClr>
          </a:solidFill>
        </p:spPr>
        <p:txBody>
          <a:bodyPr wrap="none">
            <a:spAutoFit/>
          </a:bodyPr>
          <a:lstStyle/>
          <a:p>
            <a:pPr>
              <a:defRPr/>
            </a:pPr>
            <a:r>
              <a:rPr lang="zh-CN" altLang="en-US" sz="2400" b="1" dirty="0">
                <a:latin typeface="楷体" panose="02010609060101010101" pitchFamily="49" charset="-122"/>
                <a:ea typeface="楷体" panose="02010609060101010101" pitchFamily="49" charset="-122"/>
              </a:rPr>
              <a:t>范围之广</a:t>
            </a:r>
            <a:endParaRPr lang="zh-CN" altLang="en-US" dirty="0">
              <a:latin typeface="楷体" panose="02010609060101010101" pitchFamily="49" charset="-122"/>
              <a:ea typeface="楷体" panose="02010609060101010101" pitchFamily="49" charset="-122"/>
            </a:endParaRPr>
          </a:p>
        </p:txBody>
      </p:sp>
      <p:sp>
        <p:nvSpPr>
          <p:cNvPr id="24" name="矩形 23"/>
          <p:cNvSpPr/>
          <p:nvPr/>
        </p:nvSpPr>
        <p:spPr>
          <a:xfrm>
            <a:off x="4932363" y="3117850"/>
            <a:ext cx="1422400" cy="461963"/>
          </a:xfrm>
          <a:prstGeom prst="rect">
            <a:avLst/>
          </a:prstGeom>
          <a:solidFill>
            <a:schemeClr val="accent5">
              <a:lumMod val="20000"/>
              <a:lumOff val="80000"/>
            </a:schemeClr>
          </a:solidFill>
        </p:spPr>
        <p:txBody>
          <a:bodyPr wrap="none">
            <a:spAutoFit/>
          </a:bodyPr>
          <a:lstStyle/>
          <a:p>
            <a:pPr>
              <a:defRPr/>
            </a:pPr>
            <a:r>
              <a:rPr lang="zh-CN" altLang="en-US" sz="2400" b="1" dirty="0">
                <a:latin typeface="楷体" panose="02010609060101010101" pitchFamily="49" charset="-122"/>
                <a:ea typeface="楷体" panose="02010609060101010101" pitchFamily="49" charset="-122"/>
              </a:rPr>
              <a:t>人数之多</a:t>
            </a:r>
            <a:endParaRPr lang="zh-CN" altLang="en-US" dirty="0">
              <a:latin typeface="楷体" panose="02010609060101010101" pitchFamily="49" charset="-122"/>
              <a:ea typeface="楷体" panose="02010609060101010101" pitchFamily="49" charset="-122"/>
            </a:endParaRPr>
          </a:p>
        </p:txBody>
      </p:sp>
      <p:sp>
        <p:nvSpPr>
          <p:cNvPr id="25" name="矩形 24"/>
          <p:cNvSpPr/>
          <p:nvPr/>
        </p:nvSpPr>
        <p:spPr>
          <a:xfrm>
            <a:off x="4949825" y="3724275"/>
            <a:ext cx="1422400" cy="461963"/>
          </a:xfrm>
          <a:prstGeom prst="rect">
            <a:avLst/>
          </a:prstGeom>
          <a:solidFill>
            <a:schemeClr val="accent5">
              <a:lumMod val="20000"/>
              <a:lumOff val="80000"/>
            </a:schemeClr>
          </a:solidFill>
        </p:spPr>
        <p:txBody>
          <a:bodyPr wrap="none">
            <a:spAutoFit/>
          </a:bodyPr>
          <a:lstStyle/>
          <a:p>
            <a:pPr>
              <a:defRPr/>
            </a:pPr>
            <a:r>
              <a:rPr lang="zh-CN" altLang="en-US" sz="2400" b="1" dirty="0">
                <a:latin typeface="楷体" panose="02010609060101010101" pitchFamily="49" charset="-122"/>
                <a:ea typeface="楷体" panose="02010609060101010101" pitchFamily="49" charset="-122"/>
              </a:rPr>
              <a:t>年龄之全</a:t>
            </a:r>
            <a:endParaRPr lang="zh-CN" altLang="en-US" dirty="0">
              <a:latin typeface="楷体" panose="02010609060101010101" pitchFamily="49" charset="-122"/>
              <a:ea typeface="楷体" panose="02010609060101010101" pitchFamily="49"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2" presetClass="entr" presetSubtype="8" fill="hold" nodeType="click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wipe(left)">
                                      <p:cBhvr>
                                        <p:cTn id="13" dur="500"/>
                                        <p:tgtEl>
                                          <p:spTgt spid="9"/>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23"/>
                                        </p:tgtEl>
                                        <p:attrNameLst>
                                          <p:attrName>style.visibility</p:attrName>
                                        </p:attrNameLst>
                                      </p:cBhvr>
                                      <p:to>
                                        <p:strVal val="visible"/>
                                      </p:to>
                                    </p:set>
                                    <p:anim calcmode="lin" valueType="num">
                                      <p:cBhvr additive="base">
                                        <p:cTn id="18" dur="500" fill="hold"/>
                                        <p:tgtEl>
                                          <p:spTgt spid="23"/>
                                        </p:tgtEl>
                                        <p:attrNameLst>
                                          <p:attrName>ppt_x</p:attrName>
                                        </p:attrNameLst>
                                      </p:cBhvr>
                                      <p:tavLst>
                                        <p:tav tm="0">
                                          <p:val>
                                            <p:strVal val="#ppt_x"/>
                                          </p:val>
                                        </p:tav>
                                        <p:tav tm="100000">
                                          <p:val>
                                            <p:strVal val="#ppt_x"/>
                                          </p:val>
                                        </p:tav>
                                      </p:tavLst>
                                    </p:anim>
                                    <p:anim calcmode="lin" valueType="num">
                                      <p:cBhvr additive="base">
                                        <p:cTn id="19"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20" fill="hold" nodeType="clickPar">
                      <p:stCondLst>
                        <p:cond delay="indefinite"/>
                      </p:stCondLst>
                      <p:childTnLst>
                        <p:par>
                          <p:cTn id="21" fill="hold" nodeType="withGroup">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3"/>
                                        </p:tgtEl>
                                        <p:attrNameLst>
                                          <p:attrName>style.visibility</p:attrName>
                                        </p:attrNameLst>
                                      </p:cBhvr>
                                      <p:to>
                                        <p:strVal val="visible"/>
                                      </p:to>
                                    </p:set>
                                    <p:anim calcmode="lin" valueType="num">
                                      <p:cBhvr additive="base">
                                        <p:cTn id="24" dur="500" fill="hold"/>
                                        <p:tgtEl>
                                          <p:spTgt spid="3"/>
                                        </p:tgtEl>
                                        <p:attrNameLst>
                                          <p:attrName>ppt_x</p:attrName>
                                        </p:attrNameLst>
                                      </p:cBhvr>
                                      <p:tavLst>
                                        <p:tav tm="0">
                                          <p:val>
                                            <p:strVal val="#ppt_x"/>
                                          </p:val>
                                        </p:tav>
                                        <p:tav tm="100000">
                                          <p:val>
                                            <p:strVal val="#ppt_x"/>
                                          </p:val>
                                        </p:tav>
                                      </p:tavLst>
                                    </p:anim>
                                    <p:anim calcmode="lin" valueType="num">
                                      <p:cBhvr additive="base">
                                        <p:cTn id="25"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6" fill="hold" nodeType="clickPar">
                      <p:stCondLst>
                        <p:cond delay="indefinite"/>
                      </p:stCondLst>
                      <p:childTnLst>
                        <p:par>
                          <p:cTn id="27" fill="hold" nodeType="withGroup">
                            <p:stCondLst>
                              <p:cond delay="0"/>
                            </p:stCondLst>
                            <p:childTnLst>
                              <p:par>
                                <p:cTn id="28" presetID="22" presetClass="entr" presetSubtype="8" fill="hold" nodeType="clickEffect">
                                  <p:stCondLst>
                                    <p:cond delay="0"/>
                                  </p:stCondLst>
                                  <p:childTnLst>
                                    <p:set>
                                      <p:cBhvr>
                                        <p:cTn id="29" dur="1" fill="hold">
                                          <p:stCondLst>
                                            <p:cond delay="0"/>
                                          </p:stCondLst>
                                        </p:cTn>
                                        <p:tgtEl>
                                          <p:spTgt spid="21"/>
                                        </p:tgtEl>
                                        <p:attrNameLst>
                                          <p:attrName>style.visibility</p:attrName>
                                        </p:attrNameLst>
                                      </p:cBhvr>
                                      <p:to>
                                        <p:strVal val="visible"/>
                                      </p:to>
                                    </p:set>
                                    <p:animEffect transition="in" filter="wipe(left)">
                                      <p:cBhvr>
                                        <p:cTn id="30" dur="500"/>
                                        <p:tgtEl>
                                          <p:spTgt spid="21"/>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24"/>
                                        </p:tgtEl>
                                        <p:attrNameLst>
                                          <p:attrName>style.visibility</p:attrName>
                                        </p:attrNameLst>
                                      </p:cBhvr>
                                      <p:to>
                                        <p:strVal val="visible"/>
                                      </p:to>
                                    </p:set>
                                    <p:anim calcmode="lin" valueType="num">
                                      <p:cBhvr additive="base">
                                        <p:cTn id="35" dur="500" fill="hold"/>
                                        <p:tgtEl>
                                          <p:spTgt spid="24"/>
                                        </p:tgtEl>
                                        <p:attrNameLst>
                                          <p:attrName>ppt_x</p:attrName>
                                        </p:attrNameLst>
                                      </p:cBhvr>
                                      <p:tavLst>
                                        <p:tav tm="0">
                                          <p:val>
                                            <p:strVal val="#ppt_x"/>
                                          </p:val>
                                        </p:tav>
                                        <p:tav tm="100000">
                                          <p:val>
                                            <p:strVal val="#ppt_x"/>
                                          </p:val>
                                        </p:tav>
                                      </p:tavLst>
                                    </p:anim>
                                    <p:anim calcmode="lin" valueType="num">
                                      <p:cBhvr additive="base">
                                        <p:cTn id="36"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37" fill="hold" nodeType="clickPar">
                      <p:stCondLst>
                        <p:cond delay="indefinite"/>
                      </p:stCondLst>
                      <p:childTnLst>
                        <p:par>
                          <p:cTn id="38" fill="hold" nodeType="withGroup">
                            <p:stCondLst>
                              <p:cond delay="0"/>
                            </p:stCondLst>
                            <p:childTnLst>
                              <p:par>
                                <p:cTn id="39" presetID="2" presetClass="entr" presetSubtype="4" fill="hold" grpId="0" nodeType="clickEffect">
                                  <p:stCondLst>
                                    <p:cond delay="0"/>
                                  </p:stCondLst>
                                  <p:childTnLst>
                                    <p:set>
                                      <p:cBhvr>
                                        <p:cTn id="40" dur="1" fill="hold">
                                          <p:stCondLst>
                                            <p:cond delay="0"/>
                                          </p:stCondLst>
                                        </p:cTn>
                                        <p:tgtEl>
                                          <p:spTgt spid="4"/>
                                        </p:tgtEl>
                                        <p:attrNameLst>
                                          <p:attrName>style.visibility</p:attrName>
                                        </p:attrNameLst>
                                      </p:cBhvr>
                                      <p:to>
                                        <p:strVal val="visible"/>
                                      </p:to>
                                    </p:set>
                                    <p:anim calcmode="lin" valueType="num">
                                      <p:cBhvr additive="base">
                                        <p:cTn id="41" dur="500" fill="hold"/>
                                        <p:tgtEl>
                                          <p:spTgt spid="4"/>
                                        </p:tgtEl>
                                        <p:attrNameLst>
                                          <p:attrName>ppt_x</p:attrName>
                                        </p:attrNameLst>
                                      </p:cBhvr>
                                      <p:tavLst>
                                        <p:tav tm="0">
                                          <p:val>
                                            <p:strVal val="#ppt_x"/>
                                          </p:val>
                                        </p:tav>
                                        <p:tav tm="100000">
                                          <p:val>
                                            <p:strVal val="#ppt_x"/>
                                          </p:val>
                                        </p:tav>
                                      </p:tavLst>
                                    </p:anim>
                                    <p:anim calcmode="lin" valueType="num">
                                      <p:cBhvr additive="base">
                                        <p:cTn id="42"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43" fill="hold" nodeType="clickPar">
                      <p:stCondLst>
                        <p:cond delay="indefinite"/>
                      </p:stCondLst>
                      <p:childTnLst>
                        <p:par>
                          <p:cTn id="44" fill="hold" nodeType="withGroup">
                            <p:stCondLst>
                              <p:cond delay="0"/>
                            </p:stCondLst>
                            <p:childTnLst>
                              <p:par>
                                <p:cTn id="45" presetID="22" presetClass="entr" presetSubtype="8" fill="hold" nodeType="clickEffect">
                                  <p:stCondLst>
                                    <p:cond delay="0"/>
                                  </p:stCondLst>
                                  <p:childTnLst>
                                    <p:set>
                                      <p:cBhvr>
                                        <p:cTn id="46" dur="1" fill="hold">
                                          <p:stCondLst>
                                            <p:cond delay="0"/>
                                          </p:stCondLst>
                                        </p:cTn>
                                        <p:tgtEl>
                                          <p:spTgt spid="22"/>
                                        </p:tgtEl>
                                        <p:attrNameLst>
                                          <p:attrName>style.visibility</p:attrName>
                                        </p:attrNameLst>
                                      </p:cBhvr>
                                      <p:to>
                                        <p:strVal val="visible"/>
                                      </p:to>
                                    </p:set>
                                    <p:animEffect transition="in" filter="wipe(left)">
                                      <p:cBhvr>
                                        <p:cTn id="47" dur="500"/>
                                        <p:tgtEl>
                                          <p:spTgt spid="22"/>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2" presetClass="entr" presetSubtype="4" fill="hold" grpId="0" nodeType="clickEffect">
                                  <p:stCondLst>
                                    <p:cond delay="0"/>
                                  </p:stCondLst>
                                  <p:childTnLst>
                                    <p:set>
                                      <p:cBhvr>
                                        <p:cTn id="51" dur="1" fill="hold">
                                          <p:stCondLst>
                                            <p:cond delay="0"/>
                                          </p:stCondLst>
                                        </p:cTn>
                                        <p:tgtEl>
                                          <p:spTgt spid="25"/>
                                        </p:tgtEl>
                                        <p:attrNameLst>
                                          <p:attrName>style.visibility</p:attrName>
                                        </p:attrNameLst>
                                      </p:cBhvr>
                                      <p:to>
                                        <p:strVal val="visible"/>
                                      </p:to>
                                    </p:set>
                                    <p:anim calcmode="lin" valueType="num">
                                      <p:cBhvr additive="base">
                                        <p:cTn id="52" dur="500" fill="hold"/>
                                        <p:tgtEl>
                                          <p:spTgt spid="25"/>
                                        </p:tgtEl>
                                        <p:attrNameLst>
                                          <p:attrName>ppt_x</p:attrName>
                                        </p:attrNameLst>
                                      </p:cBhvr>
                                      <p:tavLst>
                                        <p:tav tm="0">
                                          <p:val>
                                            <p:strVal val="#ppt_x"/>
                                          </p:val>
                                        </p:tav>
                                        <p:tav tm="100000">
                                          <p:val>
                                            <p:strVal val="#ppt_x"/>
                                          </p:val>
                                        </p:tav>
                                      </p:tavLst>
                                    </p:anim>
                                    <p:anim calcmode="lin" valueType="num">
                                      <p:cBhvr additive="base">
                                        <p:cTn id="53"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23" grpId="0" animBg="1"/>
      <p:bldP spid="24" grpId="0" animBg="1"/>
      <p:bldP spid="25" grpId="0"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5298" name="组合 15"/>
          <p:cNvGrpSpPr>
            <a:grpSpLocks/>
          </p:cNvGrpSpPr>
          <p:nvPr/>
        </p:nvGrpSpPr>
        <p:grpSpPr bwMode="auto">
          <a:xfrm>
            <a:off x="44450" y="-39688"/>
            <a:ext cx="2006600" cy="522288"/>
            <a:chOff x="70" y="-63"/>
            <a:chExt cx="3160" cy="824"/>
          </a:xfrm>
        </p:grpSpPr>
        <p:sp>
          <p:nvSpPr>
            <p:cNvPr id="55302" name="文本框 6"/>
            <p:cNvSpPr txBox="1">
              <a:spLocks noChangeArrowheads="1"/>
            </p:cNvSpPr>
            <p:nvPr/>
          </p:nvSpPr>
          <p:spPr bwMode="auto">
            <a:xfrm>
              <a:off x="678" y="-63"/>
              <a:ext cx="2552" cy="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kumimoji="1" lang="zh-CN" altLang="en-US" sz="2800">
                  <a:latin typeface="黑体" pitchFamily="49" charset="-122"/>
                  <a:ea typeface="黑体" pitchFamily="49" charset="-122"/>
                </a:rPr>
                <a:t>精读细研</a:t>
              </a:r>
            </a:p>
          </p:txBody>
        </p:sp>
        <p:cxnSp>
          <p:nvCxnSpPr>
            <p:cNvPr id="4" name="直线连接符 9"/>
            <p:cNvCxnSpPr/>
            <p:nvPr/>
          </p:nvCxnSpPr>
          <p:spPr>
            <a:xfrm>
              <a:off x="70" y="701"/>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5" name="菱形 4"/>
            <p:cNvSpPr/>
            <p:nvPr/>
          </p:nvSpPr>
          <p:spPr>
            <a:xfrm>
              <a:off x="125" y="147"/>
              <a:ext cx="553" cy="554"/>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kumimoji="1" lang="zh-CN" altLang="en-US">
                <a:latin typeface="黑体" panose="02010609060101010101" pitchFamily="49" charset="-122"/>
                <a:ea typeface="黑体" panose="02010609060101010101" pitchFamily="49" charset="-122"/>
              </a:endParaRPr>
            </a:p>
          </p:txBody>
        </p:sp>
      </p:grpSp>
      <p:sp>
        <p:nvSpPr>
          <p:cNvPr id="7" name="矩形 14"/>
          <p:cNvSpPr>
            <a:spLocks noChangeArrowheads="1"/>
          </p:cNvSpPr>
          <p:nvPr/>
        </p:nvSpPr>
        <p:spPr bwMode="auto">
          <a:xfrm>
            <a:off x="684213" y="1276350"/>
            <a:ext cx="583247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en-US" altLang="zh-CN" sz="2400" b="1">
                <a:solidFill>
                  <a:srgbClr val="0000FF"/>
                </a:solidFill>
                <a:latin typeface="宋体" pitchFamily="2" charset="-122"/>
              </a:rPr>
              <a:t>2.</a:t>
            </a:r>
            <a:r>
              <a:rPr lang="zh-CN" altLang="en-US" sz="2400" b="1">
                <a:solidFill>
                  <a:srgbClr val="0000FF"/>
                </a:solidFill>
                <a:latin typeface="宋体" pitchFamily="2" charset="-122"/>
              </a:rPr>
              <a:t>“</a:t>
            </a:r>
            <a:r>
              <a:rPr lang="zh-CN" altLang="en-US" sz="2400" b="1">
                <a:solidFill>
                  <a:srgbClr val="0000FF"/>
                </a:solidFill>
                <a:latin typeface="楷体" pitchFamily="49" charset="-122"/>
                <a:ea typeface="楷体" pitchFamily="49" charset="-122"/>
              </a:rPr>
              <a:t>一年之计在于春</a:t>
            </a:r>
            <a:r>
              <a:rPr lang="zh-CN" altLang="en-US" sz="2400" b="1">
                <a:solidFill>
                  <a:srgbClr val="0000FF"/>
                </a:solidFill>
                <a:latin typeface="宋体" pitchFamily="2" charset="-122"/>
              </a:rPr>
              <a:t>”一句有什么含义？</a:t>
            </a:r>
          </a:p>
        </p:txBody>
      </p:sp>
      <p:sp>
        <p:nvSpPr>
          <p:cNvPr id="55300" name="Text Box 12"/>
          <p:cNvSpPr txBox="1">
            <a:spLocks noChangeArrowheads="1"/>
          </p:cNvSpPr>
          <p:nvPr/>
        </p:nvSpPr>
        <p:spPr bwMode="auto">
          <a:xfrm>
            <a:off x="142875" y="500063"/>
            <a:ext cx="2171700"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indent="-457200"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Wingdings" pitchFamily="2" charset="2"/>
              <a:buChar char="u"/>
            </a:pPr>
            <a:r>
              <a:rPr lang="zh-CN" altLang="en-US" sz="3200" b="1">
                <a:solidFill>
                  <a:srgbClr val="0000FF"/>
                </a:solidFill>
                <a:latin typeface="黑体" pitchFamily="49" charset="-122"/>
                <a:ea typeface="黑体" pitchFamily="49" charset="-122"/>
              </a:rPr>
              <a:t>迎春图</a:t>
            </a:r>
          </a:p>
        </p:txBody>
      </p:sp>
      <p:sp>
        <p:nvSpPr>
          <p:cNvPr id="9" name="矩形 8"/>
          <p:cNvSpPr/>
          <p:nvPr/>
        </p:nvSpPr>
        <p:spPr>
          <a:xfrm>
            <a:off x="900113" y="2066925"/>
            <a:ext cx="6768231" cy="1755775"/>
          </a:xfrm>
          <a:prstGeom prst="rect">
            <a:avLst/>
          </a:prstGeom>
          <a:solidFill>
            <a:schemeClr val="accent2">
              <a:lumMod val="20000"/>
              <a:lumOff val="80000"/>
            </a:schemeClr>
          </a:solidFill>
        </p:spPr>
        <p:txBody>
          <a:bodyPr wrap="square">
            <a:spAutoFit/>
          </a:bodyPr>
          <a:lstStyle/>
          <a:p>
            <a:pPr eaLnBrk="0" hangingPunct="0">
              <a:lnSpc>
                <a:spcPct val="150000"/>
              </a:lnSpc>
              <a:defRPr/>
            </a:pPr>
            <a:r>
              <a:rPr lang="zh-CN" altLang="en-US" sz="2400" b="1" dirty="0">
                <a:solidFill>
                  <a:prstClr val="black"/>
                </a:solidFill>
                <a:latin typeface="楷体" panose="02010609060101010101" pitchFamily="49" charset="-122"/>
                <a:ea typeface="楷体" panose="02010609060101010101" pitchFamily="49" charset="-122"/>
              </a:rPr>
              <a:t>    写春天激励人们把握时机，奋发向上，辛勤劳作，也抒发了作者热爱生活，进而要创造美好生活，积极向上的感情。</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barn(inVertical)">
                                      <p:cBhvr>
                                        <p:cTn id="1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6322" name="组合 5"/>
          <p:cNvGrpSpPr>
            <a:grpSpLocks/>
          </p:cNvGrpSpPr>
          <p:nvPr/>
        </p:nvGrpSpPr>
        <p:grpSpPr bwMode="auto">
          <a:xfrm>
            <a:off x="395288" y="195263"/>
            <a:ext cx="1630362" cy="400050"/>
            <a:chOff x="160049" y="525491"/>
            <a:chExt cx="1629583" cy="400110"/>
          </a:xfrm>
        </p:grpSpPr>
        <p:pic>
          <p:nvPicPr>
            <p:cNvPr id="17" name="图片 16">
              <a:extLst>
                <a:ext uri="{FF2B5EF4-FFF2-40B4-BE49-F238E27FC236}"/>
              </a:extLst>
            </p:cNvPr>
            <p:cNvPicPr>
              <a:picLocks noChangeAspect="1"/>
            </p:cNvPicPr>
            <p:nvPr/>
          </p:nvPicPr>
          <p:blipFill>
            <a:blip r:embed="rId2" cstate="print"/>
            <a:stretch>
              <a:fillRect/>
            </a:stretch>
          </p:blipFill>
          <p:spPr>
            <a:xfrm>
              <a:off x="160049" y="536605"/>
              <a:ext cx="1629583" cy="377882"/>
            </a:xfrm>
            <a:prstGeom prst="rect">
              <a:avLst/>
            </a:prstGeom>
            <a:ln>
              <a:noFill/>
            </a:ln>
            <a:effectLst>
              <a:outerShdw blurRad="292100" dist="139700" dir="2700000" algn="tl" rotWithShape="0">
                <a:srgbClr val="333333">
                  <a:alpha val="65000"/>
                </a:srgbClr>
              </a:outerShdw>
            </a:effectLst>
          </p:spPr>
        </p:pic>
        <p:sp>
          <p:nvSpPr>
            <p:cNvPr id="56325" name="文本框 11"/>
            <p:cNvSpPr txBox="1">
              <a:spLocks noChangeArrowheads="1"/>
            </p:cNvSpPr>
            <p:nvPr/>
          </p:nvSpPr>
          <p:spPr bwMode="auto">
            <a:xfrm>
              <a:off x="172162" y="525491"/>
              <a:ext cx="123148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kumimoji="1" lang="zh-CN" altLang="en-US" sz="2000">
                  <a:solidFill>
                    <a:srgbClr val="FFFFFF"/>
                  </a:solidFill>
                  <a:latin typeface="黑体" pitchFamily="49" charset="-122"/>
                  <a:ea typeface="黑体" pitchFamily="49" charset="-122"/>
                </a:rPr>
                <a:t>第三课时</a:t>
              </a:r>
            </a:p>
          </p:txBody>
        </p:sp>
      </p:grpSp>
      <p:sp>
        <p:nvSpPr>
          <p:cNvPr id="56323" name="TextBox 4"/>
          <p:cNvSpPr txBox="1">
            <a:spLocks noChangeArrowheads="1"/>
          </p:cNvSpPr>
          <p:nvPr/>
        </p:nvSpPr>
        <p:spPr bwMode="auto">
          <a:xfrm>
            <a:off x="715963" y="1203325"/>
            <a:ext cx="7816850" cy="2678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nSpc>
                <a:spcPct val="150000"/>
              </a:lnSpc>
            </a:pPr>
            <a:r>
              <a:rPr lang="zh-CN" altLang="en-US" sz="2800" b="1" dirty="0">
                <a:solidFill>
                  <a:srgbClr val="000000"/>
                </a:solidFill>
                <a:latin typeface="楷体" pitchFamily="49" charset="-122"/>
                <a:ea typeface="楷体" pitchFamily="49" charset="-122"/>
              </a:rPr>
              <a:t>    </a:t>
            </a:r>
            <a:r>
              <a:rPr lang="zh-CN" altLang="en-US" sz="2800" b="1" dirty="0" smtClean="0">
                <a:solidFill>
                  <a:srgbClr val="000000"/>
                </a:solidFill>
                <a:latin typeface="楷体" pitchFamily="49" charset="-122"/>
                <a:ea typeface="楷体" pitchFamily="49" charset="-122"/>
              </a:rPr>
              <a:t>上节课</a:t>
            </a:r>
            <a:r>
              <a:rPr lang="zh-CN" altLang="en-US" sz="2800" b="1" dirty="0">
                <a:solidFill>
                  <a:srgbClr val="000000"/>
                </a:solidFill>
                <a:latin typeface="楷体" pitchFamily="49" charset="-122"/>
                <a:ea typeface="楷体" pitchFamily="49" charset="-122"/>
              </a:rPr>
              <a:t>，我们跟随朱自清先生的脚步，一起领略了他对春天景色全方位的描绘。这堂课，我们继续品读这篇美文，再次感受它的语言美和手法美。</a:t>
            </a:r>
            <a:endParaRPr lang="en-US" altLang="zh-CN" sz="2800" b="1" dirty="0">
              <a:solidFill>
                <a:srgbClr val="000000"/>
              </a:solidFill>
              <a:latin typeface="楷体" pitchFamily="49" charset="-122"/>
              <a:ea typeface="楷体" pitchFamily="49" charset="-122"/>
            </a:endParaRPr>
          </a:p>
        </p:txBody>
      </p:sp>
    </p:spTree>
  </p:cSld>
  <p:clrMapOvr>
    <a:masterClrMapping/>
  </p:clrMapOvr>
  <p:transition spd="slow">
    <p:random/>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346" name="组合 15"/>
          <p:cNvGrpSpPr>
            <a:grpSpLocks/>
          </p:cNvGrpSpPr>
          <p:nvPr/>
        </p:nvGrpSpPr>
        <p:grpSpPr bwMode="auto">
          <a:xfrm>
            <a:off x="44450" y="-39688"/>
            <a:ext cx="2006600" cy="522288"/>
            <a:chOff x="70" y="-63"/>
            <a:chExt cx="3160" cy="824"/>
          </a:xfrm>
        </p:grpSpPr>
        <p:sp>
          <p:nvSpPr>
            <p:cNvPr id="57351" name="文本框 6"/>
            <p:cNvSpPr txBox="1">
              <a:spLocks noChangeArrowheads="1"/>
            </p:cNvSpPr>
            <p:nvPr/>
          </p:nvSpPr>
          <p:spPr bwMode="auto">
            <a:xfrm>
              <a:off x="678" y="-63"/>
              <a:ext cx="2552" cy="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kumimoji="1" lang="zh-CN" altLang="en-US" sz="2800">
                  <a:latin typeface="黑体" pitchFamily="49" charset="-122"/>
                  <a:ea typeface="黑体" pitchFamily="49" charset="-122"/>
                </a:rPr>
                <a:t>精读细研</a:t>
              </a:r>
            </a:p>
          </p:txBody>
        </p:sp>
        <p:cxnSp>
          <p:nvCxnSpPr>
            <p:cNvPr id="4" name="直线连接符 9"/>
            <p:cNvCxnSpPr/>
            <p:nvPr/>
          </p:nvCxnSpPr>
          <p:spPr>
            <a:xfrm>
              <a:off x="70" y="701"/>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5" name="菱形 4"/>
            <p:cNvSpPr/>
            <p:nvPr/>
          </p:nvSpPr>
          <p:spPr>
            <a:xfrm>
              <a:off x="125" y="147"/>
              <a:ext cx="553" cy="554"/>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kumimoji="1" lang="zh-CN" altLang="en-US">
                <a:latin typeface="黑体" panose="02010609060101010101" pitchFamily="49" charset="-122"/>
                <a:ea typeface="黑体" panose="02010609060101010101" pitchFamily="49" charset="-122"/>
              </a:endParaRPr>
            </a:p>
          </p:txBody>
        </p:sp>
      </p:grpSp>
      <p:sp>
        <p:nvSpPr>
          <p:cNvPr id="57347" name="TextBox 6"/>
          <p:cNvSpPr txBox="1">
            <a:spLocks noChangeArrowheads="1"/>
          </p:cNvSpPr>
          <p:nvPr/>
        </p:nvSpPr>
        <p:spPr bwMode="auto">
          <a:xfrm>
            <a:off x="428625" y="534988"/>
            <a:ext cx="35718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800" b="1">
                <a:solidFill>
                  <a:srgbClr val="FF0000"/>
                </a:solidFill>
                <a:latin typeface="宋体" pitchFamily="2" charset="-122"/>
              </a:rPr>
              <a:t>第三部分</a:t>
            </a:r>
            <a:r>
              <a:rPr lang="en-US" altLang="zh-CN" sz="2800" b="1">
                <a:solidFill>
                  <a:srgbClr val="FF0000"/>
                </a:solidFill>
              </a:rPr>
              <a:t>——</a:t>
            </a:r>
            <a:r>
              <a:rPr lang="zh-CN" altLang="en-US" sz="2800" b="1">
                <a:solidFill>
                  <a:srgbClr val="FF0000"/>
                </a:solidFill>
                <a:latin typeface="宋体" pitchFamily="2" charset="-122"/>
              </a:rPr>
              <a:t>颂春 </a:t>
            </a:r>
            <a:endParaRPr lang="zh-CN" altLang="en-US" sz="2800">
              <a:solidFill>
                <a:srgbClr val="FF0000"/>
              </a:solidFill>
              <a:latin typeface="宋体" pitchFamily="2" charset="-122"/>
            </a:endParaRPr>
          </a:p>
        </p:txBody>
      </p:sp>
      <p:pic>
        <p:nvPicPr>
          <p:cNvPr id="57348" name="圆角矩形 14"/>
          <p:cNvPicPr>
            <a:picLocks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790700" y="1044575"/>
            <a:ext cx="6946900" cy="332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7349" name="图片 1"/>
          <p:cNvPicPr>
            <a:picLocks noChangeAspect="1"/>
          </p:cNvPicPr>
          <p:nvPr/>
        </p:nvPicPr>
        <p:blipFill>
          <a:blip r:embed="rId3" cstate="print">
            <a:clrChange>
              <a:clrFrom>
                <a:srgbClr val="FFFFFE"/>
              </a:clrFrom>
              <a:clrTo>
                <a:srgbClr val="FFFFFE">
                  <a:alpha val="0"/>
                </a:srgbClr>
              </a:clrTo>
            </a:clrChange>
            <a:extLst>
              <a:ext uri="{28A0092B-C50C-407E-A947-70E740481C1C}">
                <a14:useLocalDpi xmlns:a14="http://schemas.microsoft.com/office/drawing/2010/main" val="0"/>
              </a:ext>
            </a:extLst>
          </a:blip>
          <a:stretch>
            <a:fillRect/>
          </a:stretch>
        </p:blipFill>
        <p:spPr bwMode="auto">
          <a:xfrm flipH="1">
            <a:off x="1240790" y="1852613"/>
            <a:ext cx="832492" cy="1976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矩形 2"/>
          <p:cNvSpPr>
            <a:spLocks noChangeArrowheads="1"/>
          </p:cNvSpPr>
          <p:nvPr/>
        </p:nvSpPr>
        <p:spPr bwMode="auto">
          <a:xfrm>
            <a:off x="2627313" y="1806575"/>
            <a:ext cx="5761037" cy="12840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lnSpc>
                <a:spcPct val="150000"/>
              </a:lnSpc>
            </a:pPr>
            <a:r>
              <a:rPr lang="zh-CN" altLang="en-US" sz="2800" dirty="0">
                <a:solidFill>
                  <a:srgbClr val="A96A00"/>
                </a:solidFill>
                <a:latin typeface="黑体" pitchFamily="49" charset="-122"/>
                <a:ea typeface="黑体" pitchFamily="49" charset="-122"/>
              </a:rPr>
              <a:t>    大声齐读最后三句，说说这三个比喻句抓住了春天的什么特征。</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3" descr="00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176339" y="843558"/>
            <a:ext cx="2786062" cy="2786062"/>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58371" name="组合 15"/>
          <p:cNvGrpSpPr>
            <a:grpSpLocks/>
          </p:cNvGrpSpPr>
          <p:nvPr/>
        </p:nvGrpSpPr>
        <p:grpSpPr bwMode="auto">
          <a:xfrm>
            <a:off x="44450" y="-39688"/>
            <a:ext cx="2006600" cy="522288"/>
            <a:chOff x="70" y="-63"/>
            <a:chExt cx="3160" cy="824"/>
          </a:xfrm>
        </p:grpSpPr>
        <p:sp>
          <p:nvSpPr>
            <p:cNvPr id="58380" name="文本框 6"/>
            <p:cNvSpPr txBox="1">
              <a:spLocks noChangeArrowheads="1"/>
            </p:cNvSpPr>
            <p:nvPr/>
          </p:nvSpPr>
          <p:spPr bwMode="auto">
            <a:xfrm>
              <a:off x="678" y="-63"/>
              <a:ext cx="2552" cy="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kumimoji="1" lang="zh-CN" altLang="en-US" sz="2800">
                  <a:latin typeface="黑体" pitchFamily="49" charset="-122"/>
                  <a:ea typeface="黑体" pitchFamily="49" charset="-122"/>
                </a:rPr>
                <a:t>精读细研</a:t>
              </a:r>
            </a:p>
          </p:txBody>
        </p:sp>
        <p:cxnSp>
          <p:nvCxnSpPr>
            <p:cNvPr id="19" name="直线连接符 9"/>
            <p:cNvCxnSpPr/>
            <p:nvPr/>
          </p:nvCxnSpPr>
          <p:spPr>
            <a:xfrm>
              <a:off x="70" y="701"/>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20" name="菱形 19"/>
            <p:cNvSpPr/>
            <p:nvPr/>
          </p:nvSpPr>
          <p:spPr>
            <a:xfrm>
              <a:off x="125" y="147"/>
              <a:ext cx="553" cy="554"/>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kumimoji="1" lang="zh-CN" altLang="en-US">
                <a:latin typeface="黑体" panose="02010609060101010101" pitchFamily="49" charset="-122"/>
                <a:ea typeface="黑体" panose="02010609060101010101" pitchFamily="49" charset="-122"/>
              </a:endParaRPr>
            </a:p>
          </p:txBody>
        </p:sp>
      </p:grpSp>
      <p:pic>
        <p:nvPicPr>
          <p:cNvPr id="12" name="Picture 2" descr="018"/>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084168" y="843558"/>
            <a:ext cx="2787204" cy="285750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4" descr="00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73547" y="771550"/>
            <a:ext cx="2931354" cy="285807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Rectangle 6"/>
          <p:cNvSpPr>
            <a:spLocks noChangeArrowheads="1"/>
          </p:cNvSpPr>
          <p:nvPr/>
        </p:nvSpPr>
        <p:spPr bwMode="auto">
          <a:xfrm>
            <a:off x="1104900" y="3557588"/>
            <a:ext cx="749300" cy="769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4400" b="1">
                <a:solidFill>
                  <a:srgbClr val="00B050"/>
                </a:solidFill>
                <a:latin typeface="楷体" pitchFamily="49" charset="-122"/>
                <a:ea typeface="楷体" pitchFamily="49" charset="-122"/>
              </a:rPr>
              <a:t>新</a:t>
            </a:r>
          </a:p>
        </p:txBody>
      </p:sp>
      <p:sp>
        <p:nvSpPr>
          <p:cNvPr id="15" name="Rectangle 7"/>
          <p:cNvSpPr>
            <a:spLocks noChangeArrowheads="1"/>
          </p:cNvSpPr>
          <p:nvPr/>
        </p:nvSpPr>
        <p:spPr bwMode="auto">
          <a:xfrm>
            <a:off x="3276600" y="979488"/>
            <a:ext cx="2547938" cy="1016000"/>
          </a:xfrm>
          <a:prstGeom prst="rect">
            <a:avLst/>
          </a:prstGeom>
          <a:solidFill>
            <a:schemeClr val="accent2">
              <a:lumMod val="20000"/>
              <a:lumOff val="80000"/>
              <a:alpha val="72000"/>
            </a:schemeClr>
          </a:solidFill>
          <a:ln>
            <a:noFill/>
          </a:ln>
        </p:spPr>
        <p:txBody>
          <a:bodyPr anchor="ct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defRPr/>
            </a:pPr>
            <a:r>
              <a:rPr lang="zh-CN" altLang="en-US" sz="2000" dirty="0" smtClean="0">
                <a:solidFill>
                  <a:srgbClr val="FF0000"/>
                </a:solidFill>
                <a:latin typeface="楷体" panose="02010609060101010101" pitchFamily="49" charset="-122"/>
                <a:ea typeface="楷体" panose="02010609060101010101" pitchFamily="49" charset="-122"/>
              </a:rPr>
              <a:t>    春天像小姑娘，花枝招展的，笑着，走着。</a:t>
            </a:r>
            <a:r>
              <a:rPr lang="zh-CN" altLang="en-US" sz="2000" dirty="0" smtClean="0">
                <a:solidFill>
                  <a:srgbClr val="FF0000"/>
                </a:solidFill>
                <a:latin typeface="楷体" panose="02010609060101010101" pitchFamily="49" charset="-122"/>
                <a:ea typeface="楷体" panose="02010609060101010101" pitchFamily="49" charset="-122"/>
                <a:cs typeface="楷体_GB2312"/>
              </a:rPr>
              <a:t>                            </a:t>
            </a:r>
          </a:p>
        </p:txBody>
      </p:sp>
      <p:sp>
        <p:nvSpPr>
          <p:cNvPr id="16" name="Rectangle 8"/>
          <p:cNvSpPr>
            <a:spLocks noChangeArrowheads="1"/>
          </p:cNvSpPr>
          <p:nvPr/>
        </p:nvSpPr>
        <p:spPr bwMode="auto">
          <a:xfrm>
            <a:off x="4033838" y="3602038"/>
            <a:ext cx="749300" cy="769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4400" b="1">
                <a:solidFill>
                  <a:srgbClr val="FF0000"/>
                </a:solidFill>
                <a:latin typeface="楷体" pitchFamily="49" charset="-122"/>
                <a:ea typeface="楷体" pitchFamily="49" charset="-122"/>
              </a:rPr>
              <a:t>美</a:t>
            </a:r>
          </a:p>
        </p:txBody>
      </p:sp>
      <p:sp>
        <p:nvSpPr>
          <p:cNvPr id="18" name="Rectangle 10"/>
          <p:cNvSpPr>
            <a:spLocks noChangeArrowheads="1"/>
          </p:cNvSpPr>
          <p:nvPr/>
        </p:nvSpPr>
        <p:spPr bwMode="auto">
          <a:xfrm>
            <a:off x="7177088" y="3602038"/>
            <a:ext cx="749300" cy="769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4400" b="1">
                <a:solidFill>
                  <a:srgbClr val="0066FF"/>
                </a:solidFill>
                <a:latin typeface="楷体" pitchFamily="49" charset="-122"/>
                <a:ea typeface="楷体" pitchFamily="49" charset="-122"/>
              </a:rPr>
              <a:t>力</a:t>
            </a:r>
          </a:p>
        </p:txBody>
      </p:sp>
      <p:sp>
        <p:nvSpPr>
          <p:cNvPr id="21" name="Rectangle 5"/>
          <p:cNvSpPr>
            <a:spLocks noChangeArrowheads="1"/>
          </p:cNvSpPr>
          <p:nvPr/>
        </p:nvSpPr>
        <p:spPr bwMode="auto">
          <a:xfrm>
            <a:off x="319088" y="915988"/>
            <a:ext cx="2597150" cy="1016000"/>
          </a:xfrm>
          <a:prstGeom prst="rect">
            <a:avLst/>
          </a:prstGeom>
          <a:solidFill>
            <a:schemeClr val="bg1">
              <a:alpha val="61176"/>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000">
                <a:solidFill>
                  <a:srgbClr val="00B050"/>
                </a:solidFill>
                <a:latin typeface="楷体" pitchFamily="49" charset="-122"/>
                <a:ea typeface="楷体" pitchFamily="49" charset="-122"/>
              </a:rPr>
              <a:t>    春天像刚落地的娃娃，从头到脚都是新的，他生长着。</a:t>
            </a:r>
          </a:p>
        </p:txBody>
      </p:sp>
      <p:sp>
        <p:nvSpPr>
          <p:cNvPr id="23" name="Rectangle 9"/>
          <p:cNvSpPr>
            <a:spLocks noChangeArrowheads="1"/>
          </p:cNvSpPr>
          <p:nvPr/>
        </p:nvSpPr>
        <p:spPr bwMode="auto">
          <a:xfrm>
            <a:off x="6176963" y="985838"/>
            <a:ext cx="2551112" cy="1323975"/>
          </a:xfrm>
          <a:prstGeom prst="rect">
            <a:avLst/>
          </a:prstGeom>
          <a:solidFill>
            <a:schemeClr val="tx2">
              <a:lumMod val="20000"/>
              <a:lumOff val="80000"/>
              <a:alpha val="61000"/>
            </a:schemeClr>
          </a:solidFill>
          <a:ln>
            <a:noFill/>
          </a:ln>
        </p:spPr>
        <p:txBody>
          <a:bodyPr anchor="ct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defRPr/>
            </a:pPr>
            <a:r>
              <a:rPr lang="zh-CN" altLang="en-US" sz="2000" dirty="0" smtClean="0">
                <a:solidFill>
                  <a:srgbClr val="0000FF"/>
                </a:solidFill>
                <a:latin typeface="楷体" pitchFamily="49" charset="-122"/>
                <a:ea typeface="楷体" pitchFamily="49" charset="-122"/>
              </a:rPr>
              <a:t>    春天像健壮的青年，有铁一般的胳膊和腰脚，他领着我们上前去。                                         </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500" fill="hold"/>
                                        <p:tgtEl>
                                          <p:spTgt spid="21"/>
                                        </p:tgtEl>
                                        <p:attrNameLst>
                                          <p:attrName>ppt_x</p:attrName>
                                        </p:attrNameLst>
                                      </p:cBhvr>
                                      <p:tavLst>
                                        <p:tav tm="0">
                                          <p:val>
                                            <p:strVal val="#ppt_x"/>
                                          </p:val>
                                        </p:tav>
                                        <p:tav tm="100000">
                                          <p:val>
                                            <p:strVal val="#ppt_x"/>
                                          </p:val>
                                        </p:tav>
                                      </p:tavLst>
                                    </p:anim>
                                    <p:anim calcmode="lin" valueType="num">
                                      <p:cBhvr additive="base">
                                        <p:cTn id="12"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additive="base">
                                        <p:cTn id="17" dur="500" fill="hold"/>
                                        <p:tgtEl>
                                          <p:spTgt spid="15"/>
                                        </p:tgtEl>
                                        <p:attrNameLst>
                                          <p:attrName>ppt_x</p:attrName>
                                        </p:attrNameLst>
                                      </p:cBhvr>
                                      <p:tavLst>
                                        <p:tav tm="0">
                                          <p:val>
                                            <p:strVal val="#ppt_x"/>
                                          </p:val>
                                        </p:tav>
                                        <p:tav tm="100000">
                                          <p:val>
                                            <p:strVal val="#ppt_x"/>
                                          </p:val>
                                        </p:tav>
                                      </p:tavLst>
                                    </p:anim>
                                    <p:anim calcmode="lin" valueType="num">
                                      <p:cBhvr additive="base">
                                        <p:cTn id="18" dur="500" fill="hold"/>
                                        <p:tgtEl>
                                          <p:spTgt spid="15"/>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22"/>
                                        </p:tgtEl>
                                        <p:attrNameLst>
                                          <p:attrName>style.visibility</p:attrName>
                                        </p:attrNameLst>
                                      </p:cBhvr>
                                      <p:to>
                                        <p:strVal val="visible"/>
                                      </p:to>
                                    </p:set>
                                    <p:anim calcmode="lin" valueType="num">
                                      <p:cBhvr additive="base">
                                        <p:cTn id="21" dur="500" fill="hold"/>
                                        <p:tgtEl>
                                          <p:spTgt spid="22"/>
                                        </p:tgtEl>
                                        <p:attrNameLst>
                                          <p:attrName>ppt_x</p:attrName>
                                        </p:attrNameLst>
                                      </p:cBhvr>
                                      <p:tavLst>
                                        <p:tav tm="0">
                                          <p:val>
                                            <p:strVal val="#ppt_x"/>
                                          </p:val>
                                        </p:tav>
                                        <p:tav tm="100000">
                                          <p:val>
                                            <p:strVal val="#ppt_x"/>
                                          </p:val>
                                        </p:tav>
                                      </p:tavLst>
                                    </p:anim>
                                    <p:anim calcmode="lin" valueType="num">
                                      <p:cBhvr additive="base">
                                        <p:cTn id="22"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23" fill="hold" nodeType="clickPar">
                      <p:stCondLst>
                        <p:cond delay="indefinite"/>
                      </p:stCondLst>
                      <p:childTnLst>
                        <p:par>
                          <p:cTn id="24" fill="hold" nodeType="withGroup">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23"/>
                                        </p:tgtEl>
                                        <p:attrNameLst>
                                          <p:attrName>style.visibility</p:attrName>
                                        </p:attrNameLst>
                                      </p:cBhvr>
                                      <p:to>
                                        <p:strVal val="visible"/>
                                      </p:to>
                                    </p:set>
                                    <p:anim calcmode="lin" valueType="num">
                                      <p:cBhvr additive="base">
                                        <p:cTn id="27" dur="500" fill="hold"/>
                                        <p:tgtEl>
                                          <p:spTgt spid="23"/>
                                        </p:tgtEl>
                                        <p:attrNameLst>
                                          <p:attrName>ppt_x</p:attrName>
                                        </p:attrNameLst>
                                      </p:cBhvr>
                                      <p:tavLst>
                                        <p:tav tm="0">
                                          <p:val>
                                            <p:strVal val="#ppt_x"/>
                                          </p:val>
                                        </p:tav>
                                        <p:tav tm="100000">
                                          <p:val>
                                            <p:strVal val="#ppt_x"/>
                                          </p:val>
                                        </p:tav>
                                      </p:tavLst>
                                    </p:anim>
                                    <p:anim calcmode="lin" valueType="num">
                                      <p:cBhvr additive="base">
                                        <p:cTn id="28" dur="500" fill="hold"/>
                                        <p:tgtEl>
                                          <p:spTgt spid="23"/>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additive="base">
                                        <p:cTn id="31" dur="500" fill="hold"/>
                                        <p:tgtEl>
                                          <p:spTgt spid="12"/>
                                        </p:tgtEl>
                                        <p:attrNameLst>
                                          <p:attrName>ppt_x</p:attrName>
                                        </p:attrNameLst>
                                      </p:cBhvr>
                                      <p:tavLst>
                                        <p:tav tm="0">
                                          <p:val>
                                            <p:strVal val="#ppt_x"/>
                                          </p:val>
                                        </p:tav>
                                        <p:tav tm="100000">
                                          <p:val>
                                            <p:strVal val="#ppt_x"/>
                                          </p:val>
                                        </p:tav>
                                      </p:tavLst>
                                    </p:anim>
                                    <p:anim calcmode="lin" valueType="num">
                                      <p:cBhvr additive="base">
                                        <p:cTn id="32"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additive="base">
                                        <p:cTn id="37" dur="500" fill="hold"/>
                                        <p:tgtEl>
                                          <p:spTgt spid="14"/>
                                        </p:tgtEl>
                                        <p:attrNameLst>
                                          <p:attrName>ppt_x</p:attrName>
                                        </p:attrNameLst>
                                      </p:cBhvr>
                                      <p:tavLst>
                                        <p:tav tm="0">
                                          <p:val>
                                            <p:strVal val="#ppt_x"/>
                                          </p:val>
                                        </p:tav>
                                        <p:tav tm="100000">
                                          <p:val>
                                            <p:strVal val="#ppt_x"/>
                                          </p:val>
                                        </p:tav>
                                      </p:tavLst>
                                    </p:anim>
                                    <p:anim calcmode="lin" valueType="num">
                                      <p:cBhvr additive="base">
                                        <p:cTn id="3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with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6"/>
                                        </p:tgtEl>
                                        <p:attrNameLst>
                                          <p:attrName>style.visibility</p:attrName>
                                        </p:attrNameLst>
                                      </p:cBhvr>
                                      <p:to>
                                        <p:strVal val="visible"/>
                                      </p:to>
                                    </p:set>
                                    <p:anim calcmode="lin" valueType="num">
                                      <p:cBhvr additive="base">
                                        <p:cTn id="43" dur="500" fill="hold"/>
                                        <p:tgtEl>
                                          <p:spTgt spid="16"/>
                                        </p:tgtEl>
                                        <p:attrNameLst>
                                          <p:attrName>ppt_x</p:attrName>
                                        </p:attrNameLst>
                                      </p:cBhvr>
                                      <p:tavLst>
                                        <p:tav tm="0">
                                          <p:val>
                                            <p:strVal val="#ppt_x"/>
                                          </p:val>
                                        </p:tav>
                                        <p:tav tm="100000">
                                          <p:val>
                                            <p:strVal val="#ppt_x"/>
                                          </p:val>
                                        </p:tav>
                                      </p:tavLst>
                                    </p:anim>
                                    <p:anim calcmode="lin" valueType="num">
                                      <p:cBhvr additive="base">
                                        <p:cTn id="44"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withGroup">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8"/>
                                        </p:tgtEl>
                                        <p:attrNameLst>
                                          <p:attrName>style.visibility</p:attrName>
                                        </p:attrNameLst>
                                      </p:cBhvr>
                                      <p:to>
                                        <p:strVal val="visible"/>
                                      </p:to>
                                    </p:set>
                                    <p:anim calcmode="lin" valueType="num">
                                      <p:cBhvr additive="base">
                                        <p:cTn id="49" dur="500" fill="hold"/>
                                        <p:tgtEl>
                                          <p:spTgt spid="18"/>
                                        </p:tgtEl>
                                        <p:attrNameLst>
                                          <p:attrName>ppt_x</p:attrName>
                                        </p:attrNameLst>
                                      </p:cBhvr>
                                      <p:tavLst>
                                        <p:tav tm="0">
                                          <p:val>
                                            <p:strVal val="#ppt_x"/>
                                          </p:val>
                                        </p:tav>
                                        <p:tav tm="100000">
                                          <p:val>
                                            <p:strVal val="#ppt_x"/>
                                          </p:val>
                                        </p:tav>
                                      </p:tavLst>
                                    </p:anim>
                                    <p:anim calcmode="lin" valueType="num">
                                      <p:cBhvr additive="base">
                                        <p:cTn id="50"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animBg="1"/>
      <p:bldP spid="16" grpId="0"/>
      <p:bldP spid="18" grpId="0"/>
      <p:bldP spid="21" grpId="0" animBg="1"/>
      <p:bldP spid="23" grpId="0" animBg="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9394" name="组合 7"/>
          <p:cNvGrpSpPr>
            <a:grpSpLocks/>
          </p:cNvGrpSpPr>
          <p:nvPr/>
        </p:nvGrpSpPr>
        <p:grpSpPr bwMode="auto">
          <a:xfrm>
            <a:off x="28575" y="-3175"/>
            <a:ext cx="2006600" cy="522288"/>
            <a:chOff x="70" y="-63"/>
            <a:chExt cx="3160" cy="822"/>
          </a:xfrm>
        </p:grpSpPr>
        <p:sp>
          <p:nvSpPr>
            <p:cNvPr id="59400" name="文本框 6"/>
            <p:cNvSpPr txBox="1">
              <a:spLocks noChangeArrowheads="1"/>
            </p:cNvSpPr>
            <p:nvPr/>
          </p:nvSpPr>
          <p:spPr bwMode="auto">
            <a:xfrm>
              <a:off x="678" y="-63"/>
              <a:ext cx="2528"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kumimoji="1" lang="zh-CN" altLang="en-US" sz="2800">
                  <a:latin typeface="黑体" pitchFamily="49" charset="-122"/>
                  <a:ea typeface="黑体" pitchFamily="49" charset="-122"/>
                </a:rPr>
                <a:t>合作探究</a:t>
              </a:r>
            </a:p>
          </p:txBody>
        </p:sp>
        <p:cxnSp>
          <p:nvCxnSpPr>
            <p:cNvPr id="10" name="直线连接符 9"/>
            <p:cNvCxnSpPr/>
            <p:nvPr/>
          </p:nvCxnSpPr>
          <p:spPr>
            <a:xfrm>
              <a:off x="70" y="699"/>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1" name="菱形 10"/>
            <p:cNvSpPr/>
            <p:nvPr/>
          </p:nvSpPr>
          <p:spPr>
            <a:xfrm>
              <a:off x="125" y="147"/>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kumimoji="1" lang="zh-CN" altLang="en-US"/>
            </a:p>
          </p:txBody>
        </p:sp>
      </p:grpSp>
      <p:sp>
        <p:nvSpPr>
          <p:cNvPr id="59395" name="文本框 1"/>
          <p:cNvSpPr txBox="1">
            <a:spLocks noChangeArrowheads="1"/>
          </p:cNvSpPr>
          <p:nvPr/>
        </p:nvSpPr>
        <p:spPr bwMode="auto">
          <a:xfrm>
            <a:off x="107950" y="588963"/>
            <a:ext cx="8712200"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en-US" altLang="zh-CN" sz="2400" b="1" dirty="0">
                <a:latin typeface="宋体" pitchFamily="2" charset="-122"/>
              </a:rPr>
              <a:t>1.</a:t>
            </a:r>
            <a:r>
              <a:rPr lang="zh-CN" altLang="en-US" sz="2400" b="1" dirty="0">
                <a:latin typeface="宋体" pitchFamily="2" charset="-122"/>
              </a:rPr>
              <a:t>文章结尾三个比喻各自成段</a:t>
            </a:r>
            <a:r>
              <a:rPr lang="zh-CN" altLang="en-US" sz="2400" b="1" dirty="0" smtClean="0">
                <a:latin typeface="宋体" pitchFamily="2" charset="-122"/>
              </a:rPr>
              <a:t>，它</a:t>
            </a:r>
            <a:r>
              <a:rPr lang="zh-CN" altLang="en-US" sz="2400" b="1" dirty="0">
                <a:latin typeface="宋体" pitchFamily="2" charset="-122"/>
              </a:rPr>
              <a:t>们的顺序能否颠倒？如果把这三个比喻合为一段，表达效果会有什么样的影响？</a:t>
            </a:r>
          </a:p>
        </p:txBody>
      </p:sp>
      <p:sp>
        <p:nvSpPr>
          <p:cNvPr id="2" name="TextBox 1"/>
          <p:cNvSpPr txBox="1">
            <a:spLocks noChangeArrowheads="1"/>
          </p:cNvSpPr>
          <p:nvPr/>
        </p:nvSpPr>
        <p:spPr bwMode="auto">
          <a:xfrm>
            <a:off x="468313" y="1708150"/>
            <a:ext cx="7920037" cy="230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lnSpc>
                <a:spcPct val="150000"/>
              </a:lnSpc>
            </a:pPr>
            <a:r>
              <a:rPr lang="zh-CN" altLang="en-US" sz="2400" b="1">
                <a:solidFill>
                  <a:srgbClr val="0000FF"/>
                </a:solidFill>
                <a:latin typeface="楷体" pitchFamily="49" charset="-122"/>
                <a:ea typeface="楷体" pitchFamily="49" charset="-122"/>
              </a:rPr>
              <a:t>春天像刚落地的娃娃，从头到脚都是新的，他生长着。</a:t>
            </a:r>
            <a:endParaRPr lang="en-US" altLang="zh-CN" sz="2400" b="1">
              <a:solidFill>
                <a:srgbClr val="0000FF"/>
              </a:solidFill>
              <a:latin typeface="楷体" pitchFamily="49" charset="-122"/>
              <a:ea typeface="楷体" pitchFamily="49" charset="-122"/>
            </a:endParaRPr>
          </a:p>
          <a:p>
            <a:pPr eaLnBrk="1" hangingPunct="1">
              <a:lnSpc>
                <a:spcPct val="150000"/>
              </a:lnSpc>
            </a:pPr>
            <a:r>
              <a:rPr lang="zh-CN" altLang="en-US" sz="2400" b="1">
                <a:solidFill>
                  <a:srgbClr val="0000FF"/>
                </a:solidFill>
                <a:latin typeface="楷体" pitchFamily="49" charset="-122"/>
                <a:ea typeface="楷体" pitchFamily="49" charset="-122"/>
              </a:rPr>
              <a:t>春天像小姑娘，花枝招展的，笑着，走着。</a:t>
            </a:r>
            <a:endParaRPr lang="en-US" altLang="zh-CN" sz="2400" b="1">
              <a:solidFill>
                <a:srgbClr val="0000FF"/>
              </a:solidFill>
              <a:latin typeface="楷体" pitchFamily="49" charset="-122"/>
              <a:ea typeface="楷体" pitchFamily="49" charset="-122"/>
            </a:endParaRPr>
          </a:p>
          <a:p>
            <a:pPr eaLnBrk="1" hangingPunct="1">
              <a:lnSpc>
                <a:spcPct val="150000"/>
              </a:lnSpc>
            </a:pPr>
            <a:r>
              <a:rPr lang="zh-CN" altLang="en-US" sz="2400" b="1">
                <a:solidFill>
                  <a:srgbClr val="0000FF"/>
                </a:solidFill>
                <a:latin typeface="楷体" pitchFamily="49" charset="-122"/>
                <a:ea typeface="楷体" pitchFamily="49" charset="-122"/>
              </a:rPr>
              <a:t>春天像健壮的青年，有铁一般的胳膊和腰脚，他领着我们上前去。</a:t>
            </a:r>
          </a:p>
        </p:txBody>
      </p:sp>
      <p:sp>
        <p:nvSpPr>
          <p:cNvPr id="3" name="圆角矩形 2"/>
          <p:cNvSpPr/>
          <p:nvPr/>
        </p:nvSpPr>
        <p:spPr>
          <a:xfrm>
            <a:off x="2699792" y="1851670"/>
            <a:ext cx="648072" cy="432048"/>
          </a:xfrm>
          <a:prstGeom prst="roundRect">
            <a:avLst/>
          </a:prstGeom>
          <a:grpFill/>
          <a:ln>
            <a:solidFill>
              <a:srgbClr val="FF0000"/>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4" name="圆角矩形 3"/>
          <p:cNvSpPr/>
          <p:nvPr/>
        </p:nvSpPr>
        <p:spPr>
          <a:xfrm>
            <a:off x="1475656" y="2355726"/>
            <a:ext cx="936104" cy="434082"/>
          </a:xfrm>
          <a:prstGeom prst="roundRect">
            <a:avLst/>
          </a:prstGeom>
          <a:grpFill/>
          <a:ln>
            <a:solidFill>
              <a:srgbClr val="FF0000"/>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5" name="圆角矩形 4"/>
          <p:cNvSpPr/>
          <p:nvPr/>
        </p:nvSpPr>
        <p:spPr>
          <a:xfrm>
            <a:off x="2411760" y="2931790"/>
            <a:ext cx="612068" cy="432048"/>
          </a:xfrm>
          <a:prstGeom prst="roundRect">
            <a:avLst/>
          </a:prstGeom>
          <a:grpFill/>
          <a:ln>
            <a:solidFill>
              <a:srgbClr val="FF0000"/>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6" presetClass="entr" presetSubtype="21"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arn(inVertical)">
                                      <p:cBhvr>
                                        <p:cTn id="12" dur="500"/>
                                        <p:tgtEl>
                                          <p:spTgt spid="3"/>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6" presetClass="entr" presetSubtype="21"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arn(inVertical)">
                                      <p:cBhvr>
                                        <p:cTn id="17" dur="500"/>
                                        <p:tgtEl>
                                          <p:spTgt spid="4"/>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6" presetClass="entr" presetSubtype="21" fill="hold"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barn(inVertical)">
                                      <p:cBhvr>
                                        <p:cTn id="2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2"/>
          <p:cNvSpPr txBox="1">
            <a:spLocks noChangeArrowheads="1"/>
          </p:cNvSpPr>
          <p:nvPr/>
        </p:nvSpPr>
        <p:spPr bwMode="auto">
          <a:xfrm>
            <a:off x="390525" y="1419225"/>
            <a:ext cx="8285163" cy="1108075"/>
          </a:xfrm>
          <a:prstGeom prst="rect">
            <a:avLst/>
          </a:prstGeom>
          <a:solidFill>
            <a:schemeClr val="accent6">
              <a:lumMod val="20000"/>
              <a:lumOff val="80000"/>
            </a:schemeClr>
          </a:solidFill>
          <a:ln>
            <a:noFill/>
          </a:ln>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Wingdings" pitchFamily="2" charset="2"/>
              <a:buNone/>
              <a:defRPr/>
            </a:pPr>
            <a:r>
              <a:rPr lang="zh-CN" altLang="en-US" sz="2200" b="1" dirty="0" smtClean="0">
                <a:latin typeface="宋体" panose="02010600030101010101" pitchFamily="2" charset="-122"/>
              </a:rPr>
              <a:t>    分行排列，先后有序，顺序不能颠倒。这三句是按人类的成长顺序来形象地点明春天的成长过程。这个顺序也有力量由小到大、时间从先到后的意思。</a:t>
            </a:r>
            <a:endParaRPr lang="en-US" altLang="zh-CN" sz="2200" b="1" dirty="0" smtClean="0">
              <a:latin typeface="宋体" panose="02010600030101010101" pitchFamily="2" charset="-122"/>
            </a:endParaRPr>
          </a:p>
        </p:txBody>
      </p:sp>
      <p:grpSp>
        <p:nvGrpSpPr>
          <p:cNvPr id="60419" name="组合 7"/>
          <p:cNvGrpSpPr>
            <a:grpSpLocks/>
          </p:cNvGrpSpPr>
          <p:nvPr/>
        </p:nvGrpSpPr>
        <p:grpSpPr bwMode="auto">
          <a:xfrm>
            <a:off x="28575" y="-3175"/>
            <a:ext cx="2006600" cy="522288"/>
            <a:chOff x="70" y="-63"/>
            <a:chExt cx="3160" cy="822"/>
          </a:xfrm>
        </p:grpSpPr>
        <p:sp>
          <p:nvSpPr>
            <p:cNvPr id="60427" name="文本框 6"/>
            <p:cNvSpPr txBox="1">
              <a:spLocks noChangeArrowheads="1"/>
            </p:cNvSpPr>
            <p:nvPr/>
          </p:nvSpPr>
          <p:spPr bwMode="auto">
            <a:xfrm>
              <a:off x="678" y="-63"/>
              <a:ext cx="2528"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kumimoji="1" lang="zh-CN" altLang="en-US" sz="2800">
                  <a:latin typeface="黑体" pitchFamily="49" charset="-122"/>
                  <a:ea typeface="黑体" pitchFamily="49" charset="-122"/>
                </a:rPr>
                <a:t>合作探究</a:t>
              </a:r>
            </a:p>
          </p:txBody>
        </p:sp>
        <p:cxnSp>
          <p:nvCxnSpPr>
            <p:cNvPr id="5" name="直线连接符 9"/>
            <p:cNvCxnSpPr/>
            <p:nvPr/>
          </p:nvCxnSpPr>
          <p:spPr>
            <a:xfrm>
              <a:off x="70" y="699"/>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6" name="菱形 5"/>
            <p:cNvSpPr/>
            <p:nvPr/>
          </p:nvSpPr>
          <p:spPr>
            <a:xfrm>
              <a:off x="125" y="147"/>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kumimoji="1" lang="zh-CN" altLang="en-US"/>
            </a:p>
          </p:txBody>
        </p:sp>
      </p:grpSp>
      <p:sp>
        <p:nvSpPr>
          <p:cNvPr id="7" name="矩形 6"/>
          <p:cNvSpPr>
            <a:spLocks noChangeArrowheads="1"/>
          </p:cNvSpPr>
          <p:nvPr/>
        </p:nvSpPr>
        <p:spPr bwMode="auto">
          <a:xfrm>
            <a:off x="5322888" y="771525"/>
            <a:ext cx="9048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800" b="1" dirty="0">
                <a:solidFill>
                  <a:srgbClr val="0000FF"/>
                </a:solidFill>
                <a:latin typeface="楷体" pitchFamily="49" charset="-122"/>
                <a:ea typeface="楷体" pitchFamily="49" charset="-122"/>
              </a:rPr>
              <a:t>青年</a:t>
            </a:r>
            <a:endParaRPr lang="zh-CN" altLang="en-US" sz="2800" dirty="0"/>
          </a:p>
        </p:txBody>
      </p:sp>
      <p:sp>
        <p:nvSpPr>
          <p:cNvPr id="8" name="矩形 7"/>
          <p:cNvSpPr>
            <a:spLocks noChangeArrowheads="1"/>
          </p:cNvSpPr>
          <p:nvPr/>
        </p:nvSpPr>
        <p:spPr bwMode="auto">
          <a:xfrm>
            <a:off x="2255838" y="752475"/>
            <a:ext cx="906462"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800" b="1" dirty="0">
                <a:solidFill>
                  <a:srgbClr val="0000FF"/>
                </a:solidFill>
                <a:latin typeface="楷体" pitchFamily="49" charset="-122"/>
                <a:ea typeface="楷体" pitchFamily="49" charset="-122"/>
              </a:rPr>
              <a:t>娃娃</a:t>
            </a:r>
            <a:endParaRPr lang="zh-CN" altLang="en-US" sz="2800" dirty="0"/>
          </a:p>
        </p:txBody>
      </p:sp>
      <p:sp>
        <p:nvSpPr>
          <p:cNvPr id="9" name="右箭头 8"/>
          <p:cNvSpPr/>
          <p:nvPr/>
        </p:nvSpPr>
        <p:spPr>
          <a:xfrm>
            <a:off x="3162300" y="930275"/>
            <a:ext cx="503238" cy="128588"/>
          </a:xfrm>
          <a:prstGeom prst="rightArrow">
            <a:avLst/>
          </a:prstGeom>
          <a:solidFill>
            <a:srgbClr val="FF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p>
        </p:txBody>
      </p:sp>
      <p:sp>
        <p:nvSpPr>
          <p:cNvPr id="10" name="矩形 9"/>
          <p:cNvSpPr>
            <a:spLocks noChangeArrowheads="1"/>
          </p:cNvSpPr>
          <p:nvPr/>
        </p:nvSpPr>
        <p:spPr bwMode="auto">
          <a:xfrm>
            <a:off x="3594100" y="752475"/>
            <a:ext cx="126682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800" b="1" dirty="0">
                <a:solidFill>
                  <a:srgbClr val="0000FF"/>
                </a:solidFill>
                <a:latin typeface="楷体" pitchFamily="49" charset="-122"/>
                <a:ea typeface="楷体" pitchFamily="49" charset="-122"/>
              </a:rPr>
              <a:t>小姑娘</a:t>
            </a:r>
            <a:endParaRPr lang="zh-CN" altLang="en-US" sz="2800" dirty="0"/>
          </a:p>
        </p:txBody>
      </p:sp>
      <p:sp>
        <p:nvSpPr>
          <p:cNvPr id="11" name="右箭头 10"/>
          <p:cNvSpPr/>
          <p:nvPr/>
        </p:nvSpPr>
        <p:spPr>
          <a:xfrm>
            <a:off x="4860925" y="987425"/>
            <a:ext cx="503238" cy="128588"/>
          </a:xfrm>
          <a:prstGeom prst="rightArrow">
            <a:avLst/>
          </a:prstGeom>
          <a:solidFill>
            <a:srgbClr val="FF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p>
        </p:txBody>
      </p:sp>
      <p:sp>
        <p:nvSpPr>
          <p:cNvPr id="12" name="矩形 11"/>
          <p:cNvSpPr/>
          <p:nvPr/>
        </p:nvSpPr>
        <p:spPr>
          <a:xfrm>
            <a:off x="395288" y="2647950"/>
            <a:ext cx="8280400" cy="768350"/>
          </a:xfrm>
          <a:prstGeom prst="rect">
            <a:avLst/>
          </a:prstGeom>
          <a:solidFill>
            <a:schemeClr val="accent3">
              <a:lumMod val="20000"/>
              <a:lumOff val="80000"/>
            </a:schemeClr>
          </a:solidFill>
        </p:spPr>
        <p:txBody>
          <a:bodyPr>
            <a:spAutoFit/>
          </a:bodyPr>
          <a:lstStyle/>
          <a:p>
            <a:pPr>
              <a:defRPr/>
            </a:pPr>
            <a:r>
              <a:rPr lang="zh-CN" altLang="en-US" sz="2200" b="1" dirty="0" smtClean="0">
                <a:solidFill>
                  <a:srgbClr val="0000FF"/>
                </a:solidFill>
                <a:latin typeface="宋体" panose="02010600030101010101" pitchFamily="2" charset="-122"/>
              </a:rPr>
              <a:t>    三</a:t>
            </a:r>
            <a:r>
              <a:rPr lang="zh-CN" altLang="en-US" sz="2200" b="1" dirty="0">
                <a:solidFill>
                  <a:srgbClr val="0000FF"/>
                </a:solidFill>
                <a:latin typeface="宋体" panose="02010600030101010101" pitchFamily="2" charset="-122"/>
              </a:rPr>
              <a:t>个比喻各成一段，更能强调春的不同的生长过程，抒发作者强</a:t>
            </a:r>
            <a:r>
              <a:rPr lang="zh-CN" altLang="en-US" sz="2200" b="1" dirty="0" smtClean="0">
                <a:solidFill>
                  <a:srgbClr val="0000FF"/>
                </a:solidFill>
                <a:latin typeface="宋体" panose="02010600030101010101" pitchFamily="2" charset="-122"/>
              </a:rPr>
              <a:t>烈赞</a:t>
            </a:r>
            <a:r>
              <a:rPr lang="zh-CN" altLang="en-US" sz="2200" b="1" dirty="0">
                <a:solidFill>
                  <a:srgbClr val="0000FF"/>
                </a:solidFill>
                <a:latin typeface="宋体" panose="02010600030101010101" pitchFamily="2" charset="-122"/>
              </a:rPr>
              <a:t>美春天的真挚情感。</a:t>
            </a:r>
            <a:endParaRPr lang="en-US" altLang="zh-CN" sz="2200" b="1" dirty="0">
              <a:solidFill>
                <a:srgbClr val="0000FF"/>
              </a:solidFill>
              <a:latin typeface="宋体" panose="02010600030101010101" pitchFamily="2" charset="-122"/>
            </a:endParaRPr>
          </a:p>
        </p:txBody>
      </p:sp>
      <p:sp>
        <p:nvSpPr>
          <p:cNvPr id="13" name="矩形 12"/>
          <p:cNvSpPr/>
          <p:nvPr/>
        </p:nvSpPr>
        <p:spPr>
          <a:xfrm>
            <a:off x="428625" y="3535363"/>
            <a:ext cx="8247063" cy="769937"/>
          </a:xfrm>
          <a:prstGeom prst="rect">
            <a:avLst/>
          </a:prstGeom>
          <a:solidFill>
            <a:schemeClr val="accent5">
              <a:lumMod val="20000"/>
              <a:lumOff val="80000"/>
            </a:schemeClr>
          </a:solidFill>
        </p:spPr>
        <p:txBody>
          <a:bodyPr>
            <a:spAutoFit/>
          </a:bodyPr>
          <a:lstStyle/>
          <a:p>
            <a:pPr>
              <a:defRPr/>
            </a:pPr>
            <a:r>
              <a:rPr lang="zh-CN" altLang="en-US" sz="2200" b="1" dirty="0" smtClean="0">
                <a:solidFill>
                  <a:srgbClr val="FF0000"/>
                </a:solidFill>
                <a:latin typeface="宋体" panose="02010600030101010101" pitchFamily="2" charset="-122"/>
              </a:rPr>
              <a:t>    如</a:t>
            </a:r>
            <a:r>
              <a:rPr lang="zh-CN" altLang="en-US" sz="2200" b="1" dirty="0">
                <a:solidFill>
                  <a:srgbClr val="FF0000"/>
                </a:solidFill>
                <a:latin typeface="宋体" panose="02010600030101010101" pitchFamily="2" charset="-122"/>
              </a:rPr>
              <a:t>果把这三个比喻合为一段，则层次不明显，表达效果没有这样强烈。</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2" presetClass="entr" presetSubtype="8"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wipe(left)">
                                      <p:cBhvr>
                                        <p:cTn id="13" dur="500"/>
                                        <p:tgtEl>
                                          <p:spTgt spid="9"/>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10"/>
                                        </p:tgtEl>
                                        <p:attrNameLst>
                                          <p:attrName>style.visibility</p:attrName>
                                        </p:attrNameLst>
                                      </p:cBhvr>
                                      <p:to>
                                        <p:strVal val="visible"/>
                                      </p:to>
                                    </p:set>
                                    <p:anim calcmode="lin" valueType="num">
                                      <p:cBhvr additive="base">
                                        <p:cTn id="18" dur="500" fill="hold"/>
                                        <p:tgtEl>
                                          <p:spTgt spid="10"/>
                                        </p:tgtEl>
                                        <p:attrNameLst>
                                          <p:attrName>ppt_x</p:attrName>
                                        </p:attrNameLst>
                                      </p:cBhvr>
                                      <p:tavLst>
                                        <p:tav tm="0">
                                          <p:val>
                                            <p:strVal val="#ppt_x"/>
                                          </p:val>
                                        </p:tav>
                                        <p:tav tm="100000">
                                          <p:val>
                                            <p:strVal val="#ppt_x"/>
                                          </p:val>
                                        </p:tav>
                                      </p:tavLst>
                                    </p:anim>
                                    <p:anim calcmode="lin" valueType="num">
                                      <p:cBhvr additive="base">
                                        <p:cTn id="19"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0" fill="hold" nodeType="clickPar">
                      <p:stCondLst>
                        <p:cond delay="indefinite"/>
                      </p:stCondLst>
                      <p:childTnLst>
                        <p:par>
                          <p:cTn id="21" fill="hold" nodeType="withGroup">
                            <p:stCondLst>
                              <p:cond delay="0"/>
                            </p:stCondLst>
                            <p:childTnLst>
                              <p:par>
                                <p:cTn id="22" presetID="22" presetClass="entr" presetSubtype="8" fill="hold" grpId="0" nodeType="click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wipe(left)">
                                      <p:cBhvr>
                                        <p:cTn id="24" dur="500"/>
                                        <p:tgtEl>
                                          <p:spTgt spid="11"/>
                                        </p:tgtEl>
                                      </p:cBhvr>
                                    </p:animEffect>
                                  </p:childTnLst>
                                </p:cTn>
                              </p:par>
                            </p:childTnLst>
                          </p:cTn>
                        </p:par>
                      </p:childTnLst>
                    </p:cTn>
                  </p:par>
                  <p:par>
                    <p:cTn id="25" fill="hold" nodeType="clickPar">
                      <p:stCondLst>
                        <p:cond delay="indefinite"/>
                      </p:stCondLst>
                      <p:childTnLst>
                        <p:par>
                          <p:cTn id="26" fill="hold" nodeType="withGroup">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7"/>
                                        </p:tgtEl>
                                        <p:attrNameLst>
                                          <p:attrName>style.visibility</p:attrName>
                                        </p:attrNameLst>
                                      </p:cBhvr>
                                      <p:to>
                                        <p:strVal val="visible"/>
                                      </p:to>
                                    </p:set>
                                    <p:anim calcmode="lin" valueType="num">
                                      <p:cBhvr additive="base">
                                        <p:cTn id="29" dur="500" fill="hold"/>
                                        <p:tgtEl>
                                          <p:spTgt spid="7"/>
                                        </p:tgtEl>
                                        <p:attrNameLst>
                                          <p:attrName>ppt_x</p:attrName>
                                        </p:attrNameLst>
                                      </p:cBhvr>
                                      <p:tavLst>
                                        <p:tav tm="0">
                                          <p:val>
                                            <p:strVal val="#ppt_x"/>
                                          </p:val>
                                        </p:tav>
                                        <p:tav tm="100000">
                                          <p:val>
                                            <p:strVal val="#ppt_x"/>
                                          </p:val>
                                        </p:tav>
                                      </p:tavLst>
                                    </p:anim>
                                    <p:anim calcmode="lin" valueType="num">
                                      <p:cBhvr additive="base">
                                        <p:cTn id="3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1" fill="hold" nodeType="clickPar">
                      <p:stCondLst>
                        <p:cond delay="indefinite"/>
                      </p:stCondLst>
                      <p:childTnLst>
                        <p:par>
                          <p:cTn id="32" fill="hold" nodeType="withGroup">
                            <p:stCondLst>
                              <p:cond delay="0"/>
                            </p:stCondLst>
                            <p:childTnLst>
                              <p:par>
                                <p:cTn id="33" presetID="22" presetClass="entr" presetSubtype="8" fill="hold" grpId="0" nodeType="clickEffect">
                                  <p:stCondLst>
                                    <p:cond delay="0"/>
                                  </p:stCondLst>
                                  <p:childTnLst>
                                    <p:set>
                                      <p:cBhvr>
                                        <p:cTn id="34" dur="1" fill="hold">
                                          <p:stCondLst>
                                            <p:cond delay="0"/>
                                          </p:stCondLst>
                                        </p:cTn>
                                        <p:tgtEl>
                                          <p:spTgt spid="2"/>
                                        </p:tgtEl>
                                        <p:attrNameLst>
                                          <p:attrName>style.visibility</p:attrName>
                                        </p:attrNameLst>
                                      </p:cBhvr>
                                      <p:to>
                                        <p:strVal val="visible"/>
                                      </p:to>
                                    </p:set>
                                    <p:animEffect transition="in" filter="wipe(left)">
                                      <p:cBhvr>
                                        <p:cTn id="35" dur="500"/>
                                        <p:tgtEl>
                                          <p:spTgt spid="2"/>
                                        </p:tgtEl>
                                      </p:cBhvr>
                                    </p:animEffect>
                                  </p:childTnLst>
                                </p:cTn>
                              </p:par>
                            </p:childTnLst>
                          </p:cTn>
                        </p:par>
                      </p:childTnLst>
                    </p:cTn>
                  </p:par>
                  <p:par>
                    <p:cTn id="36" fill="hold" nodeType="clickPar">
                      <p:stCondLst>
                        <p:cond delay="indefinite"/>
                      </p:stCondLst>
                      <p:childTnLst>
                        <p:par>
                          <p:cTn id="37" fill="hold" nodeType="withGroup">
                            <p:stCondLst>
                              <p:cond delay="0"/>
                            </p:stCondLst>
                            <p:childTnLst>
                              <p:par>
                                <p:cTn id="38" presetID="22" presetClass="entr" presetSubtype="8" fill="hold" grpId="0" nodeType="clickEffect">
                                  <p:stCondLst>
                                    <p:cond delay="0"/>
                                  </p:stCondLst>
                                  <p:childTnLst>
                                    <p:set>
                                      <p:cBhvr>
                                        <p:cTn id="39" dur="1" fill="hold">
                                          <p:stCondLst>
                                            <p:cond delay="0"/>
                                          </p:stCondLst>
                                        </p:cTn>
                                        <p:tgtEl>
                                          <p:spTgt spid="12"/>
                                        </p:tgtEl>
                                        <p:attrNameLst>
                                          <p:attrName>style.visibility</p:attrName>
                                        </p:attrNameLst>
                                      </p:cBhvr>
                                      <p:to>
                                        <p:strVal val="visible"/>
                                      </p:to>
                                    </p:set>
                                    <p:animEffect transition="in" filter="wipe(left)">
                                      <p:cBhvr>
                                        <p:cTn id="40" dur="500"/>
                                        <p:tgtEl>
                                          <p:spTgt spid="12"/>
                                        </p:tgtEl>
                                      </p:cBhvr>
                                    </p:animEffect>
                                  </p:childTnLst>
                                </p:cTn>
                              </p:par>
                            </p:childTnLst>
                          </p:cTn>
                        </p:par>
                      </p:childTnLst>
                    </p:cTn>
                  </p:par>
                  <p:par>
                    <p:cTn id="41" fill="hold" nodeType="clickPar">
                      <p:stCondLst>
                        <p:cond delay="indefinite"/>
                      </p:stCondLst>
                      <p:childTnLst>
                        <p:par>
                          <p:cTn id="42" fill="hold" nodeType="withGroup">
                            <p:stCondLst>
                              <p:cond delay="0"/>
                            </p:stCondLst>
                            <p:childTnLst>
                              <p:par>
                                <p:cTn id="43" presetID="22" presetClass="entr" presetSubtype="8" fill="hold" grpId="0" nodeType="clickEffect">
                                  <p:stCondLst>
                                    <p:cond delay="0"/>
                                  </p:stCondLst>
                                  <p:childTnLst>
                                    <p:set>
                                      <p:cBhvr>
                                        <p:cTn id="44" dur="1" fill="hold">
                                          <p:stCondLst>
                                            <p:cond delay="0"/>
                                          </p:stCondLst>
                                        </p:cTn>
                                        <p:tgtEl>
                                          <p:spTgt spid="13"/>
                                        </p:tgtEl>
                                        <p:attrNameLst>
                                          <p:attrName>style.visibility</p:attrName>
                                        </p:attrNameLst>
                                      </p:cBhvr>
                                      <p:to>
                                        <p:strVal val="visible"/>
                                      </p:to>
                                    </p:set>
                                    <p:animEffect transition="in" filter="wipe(left)">
                                      <p:cBhvr>
                                        <p:cTn id="45"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7" grpId="0"/>
      <p:bldP spid="8" grpId="0"/>
      <p:bldP spid="9" grpId="0" animBg="1"/>
      <p:bldP spid="10" grpId="0"/>
      <p:bldP spid="11" grpId="0" animBg="1"/>
      <p:bldP spid="12" grpId="0" animBg="1"/>
      <p:bldP spid="13" grpId="0" animBg="1"/>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1442" name="组合 9"/>
          <p:cNvGrpSpPr>
            <a:grpSpLocks/>
          </p:cNvGrpSpPr>
          <p:nvPr/>
        </p:nvGrpSpPr>
        <p:grpSpPr bwMode="auto">
          <a:xfrm>
            <a:off x="28575" y="-3175"/>
            <a:ext cx="2006600" cy="522288"/>
            <a:chOff x="70" y="-63"/>
            <a:chExt cx="3160" cy="822"/>
          </a:xfrm>
        </p:grpSpPr>
        <p:sp>
          <p:nvSpPr>
            <p:cNvPr id="61445" name="文本框 6"/>
            <p:cNvSpPr txBox="1">
              <a:spLocks noChangeArrowheads="1"/>
            </p:cNvSpPr>
            <p:nvPr/>
          </p:nvSpPr>
          <p:spPr bwMode="auto">
            <a:xfrm>
              <a:off x="678" y="-63"/>
              <a:ext cx="2528"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kumimoji="1" lang="zh-CN" altLang="en-US" sz="2800">
                  <a:latin typeface="黑体" pitchFamily="49" charset="-122"/>
                  <a:ea typeface="黑体" pitchFamily="49" charset="-122"/>
                </a:rPr>
                <a:t>合作探究</a:t>
              </a:r>
            </a:p>
          </p:txBody>
        </p:sp>
        <p:cxnSp>
          <p:nvCxnSpPr>
            <p:cNvPr id="14" name="直线连接符 9"/>
            <p:cNvCxnSpPr/>
            <p:nvPr/>
          </p:nvCxnSpPr>
          <p:spPr>
            <a:xfrm>
              <a:off x="70" y="699"/>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5" name="菱形 14"/>
            <p:cNvSpPr/>
            <p:nvPr/>
          </p:nvSpPr>
          <p:spPr>
            <a:xfrm>
              <a:off x="125" y="147"/>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kumimoji="1" lang="zh-CN" altLang="en-US"/>
            </a:p>
          </p:txBody>
        </p:sp>
      </p:grpSp>
      <p:sp>
        <p:nvSpPr>
          <p:cNvPr id="61443" name="文本框 1"/>
          <p:cNvSpPr txBox="1">
            <a:spLocks noChangeArrowheads="1"/>
          </p:cNvSpPr>
          <p:nvPr/>
        </p:nvSpPr>
        <p:spPr bwMode="auto">
          <a:xfrm>
            <a:off x="414338" y="814388"/>
            <a:ext cx="85725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b="1">
                <a:latin typeface="宋体" pitchFamily="2" charset="-122"/>
              </a:rPr>
              <a:t>2.请结合具体语句谈谈本文是如何生动形象地描绘景物的。</a:t>
            </a:r>
          </a:p>
        </p:txBody>
      </p:sp>
      <p:sp>
        <p:nvSpPr>
          <p:cNvPr id="12" name="文本框 6"/>
          <p:cNvSpPr txBox="1">
            <a:spLocks noChangeArrowheads="1"/>
          </p:cNvSpPr>
          <p:nvPr/>
        </p:nvSpPr>
        <p:spPr bwMode="auto">
          <a:xfrm>
            <a:off x="467866" y="1419622"/>
            <a:ext cx="8064574" cy="3185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nSpc>
                <a:spcPct val="150000"/>
              </a:lnSpc>
              <a:buFont typeface="Wingdings" pitchFamily="2" charset="2"/>
              <a:buNone/>
            </a:pPr>
            <a:r>
              <a:rPr lang="zh-CN" altLang="en-US" sz="2400" b="1" dirty="0">
                <a:solidFill>
                  <a:srgbClr val="FF0000"/>
                </a:solidFill>
                <a:latin typeface="楷体" pitchFamily="49" charset="-122"/>
                <a:ea typeface="楷体" pitchFamily="49" charset="-122"/>
              </a:rPr>
              <a:t>从多种感官写。</a:t>
            </a:r>
            <a:endParaRPr lang="en-US" altLang="zh-CN" sz="2400" b="1" dirty="0">
              <a:solidFill>
                <a:srgbClr val="FF0000"/>
              </a:solidFill>
              <a:latin typeface="楷体" pitchFamily="49" charset="-122"/>
              <a:ea typeface="楷体" pitchFamily="49" charset="-122"/>
            </a:endParaRPr>
          </a:p>
          <a:p>
            <a:pPr>
              <a:lnSpc>
                <a:spcPct val="150000"/>
              </a:lnSpc>
              <a:buFont typeface="Wingdings" pitchFamily="2" charset="2"/>
              <a:buNone/>
            </a:pPr>
            <a:r>
              <a:rPr lang="zh-CN" altLang="en-US" sz="2200" b="1" dirty="0">
                <a:solidFill>
                  <a:srgbClr val="0000FF"/>
                </a:solidFill>
                <a:latin typeface="楷体" pitchFamily="49" charset="-122"/>
                <a:ea typeface="楷体" pitchFamily="49" charset="-122"/>
              </a:rPr>
              <a:t>如:①“‘吹面不寒杨柳风</a:t>
            </a:r>
            <a:r>
              <a:rPr lang="zh-CN" altLang="en-US" sz="2200" b="1" dirty="0" smtClean="0">
                <a:solidFill>
                  <a:srgbClr val="0000FF"/>
                </a:solidFill>
                <a:latin typeface="楷体" pitchFamily="49" charset="-122"/>
                <a:ea typeface="楷体" pitchFamily="49" charset="-122"/>
              </a:rPr>
              <a:t>’，不</a:t>
            </a:r>
            <a:r>
              <a:rPr lang="zh-CN" altLang="en-US" sz="2200" b="1" dirty="0">
                <a:solidFill>
                  <a:srgbClr val="0000FF"/>
                </a:solidFill>
                <a:latin typeface="楷体" pitchFamily="49" charset="-122"/>
                <a:ea typeface="楷体" pitchFamily="49" charset="-122"/>
              </a:rPr>
              <a:t>错的，像母亲的手抚摸着你。”从触觉写风的轻柔。②“风里带来些新翻的泥土的气息，混着青草味儿。”从嗅觉写风的芳香。③“呼朋引伴地卖弄清脆的喉咙,唱出宛转的曲子，与轻风流水应和着。”从听觉写风的悦耳。</a:t>
            </a:r>
            <a:endParaRPr lang="zh-CN" altLang="en-US" sz="2200" dirty="0">
              <a:solidFill>
                <a:srgbClr val="0000FF"/>
              </a:solidFill>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2466" name="组合 9"/>
          <p:cNvGrpSpPr>
            <a:grpSpLocks/>
          </p:cNvGrpSpPr>
          <p:nvPr/>
        </p:nvGrpSpPr>
        <p:grpSpPr bwMode="auto">
          <a:xfrm>
            <a:off x="28575" y="-3175"/>
            <a:ext cx="2006600" cy="522288"/>
            <a:chOff x="70" y="-63"/>
            <a:chExt cx="3160" cy="822"/>
          </a:xfrm>
        </p:grpSpPr>
        <p:sp>
          <p:nvSpPr>
            <p:cNvPr id="62468" name="文本框 6"/>
            <p:cNvSpPr txBox="1">
              <a:spLocks noChangeArrowheads="1"/>
            </p:cNvSpPr>
            <p:nvPr/>
          </p:nvSpPr>
          <p:spPr bwMode="auto">
            <a:xfrm>
              <a:off x="678" y="-63"/>
              <a:ext cx="2528"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kumimoji="1" lang="zh-CN" altLang="en-US" sz="2800">
                  <a:latin typeface="黑体" pitchFamily="49" charset="-122"/>
                  <a:ea typeface="黑体" pitchFamily="49" charset="-122"/>
                </a:rPr>
                <a:t>合作探究</a:t>
              </a:r>
            </a:p>
          </p:txBody>
        </p:sp>
        <p:cxnSp>
          <p:nvCxnSpPr>
            <p:cNvPr id="14" name="直线连接符 9"/>
            <p:cNvCxnSpPr/>
            <p:nvPr/>
          </p:nvCxnSpPr>
          <p:spPr>
            <a:xfrm>
              <a:off x="70" y="699"/>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5" name="菱形 14"/>
            <p:cNvSpPr/>
            <p:nvPr/>
          </p:nvSpPr>
          <p:spPr>
            <a:xfrm>
              <a:off x="125" y="147"/>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kumimoji="1" lang="zh-CN" altLang="en-US"/>
            </a:p>
          </p:txBody>
        </p:sp>
      </p:grpSp>
      <p:sp>
        <p:nvSpPr>
          <p:cNvPr id="8" name="文本框 6"/>
          <p:cNvSpPr txBox="1">
            <a:spLocks noChangeArrowheads="1"/>
          </p:cNvSpPr>
          <p:nvPr/>
        </p:nvSpPr>
        <p:spPr bwMode="auto">
          <a:xfrm>
            <a:off x="414655" y="811614"/>
            <a:ext cx="8333809" cy="3416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nSpc>
                <a:spcPct val="150000"/>
              </a:lnSpc>
              <a:buFont typeface="Wingdings" pitchFamily="2" charset="2"/>
              <a:buNone/>
            </a:pPr>
            <a:r>
              <a:rPr lang="zh-CN" altLang="en-US" sz="2400" b="1" dirty="0">
                <a:solidFill>
                  <a:srgbClr val="FF0000"/>
                </a:solidFill>
                <a:latin typeface="楷体" pitchFamily="49" charset="-122"/>
                <a:ea typeface="楷体" pitchFamily="49" charset="-122"/>
              </a:rPr>
              <a:t>正</a:t>
            </a:r>
            <a:r>
              <a:rPr lang="zh-CN" altLang="en-US" sz="2400" b="1" dirty="0" smtClean="0">
                <a:solidFill>
                  <a:srgbClr val="FF0000"/>
                </a:solidFill>
                <a:latin typeface="楷体" pitchFamily="49" charset="-122"/>
                <a:ea typeface="楷体" pitchFamily="49" charset="-122"/>
              </a:rPr>
              <a:t>面描写和</a:t>
            </a:r>
            <a:r>
              <a:rPr lang="zh-CN" altLang="en-US" sz="2400" b="1" dirty="0">
                <a:solidFill>
                  <a:srgbClr val="FF0000"/>
                </a:solidFill>
                <a:latin typeface="楷体" pitchFamily="49" charset="-122"/>
                <a:ea typeface="楷体" pitchFamily="49" charset="-122"/>
              </a:rPr>
              <a:t>侧面描写相结合。</a:t>
            </a:r>
            <a:endParaRPr lang="en-US" altLang="zh-CN" sz="2400" b="1" dirty="0">
              <a:solidFill>
                <a:srgbClr val="FF0000"/>
              </a:solidFill>
              <a:latin typeface="楷体" pitchFamily="49" charset="-122"/>
              <a:ea typeface="楷体" pitchFamily="49" charset="-122"/>
            </a:endParaRPr>
          </a:p>
          <a:p>
            <a:pPr>
              <a:lnSpc>
                <a:spcPct val="150000"/>
              </a:lnSpc>
              <a:buFont typeface="Wingdings" pitchFamily="2" charset="2"/>
              <a:buNone/>
            </a:pPr>
            <a:r>
              <a:rPr lang="zh-CN" altLang="en-US" sz="2400" b="1" dirty="0">
                <a:solidFill>
                  <a:srgbClr val="0000FF"/>
                </a:solidFill>
                <a:latin typeface="楷体" pitchFamily="49" charset="-122"/>
                <a:ea typeface="楷体" pitchFamily="49" charset="-122"/>
              </a:rPr>
              <a:t>如:①“小草偷偷地从土里钻出来，嫩嫩的，绿绿的。园子里，田野里，瞧去，一大片一大片满是的。” </a:t>
            </a:r>
            <a:r>
              <a:rPr lang="zh-CN" altLang="en-US" sz="2400" b="1" dirty="0" smtClean="0">
                <a:solidFill>
                  <a:srgbClr val="0000FF"/>
                </a:solidFill>
                <a:latin typeface="楷体" pitchFamily="49" charset="-122"/>
                <a:ea typeface="楷体" pitchFamily="49" charset="-122"/>
              </a:rPr>
              <a:t>②“坐</a:t>
            </a:r>
            <a:r>
              <a:rPr lang="zh-CN" altLang="en-US" sz="2400" b="1" dirty="0">
                <a:solidFill>
                  <a:srgbClr val="0000FF"/>
                </a:solidFill>
                <a:latin typeface="楷体" pitchFamily="49" charset="-122"/>
                <a:ea typeface="楷体" pitchFamily="49" charset="-122"/>
              </a:rPr>
              <a:t>着，躺着，打两个滚，踢几脚球，赛几趟跑，捉几回迷藏。风轻悄悄的，草软绵绵的。”①句从正面描写春草充满生机、嫩绿的特点。②句从人的活动侧面烘托上述特点。</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194" name="组合 2"/>
          <p:cNvGrpSpPr>
            <a:grpSpLocks/>
          </p:cNvGrpSpPr>
          <p:nvPr/>
        </p:nvGrpSpPr>
        <p:grpSpPr bwMode="auto">
          <a:xfrm>
            <a:off x="3348038" y="700088"/>
            <a:ext cx="2592387" cy="1195387"/>
            <a:chOff x="2806700" y="715948"/>
            <a:chExt cx="2592387" cy="1195199"/>
          </a:xfrm>
        </p:grpSpPr>
        <p:sp>
          <p:nvSpPr>
            <p:cNvPr id="18" name="圆角矩形 17">
              <a:extLst>
                <a:ext uri="{FF2B5EF4-FFF2-40B4-BE49-F238E27FC236}"/>
              </a:extLst>
            </p:cNvPr>
            <p:cNvSpPr/>
            <p:nvPr/>
          </p:nvSpPr>
          <p:spPr>
            <a:xfrm rot="555800">
              <a:off x="4068762" y="817532"/>
              <a:ext cx="442913" cy="419034"/>
            </a:xfrm>
            <a:prstGeom prst="roundRect">
              <a:avLst/>
            </a:prstGeom>
            <a:solidFill>
              <a:schemeClr val="accent6">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defRPr/>
              </a:pPr>
              <a:endParaRPr kumimoji="1" lang="zh-CN" altLang="en-US"/>
            </a:p>
          </p:txBody>
        </p:sp>
        <p:sp>
          <p:nvSpPr>
            <p:cNvPr id="17" name="圆角矩形 16">
              <a:extLst>
                <a:ext uri="{FF2B5EF4-FFF2-40B4-BE49-F238E27FC236}"/>
              </a:extLst>
            </p:cNvPr>
            <p:cNvSpPr/>
            <p:nvPr/>
          </p:nvSpPr>
          <p:spPr>
            <a:xfrm rot="20470821">
              <a:off x="3706812" y="823881"/>
              <a:ext cx="442913" cy="420621"/>
            </a:xfrm>
            <a:prstGeom prst="roundRect">
              <a:avLst/>
            </a:prstGeom>
            <a:solidFill>
              <a:schemeClr val="accent3">
                <a:lumMod val="50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defRPr/>
              </a:pPr>
              <a:endParaRPr kumimoji="1" lang="zh-CN" altLang="en-US"/>
            </a:p>
          </p:txBody>
        </p:sp>
        <p:sp>
          <p:nvSpPr>
            <p:cNvPr id="16" name="圆角矩形 15">
              <a:extLst>
                <a:ext uri="{FF2B5EF4-FFF2-40B4-BE49-F238E27FC236}"/>
              </a:extLst>
            </p:cNvPr>
            <p:cNvSpPr/>
            <p:nvPr/>
          </p:nvSpPr>
          <p:spPr>
            <a:xfrm rot="319204">
              <a:off x="3287712" y="823881"/>
              <a:ext cx="441325" cy="420621"/>
            </a:xfrm>
            <a:prstGeom prst="roundRect">
              <a:avLst/>
            </a:prstGeom>
            <a:solidFill>
              <a:schemeClr val="accent1">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defRPr/>
              </a:pPr>
              <a:endParaRPr kumimoji="1" lang="zh-CN" altLang="en-US"/>
            </a:p>
          </p:txBody>
        </p:sp>
        <p:sp>
          <p:nvSpPr>
            <p:cNvPr id="2" name="圆角矩形 1">
              <a:extLst>
                <a:ext uri="{FF2B5EF4-FFF2-40B4-BE49-F238E27FC236}"/>
              </a:extLst>
            </p:cNvPr>
            <p:cNvSpPr/>
            <p:nvPr/>
          </p:nvSpPr>
          <p:spPr>
            <a:xfrm rot="21148334">
              <a:off x="2878137" y="831817"/>
              <a:ext cx="441325" cy="420622"/>
            </a:xfrm>
            <a:prstGeom prst="roundRect">
              <a:avLst/>
            </a:prstGeom>
            <a:solidFill>
              <a:schemeClr val="accent2"/>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defRPr/>
              </a:pPr>
              <a:endParaRPr kumimoji="1" lang="zh-CN" altLang="en-US"/>
            </a:p>
          </p:txBody>
        </p:sp>
        <p:sp>
          <p:nvSpPr>
            <p:cNvPr id="8204" name="矩形 1"/>
            <p:cNvSpPr>
              <a:spLocks noChangeArrowheads="1"/>
            </p:cNvSpPr>
            <p:nvPr/>
          </p:nvSpPr>
          <p:spPr bwMode="auto">
            <a:xfrm>
              <a:off x="2806700" y="715948"/>
              <a:ext cx="2592387" cy="11951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dist">
                <a:lnSpc>
                  <a:spcPts val="4300"/>
                </a:lnSpc>
              </a:pPr>
              <a:r>
                <a:rPr lang="zh-CN" altLang="en-US" sz="2800" b="1" dirty="0">
                  <a:solidFill>
                    <a:schemeClr val="bg1"/>
                  </a:solidFill>
                  <a:latin typeface="楷体" pitchFamily="49" charset="-122"/>
                  <a:ea typeface="楷体" pitchFamily="49" charset="-122"/>
                </a:rPr>
                <a:t>写景散文基常识</a:t>
              </a:r>
            </a:p>
          </p:txBody>
        </p:sp>
      </p:grpSp>
      <p:grpSp>
        <p:nvGrpSpPr>
          <p:cNvPr id="8195" name="组合 8"/>
          <p:cNvGrpSpPr>
            <a:grpSpLocks/>
          </p:cNvGrpSpPr>
          <p:nvPr/>
        </p:nvGrpSpPr>
        <p:grpSpPr bwMode="auto">
          <a:xfrm>
            <a:off x="0" y="31750"/>
            <a:ext cx="2051050" cy="523875"/>
            <a:chOff x="0" y="-63"/>
            <a:chExt cx="3231" cy="824"/>
          </a:xfrm>
        </p:grpSpPr>
        <p:sp>
          <p:nvSpPr>
            <p:cNvPr id="8197" name="文本框 6"/>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kumimoji="1" lang="zh-CN" altLang="en-US" sz="2800">
                  <a:latin typeface="黑体" pitchFamily="49" charset="-122"/>
                  <a:ea typeface="黑体" pitchFamily="49" charset="-122"/>
                </a:rPr>
                <a:t>知识备查</a:t>
              </a:r>
            </a:p>
          </p:txBody>
        </p:sp>
        <p:cxnSp>
          <p:nvCxnSpPr>
            <p:cNvPr id="23" name="直线连接符 9"/>
            <p:cNvCxnSpPr/>
            <p:nvPr/>
          </p:nvCxnSpPr>
          <p:spPr>
            <a:xfrm>
              <a:off x="0" y="701"/>
              <a:ext cx="323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24" name="菱形 23"/>
            <p:cNvSpPr/>
            <p:nvPr/>
          </p:nvSpPr>
          <p:spPr>
            <a:xfrm>
              <a:off x="125" y="149"/>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kumimoji="1" lang="zh-CN" altLang="en-US">
                <a:latin typeface="黑体" panose="02010609060101010101" pitchFamily="49" charset="-122"/>
                <a:ea typeface="黑体" panose="02010609060101010101" pitchFamily="49" charset="-122"/>
              </a:endParaRPr>
            </a:p>
          </p:txBody>
        </p:sp>
      </p:grpSp>
      <p:sp>
        <p:nvSpPr>
          <p:cNvPr id="8196" name="文本框 2"/>
          <p:cNvSpPr txBox="1">
            <a:spLocks noChangeArrowheads="1"/>
          </p:cNvSpPr>
          <p:nvPr/>
        </p:nvSpPr>
        <p:spPr bwMode="auto">
          <a:xfrm>
            <a:off x="395288" y="1419622"/>
            <a:ext cx="8318500" cy="3117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682625"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nSpc>
                <a:spcPct val="140000"/>
              </a:lnSpc>
            </a:pPr>
            <a:r>
              <a:rPr lang="zh-CN" altLang="en-US" sz="2400" b="1" dirty="0">
                <a:solidFill>
                  <a:srgbClr val="FF0000"/>
                </a:solidFill>
                <a:latin typeface="楷体" pitchFamily="49" charset="-122"/>
                <a:ea typeface="楷体" pitchFamily="49" charset="-122"/>
              </a:rPr>
              <a:t>写景散文</a:t>
            </a:r>
            <a:r>
              <a:rPr lang="zh-CN" altLang="en-US" sz="2400" b="1" dirty="0">
                <a:latin typeface="楷体" pitchFamily="49" charset="-122"/>
                <a:ea typeface="楷体" pitchFamily="49" charset="-122"/>
              </a:rPr>
              <a:t>是以描绘景物为主的散文。这类文章多是在描绘景物的同时抒发感情，或借景抒情，或寓情于景，抓住景物的特征，按照空间或时间等的变换顺序，运用移步换景的方法，把观察到的景物的变化作为全文的脉络。生动的景物描绘，不但可以交代背景、渲染气氛，而且可以烘托人物的思想感情，更好地表现主题。</a:t>
            </a:r>
          </a:p>
        </p:txBody>
      </p:sp>
    </p:spTree>
  </p:cSld>
  <p:clrMapOvr>
    <a:masterClrMapping/>
  </p:clrMapOvr>
  <p:transition spd="slow">
    <p:random/>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3490" name="组合 9"/>
          <p:cNvGrpSpPr>
            <a:grpSpLocks/>
          </p:cNvGrpSpPr>
          <p:nvPr/>
        </p:nvGrpSpPr>
        <p:grpSpPr bwMode="auto">
          <a:xfrm>
            <a:off x="28575" y="-3175"/>
            <a:ext cx="2006600" cy="522288"/>
            <a:chOff x="70" y="-63"/>
            <a:chExt cx="3160" cy="822"/>
          </a:xfrm>
        </p:grpSpPr>
        <p:sp>
          <p:nvSpPr>
            <p:cNvPr id="63492" name="文本框 6"/>
            <p:cNvSpPr txBox="1">
              <a:spLocks noChangeArrowheads="1"/>
            </p:cNvSpPr>
            <p:nvPr/>
          </p:nvSpPr>
          <p:spPr bwMode="auto">
            <a:xfrm>
              <a:off x="678" y="-63"/>
              <a:ext cx="2528"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kumimoji="1" lang="zh-CN" altLang="en-US" sz="2800">
                  <a:latin typeface="黑体" pitchFamily="49" charset="-122"/>
                  <a:ea typeface="黑体" pitchFamily="49" charset="-122"/>
                </a:rPr>
                <a:t>合作探究</a:t>
              </a:r>
            </a:p>
          </p:txBody>
        </p:sp>
        <p:cxnSp>
          <p:nvCxnSpPr>
            <p:cNvPr id="14" name="直线连接符 9"/>
            <p:cNvCxnSpPr/>
            <p:nvPr/>
          </p:nvCxnSpPr>
          <p:spPr>
            <a:xfrm>
              <a:off x="70" y="699"/>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5" name="菱形 14"/>
            <p:cNvSpPr/>
            <p:nvPr/>
          </p:nvSpPr>
          <p:spPr>
            <a:xfrm>
              <a:off x="125" y="147"/>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kumimoji="1" lang="zh-CN" altLang="en-US"/>
            </a:p>
          </p:txBody>
        </p:sp>
      </p:grpSp>
      <p:sp>
        <p:nvSpPr>
          <p:cNvPr id="9" name="文本框 6"/>
          <p:cNvSpPr txBox="1">
            <a:spLocks noChangeArrowheads="1"/>
          </p:cNvSpPr>
          <p:nvPr/>
        </p:nvSpPr>
        <p:spPr bwMode="auto">
          <a:xfrm>
            <a:off x="395858" y="739626"/>
            <a:ext cx="8136582" cy="3416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nSpc>
                <a:spcPct val="150000"/>
              </a:lnSpc>
              <a:buFont typeface="Wingdings" pitchFamily="2" charset="2"/>
              <a:buNone/>
            </a:pPr>
            <a:r>
              <a:rPr lang="zh-CN" altLang="en-US" sz="2400" b="1" dirty="0">
                <a:solidFill>
                  <a:srgbClr val="FF0000"/>
                </a:solidFill>
                <a:latin typeface="楷体" pitchFamily="49" charset="-122"/>
                <a:ea typeface="楷体" pitchFamily="49" charset="-122"/>
              </a:rPr>
              <a:t>虚实结合。</a:t>
            </a:r>
            <a:endParaRPr lang="en-US" altLang="zh-CN" sz="2400" b="1" dirty="0">
              <a:solidFill>
                <a:srgbClr val="FF0000"/>
              </a:solidFill>
              <a:latin typeface="楷体" pitchFamily="49" charset="-122"/>
              <a:ea typeface="楷体" pitchFamily="49" charset="-122"/>
            </a:endParaRPr>
          </a:p>
          <a:p>
            <a:pPr>
              <a:lnSpc>
                <a:spcPct val="150000"/>
              </a:lnSpc>
              <a:buFont typeface="Wingdings" pitchFamily="2" charset="2"/>
              <a:buNone/>
            </a:pPr>
            <a:r>
              <a:rPr lang="zh-CN" altLang="en-US" sz="2400" b="1" dirty="0">
                <a:solidFill>
                  <a:srgbClr val="0000FF"/>
                </a:solidFill>
                <a:latin typeface="楷体" pitchFamily="49" charset="-122"/>
                <a:ea typeface="楷体" pitchFamily="49" charset="-122"/>
              </a:rPr>
              <a:t>如:①“桃树、杏树、梨树，你不让我，我不让你，都开满了花赶趟儿。红的像火，粉的像霞，白的像雪。花里带着甜味儿。”  ② </a:t>
            </a:r>
            <a:r>
              <a:rPr lang="zh-CN" altLang="en-US" sz="2400" b="1" dirty="0" smtClean="0">
                <a:solidFill>
                  <a:srgbClr val="0000FF"/>
                </a:solidFill>
                <a:latin typeface="楷体" pitchFamily="49" charset="-122"/>
                <a:ea typeface="楷体" pitchFamily="49" charset="-122"/>
              </a:rPr>
              <a:t>“闭</a:t>
            </a:r>
            <a:r>
              <a:rPr lang="zh-CN" altLang="en-US" sz="2400" b="1" dirty="0">
                <a:solidFill>
                  <a:srgbClr val="0000FF"/>
                </a:solidFill>
                <a:latin typeface="楷体" pitchFamily="49" charset="-122"/>
                <a:ea typeface="楷体" pitchFamily="49" charset="-122"/>
              </a:rPr>
              <a:t>了眼，树上仿佛已经满是桃儿、杏儿、梨儿。” </a:t>
            </a:r>
            <a:r>
              <a:rPr lang="zh-CN" altLang="en-US" sz="2400" b="1" dirty="0" smtClean="0">
                <a:solidFill>
                  <a:srgbClr val="0000FF"/>
                </a:solidFill>
                <a:latin typeface="楷体" pitchFamily="49" charset="-122"/>
                <a:ea typeface="楷体" pitchFamily="49" charset="-122"/>
              </a:rPr>
              <a:t>①</a:t>
            </a:r>
            <a:r>
              <a:rPr lang="zh-CN" altLang="en-US" sz="2400" b="1" dirty="0">
                <a:solidFill>
                  <a:srgbClr val="0000FF"/>
                </a:solidFill>
                <a:latin typeface="楷体" pitchFamily="49" charset="-122"/>
                <a:ea typeface="楷体" pitchFamily="49" charset="-122"/>
              </a:rPr>
              <a:t>句是写眼前实景。②句是写联想、想象到的景色，借以突出花的香味浓郁。</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4514" name="组合 1"/>
          <p:cNvGrpSpPr>
            <a:grpSpLocks/>
          </p:cNvGrpSpPr>
          <p:nvPr/>
        </p:nvGrpSpPr>
        <p:grpSpPr bwMode="auto">
          <a:xfrm>
            <a:off x="3333750" y="781050"/>
            <a:ext cx="1743075" cy="566738"/>
            <a:chOff x="3333750" y="598488"/>
            <a:chExt cx="1743075" cy="566737"/>
          </a:xfrm>
        </p:grpSpPr>
        <p:sp>
          <p:nvSpPr>
            <p:cNvPr id="20" name="圆角矩形 19">
              <a:extLst>
                <a:ext uri="{FF2B5EF4-FFF2-40B4-BE49-F238E27FC236}"/>
              </a:extLst>
            </p:cNvPr>
            <p:cNvSpPr/>
            <p:nvPr/>
          </p:nvSpPr>
          <p:spPr>
            <a:xfrm rot="555800">
              <a:off x="4602163" y="715963"/>
              <a:ext cx="442912" cy="419099"/>
            </a:xfrm>
            <a:prstGeom prst="roundRect">
              <a:avLst/>
            </a:prstGeom>
            <a:solidFill>
              <a:schemeClr val="accent6">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defRPr/>
              </a:pPr>
              <a:endParaRPr kumimoji="1" lang="zh-CN" altLang="en-US"/>
            </a:p>
          </p:txBody>
        </p:sp>
        <p:sp>
          <p:nvSpPr>
            <p:cNvPr id="21" name="圆角矩形 20">
              <a:extLst>
                <a:ext uri="{FF2B5EF4-FFF2-40B4-BE49-F238E27FC236}"/>
              </a:extLst>
            </p:cNvPr>
            <p:cNvSpPr/>
            <p:nvPr/>
          </p:nvSpPr>
          <p:spPr>
            <a:xfrm rot="20470821">
              <a:off x="4197350" y="722313"/>
              <a:ext cx="442913" cy="420687"/>
            </a:xfrm>
            <a:prstGeom prst="roundRect">
              <a:avLst/>
            </a:prstGeom>
            <a:solidFill>
              <a:schemeClr val="accent3">
                <a:lumMod val="50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defRPr/>
              </a:pPr>
              <a:endParaRPr kumimoji="1" lang="zh-CN" altLang="en-US"/>
            </a:p>
          </p:txBody>
        </p:sp>
        <p:sp>
          <p:nvSpPr>
            <p:cNvPr id="22" name="圆角矩形 21">
              <a:extLst>
                <a:ext uri="{FF2B5EF4-FFF2-40B4-BE49-F238E27FC236}"/>
              </a:extLst>
            </p:cNvPr>
            <p:cNvSpPr/>
            <p:nvPr/>
          </p:nvSpPr>
          <p:spPr>
            <a:xfrm rot="319204">
              <a:off x="3778250" y="722313"/>
              <a:ext cx="441325" cy="420687"/>
            </a:xfrm>
            <a:prstGeom prst="roundRect">
              <a:avLst/>
            </a:prstGeom>
            <a:solidFill>
              <a:schemeClr val="accent1">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defRPr/>
              </a:pPr>
              <a:endParaRPr kumimoji="1" lang="zh-CN" altLang="en-US"/>
            </a:p>
          </p:txBody>
        </p:sp>
        <p:sp>
          <p:nvSpPr>
            <p:cNvPr id="23" name="圆角矩形 22">
              <a:extLst>
                <a:ext uri="{FF2B5EF4-FFF2-40B4-BE49-F238E27FC236}"/>
              </a:extLst>
            </p:cNvPr>
            <p:cNvSpPr/>
            <p:nvPr/>
          </p:nvSpPr>
          <p:spPr>
            <a:xfrm rot="21148334">
              <a:off x="3368675" y="730251"/>
              <a:ext cx="441325" cy="420686"/>
            </a:xfrm>
            <a:prstGeom prst="roundRect">
              <a:avLst/>
            </a:prstGeom>
            <a:solidFill>
              <a:schemeClr val="accent2"/>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defRPr/>
              </a:pPr>
              <a:endParaRPr kumimoji="1" lang="zh-CN" altLang="en-US"/>
            </a:p>
          </p:txBody>
        </p:sp>
        <p:sp>
          <p:nvSpPr>
            <p:cNvPr id="64524" name="矩形 1"/>
            <p:cNvSpPr>
              <a:spLocks noChangeArrowheads="1"/>
            </p:cNvSpPr>
            <p:nvPr/>
          </p:nvSpPr>
          <p:spPr bwMode="auto">
            <a:xfrm>
              <a:off x="3333750" y="598488"/>
              <a:ext cx="1743075" cy="566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dist">
                <a:lnSpc>
                  <a:spcPts val="4300"/>
                </a:lnSpc>
              </a:pPr>
              <a:r>
                <a:rPr lang="zh-CN" altLang="en-US" sz="2800" b="1">
                  <a:solidFill>
                    <a:schemeClr val="bg1"/>
                  </a:solidFill>
                  <a:latin typeface="楷体" pitchFamily="49" charset="-122"/>
                  <a:ea typeface="楷体" pitchFamily="49" charset="-122"/>
                </a:rPr>
                <a:t>概括主题</a:t>
              </a:r>
            </a:p>
          </p:txBody>
        </p:sp>
      </p:grpSp>
      <p:grpSp>
        <p:nvGrpSpPr>
          <p:cNvPr id="64515" name="组合 13"/>
          <p:cNvGrpSpPr>
            <a:grpSpLocks/>
          </p:cNvGrpSpPr>
          <p:nvPr/>
        </p:nvGrpSpPr>
        <p:grpSpPr bwMode="auto">
          <a:xfrm>
            <a:off x="28575" y="-20638"/>
            <a:ext cx="2006600" cy="522288"/>
            <a:chOff x="70" y="-63"/>
            <a:chExt cx="3160" cy="822"/>
          </a:xfrm>
        </p:grpSpPr>
        <p:sp>
          <p:nvSpPr>
            <p:cNvPr id="64517" name="文本框 6"/>
            <p:cNvSpPr txBox="1">
              <a:spLocks noChangeArrowheads="1"/>
            </p:cNvSpPr>
            <p:nvPr/>
          </p:nvSpPr>
          <p:spPr bwMode="auto">
            <a:xfrm>
              <a:off x="678" y="-63"/>
              <a:ext cx="2528"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kumimoji="1" lang="zh-CN" altLang="en-US" sz="2800">
                  <a:latin typeface="黑体" pitchFamily="49" charset="-122"/>
                  <a:ea typeface="黑体" pitchFamily="49" charset="-122"/>
                </a:rPr>
                <a:t>课堂小结</a:t>
              </a:r>
            </a:p>
          </p:txBody>
        </p:sp>
        <p:cxnSp>
          <p:nvCxnSpPr>
            <p:cNvPr id="16" name="直线连接符 9"/>
            <p:cNvCxnSpPr/>
            <p:nvPr/>
          </p:nvCxnSpPr>
          <p:spPr>
            <a:xfrm>
              <a:off x="70" y="699"/>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7" name="菱形 16"/>
            <p:cNvSpPr/>
            <p:nvPr/>
          </p:nvSpPr>
          <p:spPr>
            <a:xfrm>
              <a:off x="125" y="147"/>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kumimoji="1" lang="zh-CN" altLang="en-US">
                <a:latin typeface="黑体" panose="02010609060101010101" pitchFamily="49" charset="-122"/>
                <a:ea typeface="黑体" panose="02010609060101010101" pitchFamily="49" charset="-122"/>
              </a:endParaRPr>
            </a:p>
          </p:txBody>
        </p:sp>
      </p:grpSp>
      <p:sp>
        <p:nvSpPr>
          <p:cNvPr id="64516" name="TextBox 11"/>
          <p:cNvSpPr txBox="1">
            <a:spLocks noChangeArrowheads="1"/>
          </p:cNvSpPr>
          <p:nvPr/>
        </p:nvSpPr>
        <p:spPr bwMode="auto">
          <a:xfrm>
            <a:off x="539750" y="1571625"/>
            <a:ext cx="7704138" cy="203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nSpc>
                <a:spcPct val="150000"/>
              </a:lnSpc>
            </a:pPr>
            <a:r>
              <a:rPr lang="zh-CN" altLang="en-US" sz="2800" b="1">
                <a:solidFill>
                  <a:srgbClr val="0000FF"/>
                </a:solidFill>
                <a:latin typeface="楷体" pitchFamily="49" charset="-122"/>
                <a:ea typeface="楷体" pitchFamily="49" charset="-122"/>
              </a:rPr>
              <a:t>    作者抓住了春天的特点，准确、生动地描绘出江南春天特有的景象，表达了作者热爱生活、积极进取、奋发向上的思想感情。</a:t>
            </a:r>
          </a:p>
        </p:txBody>
      </p:sp>
    </p:spTree>
  </p:cSld>
  <p:clrMapOvr>
    <a:masterClrMapping/>
  </p:clrMapOvr>
  <p:transition spd="slow">
    <p:random/>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5538" name="组合 2"/>
          <p:cNvGrpSpPr>
            <a:grpSpLocks/>
          </p:cNvGrpSpPr>
          <p:nvPr/>
        </p:nvGrpSpPr>
        <p:grpSpPr bwMode="auto">
          <a:xfrm>
            <a:off x="3333750" y="598488"/>
            <a:ext cx="1743075" cy="566737"/>
            <a:chOff x="3333750" y="598488"/>
            <a:chExt cx="1743075" cy="566737"/>
          </a:xfrm>
        </p:grpSpPr>
        <p:sp>
          <p:nvSpPr>
            <p:cNvPr id="20" name="圆角矩形 19">
              <a:extLst>
                <a:ext uri="{FF2B5EF4-FFF2-40B4-BE49-F238E27FC236}"/>
              </a:extLst>
            </p:cNvPr>
            <p:cNvSpPr/>
            <p:nvPr/>
          </p:nvSpPr>
          <p:spPr>
            <a:xfrm rot="555800">
              <a:off x="4602163" y="715963"/>
              <a:ext cx="442912" cy="419100"/>
            </a:xfrm>
            <a:prstGeom prst="roundRect">
              <a:avLst/>
            </a:prstGeom>
            <a:solidFill>
              <a:schemeClr val="accent6">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defRPr/>
              </a:pPr>
              <a:endParaRPr kumimoji="1" lang="zh-CN" altLang="en-US"/>
            </a:p>
          </p:txBody>
        </p:sp>
        <p:sp>
          <p:nvSpPr>
            <p:cNvPr id="21" name="圆角矩形 20">
              <a:extLst>
                <a:ext uri="{FF2B5EF4-FFF2-40B4-BE49-F238E27FC236}"/>
              </a:extLst>
            </p:cNvPr>
            <p:cNvSpPr/>
            <p:nvPr/>
          </p:nvSpPr>
          <p:spPr>
            <a:xfrm rot="20470821">
              <a:off x="4197350" y="722313"/>
              <a:ext cx="442913" cy="420687"/>
            </a:xfrm>
            <a:prstGeom prst="roundRect">
              <a:avLst/>
            </a:prstGeom>
            <a:solidFill>
              <a:schemeClr val="accent3">
                <a:lumMod val="50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defRPr/>
              </a:pPr>
              <a:endParaRPr kumimoji="1" lang="zh-CN" altLang="en-US"/>
            </a:p>
          </p:txBody>
        </p:sp>
        <p:sp>
          <p:nvSpPr>
            <p:cNvPr id="22" name="圆角矩形 21">
              <a:extLst>
                <a:ext uri="{FF2B5EF4-FFF2-40B4-BE49-F238E27FC236}"/>
              </a:extLst>
            </p:cNvPr>
            <p:cNvSpPr/>
            <p:nvPr/>
          </p:nvSpPr>
          <p:spPr>
            <a:xfrm rot="319204">
              <a:off x="3778250" y="722313"/>
              <a:ext cx="441325" cy="420687"/>
            </a:xfrm>
            <a:prstGeom prst="roundRect">
              <a:avLst/>
            </a:prstGeom>
            <a:solidFill>
              <a:schemeClr val="accent1">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defRPr/>
              </a:pPr>
              <a:endParaRPr kumimoji="1" lang="zh-CN" altLang="en-US"/>
            </a:p>
          </p:txBody>
        </p:sp>
        <p:sp>
          <p:nvSpPr>
            <p:cNvPr id="23" name="圆角矩形 22">
              <a:extLst>
                <a:ext uri="{FF2B5EF4-FFF2-40B4-BE49-F238E27FC236}"/>
              </a:extLst>
            </p:cNvPr>
            <p:cNvSpPr/>
            <p:nvPr/>
          </p:nvSpPr>
          <p:spPr>
            <a:xfrm rot="21148334">
              <a:off x="3368675" y="730250"/>
              <a:ext cx="441325" cy="420688"/>
            </a:xfrm>
            <a:prstGeom prst="roundRect">
              <a:avLst/>
            </a:prstGeom>
            <a:solidFill>
              <a:schemeClr val="accent2"/>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defRPr/>
              </a:pPr>
              <a:endParaRPr kumimoji="1" lang="zh-CN" altLang="en-US"/>
            </a:p>
          </p:txBody>
        </p:sp>
        <p:sp>
          <p:nvSpPr>
            <p:cNvPr id="65548" name="矩形 1"/>
            <p:cNvSpPr>
              <a:spLocks noChangeArrowheads="1"/>
            </p:cNvSpPr>
            <p:nvPr/>
          </p:nvSpPr>
          <p:spPr bwMode="auto">
            <a:xfrm>
              <a:off x="3333750" y="598488"/>
              <a:ext cx="1743075" cy="566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dist">
                <a:lnSpc>
                  <a:spcPts val="4300"/>
                </a:lnSpc>
              </a:pPr>
              <a:r>
                <a:rPr lang="zh-CN" altLang="en-US" sz="2800" b="1">
                  <a:solidFill>
                    <a:schemeClr val="bg1"/>
                  </a:solidFill>
                  <a:latin typeface="楷体" pitchFamily="49" charset="-122"/>
                  <a:ea typeface="楷体" pitchFamily="49" charset="-122"/>
                </a:rPr>
                <a:t>学后感悟</a:t>
              </a:r>
            </a:p>
          </p:txBody>
        </p:sp>
      </p:grpSp>
      <p:grpSp>
        <p:nvGrpSpPr>
          <p:cNvPr id="65539" name="组合 13"/>
          <p:cNvGrpSpPr>
            <a:grpSpLocks/>
          </p:cNvGrpSpPr>
          <p:nvPr/>
        </p:nvGrpSpPr>
        <p:grpSpPr bwMode="auto">
          <a:xfrm>
            <a:off x="28575" y="50800"/>
            <a:ext cx="2006600" cy="522288"/>
            <a:chOff x="70" y="-63"/>
            <a:chExt cx="3160" cy="822"/>
          </a:xfrm>
        </p:grpSpPr>
        <p:sp>
          <p:nvSpPr>
            <p:cNvPr id="65541" name="文本框 6"/>
            <p:cNvSpPr txBox="1">
              <a:spLocks noChangeArrowheads="1"/>
            </p:cNvSpPr>
            <p:nvPr/>
          </p:nvSpPr>
          <p:spPr bwMode="auto">
            <a:xfrm>
              <a:off x="678" y="-63"/>
              <a:ext cx="2528"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kumimoji="1" lang="zh-CN" altLang="en-US" sz="2800">
                  <a:latin typeface="黑体" pitchFamily="49" charset="-122"/>
                  <a:ea typeface="黑体" pitchFamily="49" charset="-122"/>
                </a:rPr>
                <a:t>课堂小结</a:t>
              </a:r>
            </a:p>
          </p:txBody>
        </p:sp>
        <p:cxnSp>
          <p:nvCxnSpPr>
            <p:cNvPr id="16" name="直线连接符 9"/>
            <p:cNvCxnSpPr/>
            <p:nvPr/>
          </p:nvCxnSpPr>
          <p:spPr>
            <a:xfrm>
              <a:off x="70" y="699"/>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7" name="菱形 16"/>
            <p:cNvSpPr/>
            <p:nvPr/>
          </p:nvSpPr>
          <p:spPr>
            <a:xfrm>
              <a:off x="125" y="147"/>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kumimoji="1" lang="zh-CN" altLang="en-US"/>
            </a:p>
          </p:txBody>
        </p:sp>
      </p:grpSp>
      <p:sp>
        <p:nvSpPr>
          <p:cNvPr id="65540" name="TextBox 11"/>
          <p:cNvSpPr txBox="1">
            <a:spLocks noChangeArrowheads="1"/>
          </p:cNvSpPr>
          <p:nvPr/>
        </p:nvSpPr>
        <p:spPr bwMode="auto">
          <a:xfrm>
            <a:off x="314896" y="1058863"/>
            <a:ext cx="8649592" cy="3416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b="1" dirty="0">
                <a:solidFill>
                  <a:srgbClr val="FF0000"/>
                </a:solidFill>
                <a:latin typeface="楷体" pitchFamily="49" charset="-122"/>
                <a:ea typeface="楷体" pitchFamily="49" charset="-122"/>
              </a:rPr>
              <a:t>感悟一：</a:t>
            </a:r>
            <a:endParaRPr lang="en-US" altLang="zh-CN" sz="2400" b="1" dirty="0">
              <a:solidFill>
                <a:srgbClr val="FF0000"/>
              </a:solidFill>
              <a:latin typeface="楷体" pitchFamily="49" charset="-122"/>
              <a:ea typeface="楷体" pitchFamily="49" charset="-122"/>
            </a:endParaRPr>
          </a:p>
          <a:p>
            <a:r>
              <a:rPr lang="en-US" altLang="zh-CN" sz="2400" b="1" dirty="0">
                <a:latin typeface="楷体" pitchFamily="49" charset="-122"/>
                <a:ea typeface="楷体" pitchFamily="49" charset="-122"/>
              </a:rPr>
              <a:t>    </a:t>
            </a:r>
            <a:r>
              <a:rPr lang="zh-CN" altLang="en-US" sz="2400" b="1" dirty="0">
                <a:latin typeface="楷体" pitchFamily="49" charset="-122"/>
                <a:ea typeface="楷体" pitchFamily="49" charset="-122"/>
              </a:rPr>
              <a:t>朱自</a:t>
            </a:r>
            <a:r>
              <a:rPr lang="zh-CN" altLang="en-US" sz="2400" b="1" dirty="0" smtClean="0">
                <a:latin typeface="楷体" pitchFamily="49" charset="-122"/>
                <a:ea typeface="楷体" pitchFamily="49" charset="-122"/>
              </a:rPr>
              <a:t>清的</a:t>
            </a:r>
            <a:r>
              <a:rPr lang="en-US" altLang="zh-CN" sz="2400" b="1" dirty="0" smtClean="0">
                <a:latin typeface="楷体" pitchFamily="49" charset="-122"/>
                <a:ea typeface="楷体" pitchFamily="49" charset="-122"/>
              </a:rPr>
              <a:t>《</a:t>
            </a:r>
            <a:r>
              <a:rPr lang="zh-CN" altLang="en-US" sz="2400" b="1" dirty="0">
                <a:latin typeface="楷体" pitchFamily="49" charset="-122"/>
                <a:ea typeface="楷体" pitchFamily="49" charset="-122"/>
              </a:rPr>
              <a:t>春</a:t>
            </a:r>
            <a:r>
              <a:rPr lang="en-US" altLang="zh-CN" sz="2400" b="1" dirty="0">
                <a:latin typeface="楷体" pitchFamily="49" charset="-122"/>
                <a:ea typeface="楷体" pitchFamily="49" charset="-122"/>
              </a:rPr>
              <a:t>》</a:t>
            </a:r>
            <a:r>
              <a:rPr lang="zh-CN" altLang="en-US" sz="2400" b="1" dirty="0">
                <a:latin typeface="楷体" pitchFamily="49" charset="-122"/>
                <a:ea typeface="楷体" pitchFamily="49" charset="-122"/>
              </a:rPr>
              <a:t>描绘了充满诗情画意的美丽春光，令人陶醉，这是因为作者的笔端饱蘸对春天的热爱之情。正是这种热爱大自然的精神和对山水花草的细致观察，才使作者笔下的景物变得鲜活生动。</a:t>
            </a:r>
            <a:endParaRPr lang="en-US" altLang="zh-CN" sz="2400" b="1" dirty="0">
              <a:latin typeface="楷体" pitchFamily="49" charset="-122"/>
              <a:ea typeface="楷体" pitchFamily="49" charset="-122"/>
            </a:endParaRPr>
          </a:p>
          <a:p>
            <a:r>
              <a:rPr lang="zh-CN" altLang="en-US" sz="2400" b="1" dirty="0">
                <a:solidFill>
                  <a:srgbClr val="FF0000"/>
                </a:solidFill>
                <a:latin typeface="楷体" pitchFamily="49" charset="-122"/>
                <a:ea typeface="楷体" pitchFamily="49" charset="-122"/>
              </a:rPr>
              <a:t>感悟二：</a:t>
            </a:r>
            <a:endParaRPr lang="en-US" altLang="zh-CN" sz="2400" b="1" dirty="0">
              <a:solidFill>
                <a:srgbClr val="FF0000"/>
              </a:solidFill>
              <a:latin typeface="楷体" pitchFamily="49" charset="-122"/>
              <a:ea typeface="楷体" pitchFamily="49" charset="-122"/>
            </a:endParaRPr>
          </a:p>
          <a:p>
            <a:r>
              <a:rPr lang="en-US" altLang="zh-CN" sz="2400" b="1" dirty="0">
                <a:latin typeface="楷体" pitchFamily="49" charset="-122"/>
                <a:ea typeface="楷体" pitchFamily="49" charset="-122"/>
              </a:rPr>
              <a:t>    </a:t>
            </a:r>
            <a:r>
              <a:rPr lang="zh-CN" altLang="en-US" sz="2400" b="1" dirty="0">
                <a:latin typeface="楷体" pitchFamily="49" charset="-122"/>
                <a:ea typeface="楷体" pitchFamily="49" charset="-122"/>
              </a:rPr>
              <a:t>读着朱自清的</a:t>
            </a:r>
            <a:r>
              <a:rPr lang="en-US" altLang="zh-CN" sz="2400" b="1" dirty="0">
                <a:latin typeface="楷体" pitchFamily="49" charset="-122"/>
                <a:ea typeface="楷体" pitchFamily="49" charset="-122"/>
              </a:rPr>
              <a:t>《</a:t>
            </a:r>
            <a:r>
              <a:rPr lang="zh-CN" altLang="en-US" sz="2400" b="1" dirty="0">
                <a:latin typeface="楷体" pitchFamily="49" charset="-122"/>
                <a:ea typeface="楷体" pitchFamily="49" charset="-122"/>
              </a:rPr>
              <a:t>春</a:t>
            </a:r>
            <a:r>
              <a:rPr lang="en-US" altLang="zh-CN" sz="2400" b="1" dirty="0">
                <a:latin typeface="楷体" pitchFamily="49" charset="-122"/>
                <a:ea typeface="楷体" pitchFamily="49" charset="-122"/>
              </a:rPr>
              <a:t>》</a:t>
            </a:r>
            <a:r>
              <a:rPr lang="zh-CN" altLang="en-US" sz="2400" b="1" dirty="0">
                <a:latin typeface="楷体" pitchFamily="49" charset="-122"/>
                <a:ea typeface="楷体" pitchFamily="49" charset="-122"/>
              </a:rPr>
              <a:t>，我们如临春的世界。春，以其特有的隐语，开</a:t>
            </a:r>
            <a:r>
              <a:rPr lang="zh-CN" altLang="en-US" sz="2400" b="1" dirty="0" smtClean="0">
                <a:latin typeface="楷体" pitchFamily="49" charset="-122"/>
                <a:ea typeface="楷体" pitchFamily="49" charset="-122"/>
              </a:rPr>
              <a:t>启我</a:t>
            </a:r>
            <a:r>
              <a:rPr lang="zh-CN" altLang="en-US" sz="2400" b="1" dirty="0">
                <a:latin typeface="楷体" pitchFamily="49" charset="-122"/>
                <a:ea typeface="楷体" pitchFamily="49" charset="-122"/>
              </a:rPr>
              <a:t>们的希望之门；以其特有的柔性，为我们调好人生温和却不失亮丽的底色。</a:t>
            </a:r>
          </a:p>
        </p:txBody>
      </p:sp>
    </p:spTree>
  </p:cSld>
  <p:clrMapOvr>
    <a:masterClrMapping/>
  </p:clrMapOvr>
  <p:transition spd="slow">
    <p:random/>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6562" name="组合 8"/>
          <p:cNvGrpSpPr>
            <a:grpSpLocks/>
          </p:cNvGrpSpPr>
          <p:nvPr/>
        </p:nvGrpSpPr>
        <p:grpSpPr bwMode="auto">
          <a:xfrm>
            <a:off x="34925" y="-20638"/>
            <a:ext cx="2008188" cy="523876"/>
            <a:chOff x="70" y="-63"/>
            <a:chExt cx="3161" cy="824"/>
          </a:xfrm>
        </p:grpSpPr>
        <p:sp>
          <p:nvSpPr>
            <p:cNvPr id="66564" name="文本框 6"/>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kumimoji="1" lang="zh-CN" altLang="en-US" sz="2800">
                  <a:latin typeface="黑体" pitchFamily="49" charset="-122"/>
                  <a:ea typeface="黑体" pitchFamily="49" charset="-122"/>
                </a:rPr>
                <a:t>写作特色</a:t>
              </a:r>
            </a:p>
          </p:txBody>
        </p:sp>
        <p:cxnSp>
          <p:nvCxnSpPr>
            <p:cNvPr id="13"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5" name="菱形 14"/>
            <p:cNvSpPr/>
            <p:nvPr/>
          </p:nvSpPr>
          <p:spPr>
            <a:xfrm>
              <a:off x="125" y="149"/>
              <a:ext cx="552"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kumimoji="1" lang="zh-CN" altLang="en-US"/>
            </a:p>
          </p:txBody>
        </p:sp>
      </p:grpSp>
      <p:sp>
        <p:nvSpPr>
          <p:cNvPr id="66563" name="TextBox 5"/>
          <p:cNvSpPr txBox="1">
            <a:spLocks noChangeArrowheads="1"/>
          </p:cNvSpPr>
          <p:nvPr/>
        </p:nvSpPr>
        <p:spPr bwMode="auto">
          <a:xfrm>
            <a:off x="611188" y="1271637"/>
            <a:ext cx="7777236" cy="230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nSpc>
                <a:spcPct val="150000"/>
              </a:lnSpc>
            </a:pPr>
            <a:r>
              <a:rPr lang="zh-CN" altLang="en-US" sz="2400" b="1" dirty="0">
                <a:solidFill>
                  <a:srgbClr val="FF0000"/>
                </a:solidFill>
                <a:latin typeface="宋体" panose="02010600030101010101" pitchFamily="2" charset="-122"/>
              </a:rPr>
              <a:t>❶</a:t>
            </a:r>
            <a:r>
              <a:rPr lang="zh-CN" altLang="en-US" sz="2400" b="1" dirty="0" smtClean="0">
                <a:solidFill>
                  <a:srgbClr val="FF0000"/>
                </a:solidFill>
                <a:latin typeface="宋体" pitchFamily="2" charset="-122"/>
              </a:rPr>
              <a:t>充</a:t>
            </a:r>
            <a:r>
              <a:rPr lang="zh-CN" altLang="en-US" sz="2400" b="1" dirty="0">
                <a:solidFill>
                  <a:srgbClr val="FF0000"/>
                </a:solidFill>
                <a:latin typeface="宋体" pitchFamily="2" charset="-122"/>
              </a:rPr>
              <a:t>满诗情画意，创造出情景交融的境界。</a:t>
            </a:r>
          </a:p>
          <a:p>
            <a:pPr>
              <a:lnSpc>
                <a:spcPct val="150000"/>
              </a:lnSpc>
            </a:pPr>
            <a:r>
              <a:rPr lang="zh-CN" altLang="en-US" sz="2400" b="1" dirty="0">
                <a:latin typeface="楷体" pitchFamily="49" charset="-122"/>
                <a:ea typeface="楷体" pitchFamily="49" charset="-122"/>
              </a:rPr>
              <a:t>     作者对春天深沉的赞美之情，不是直抒胸臆地</a:t>
            </a:r>
            <a:r>
              <a:rPr lang="en-US" altLang="zh-CN" sz="2400" b="1" dirty="0">
                <a:latin typeface="楷体" pitchFamily="49" charset="-122"/>
                <a:ea typeface="楷体" pitchFamily="49" charset="-122"/>
              </a:rPr>
              <a:t>“</a:t>
            </a:r>
            <a:r>
              <a:rPr lang="zh-CN" altLang="en-US" sz="2400" b="1" dirty="0">
                <a:latin typeface="楷体" pitchFamily="49" charset="-122"/>
                <a:ea typeface="楷体" pitchFamily="49" charset="-122"/>
              </a:rPr>
              <a:t>直说</a:t>
            </a:r>
            <a:r>
              <a:rPr lang="en-US" altLang="zh-CN" sz="2400" b="1" dirty="0">
                <a:latin typeface="楷体" pitchFamily="49" charset="-122"/>
                <a:ea typeface="楷体" pitchFamily="49" charset="-122"/>
              </a:rPr>
              <a:t>”</a:t>
            </a:r>
            <a:r>
              <a:rPr lang="zh-CN" altLang="en-US" sz="2400" b="1" dirty="0">
                <a:latin typeface="楷体" pitchFamily="49" charset="-122"/>
                <a:ea typeface="楷体" pitchFamily="49" charset="-122"/>
              </a:rPr>
              <a:t>，而是通过含情的画笔，描绘春天的各种风景画来抒发的，赋予各种景物以鲜明的感情色彩。</a:t>
            </a:r>
          </a:p>
        </p:txBody>
      </p:sp>
    </p:spTree>
  </p:cSld>
  <p:clrMapOvr>
    <a:masterClrMapping/>
  </p:clrMapOvr>
  <p:transition spd="slow">
    <p:random/>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7586" name="组合 8"/>
          <p:cNvGrpSpPr>
            <a:grpSpLocks/>
          </p:cNvGrpSpPr>
          <p:nvPr/>
        </p:nvGrpSpPr>
        <p:grpSpPr bwMode="auto">
          <a:xfrm>
            <a:off x="34925" y="-20638"/>
            <a:ext cx="2008188" cy="523876"/>
            <a:chOff x="70" y="-63"/>
            <a:chExt cx="3161" cy="824"/>
          </a:xfrm>
        </p:grpSpPr>
        <p:sp>
          <p:nvSpPr>
            <p:cNvPr id="67588" name="文本框 6"/>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kumimoji="1" lang="zh-CN" altLang="en-US" sz="2800">
                  <a:latin typeface="黑体" pitchFamily="49" charset="-122"/>
                  <a:ea typeface="黑体" pitchFamily="49" charset="-122"/>
                </a:rPr>
                <a:t>写作特色</a:t>
              </a:r>
            </a:p>
          </p:txBody>
        </p:sp>
        <p:cxnSp>
          <p:nvCxnSpPr>
            <p:cNvPr id="13"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4" name="菱形 13"/>
            <p:cNvSpPr/>
            <p:nvPr/>
          </p:nvSpPr>
          <p:spPr>
            <a:xfrm>
              <a:off x="125" y="149"/>
              <a:ext cx="552"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kumimoji="1" lang="zh-CN" altLang="en-US"/>
            </a:p>
          </p:txBody>
        </p:sp>
      </p:grpSp>
      <p:sp>
        <p:nvSpPr>
          <p:cNvPr id="67587" name="矩形 5"/>
          <p:cNvSpPr>
            <a:spLocks noChangeArrowheads="1"/>
          </p:cNvSpPr>
          <p:nvPr/>
        </p:nvSpPr>
        <p:spPr bwMode="auto">
          <a:xfrm>
            <a:off x="755650" y="933623"/>
            <a:ext cx="7358063" cy="2862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nSpc>
                <a:spcPct val="150000"/>
              </a:lnSpc>
            </a:pPr>
            <a:r>
              <a:rPr lang="zh-CN" altLang="en-US" sz="2400" b="1" dirty="0">
                <a:solidFill>
                  <a:srgbClr val="FF0000"/>
                </a:solidFill>
                <a:latin typeface="宋体" panose="02010600030101010101" pitchFamily="2" charset="-122"/>
                <a:sym typeface="+mn-ea"/>
              </a:rPr>
              <a:t>❷</a:t>
            </a:r>
            <a:r>
              <a:rPr lang="zh-CN" altLang="en-US" sz="2400" b="1" dirty="0" smtClean="0">
                <a:solidFill>
                  <a:srgbClr val="FF0000"/>
                </a:solidFill>
                <a:latin typeface="宋体" pitchFamily="2" charset="-122"/>
              </a:rPr>
              <a:t>结</a:t>
            </a:r>
            <a:r>
              <a:rPr lang="zh-CN" altLang="en-US" sz="2400" b="1" dirty="0">
                <a:solidFill>
                  <a:srgbClr val="FF0000"/>
                </a:solidFill>
                <a:latin typeface="宋体" pitchFamily="2" charset="-122"/>
              </a:rPr>
              <a:t>构严密，层次井然中见跌宕变化。</a:t>
            </a:r>
          </a:p>
          <a:p>
            <a:pPr>
              <a:lnSpc>
                <a:spcPct val="150000"/>
              </a:lnSpc>
            </a:pPr>
            <a:r>
              <a:rPr lang="zh-CN" altLang="en-US" sz="2400" b="1" dirty="0">
                <a:latin typeface="楷体" pitchFamily="49" charset="-122"/>
                <a:ea typeface="楷体" pitchFamily="49" charset="-122"/>
              </a:rPr>
              <a:t>    作品根据揭示主题和抒情的需要，一</a:t>
            </a:r>
            <a:r>
              <a:rPr lang="zh-CN" altLang="en-US" sz="2400" b="1" dirty="0" smtClean="0">
                <a:latin typeface="楷体" pitchFamily="49" charset="-122"/>
                <a:ea typeface="楷体" pitchFamily="49" charset="-122"/>
              </a:rPr>
              <a:t>共</a:t>
            </a:r>
            <a:r>
              <a:rPr lang="zh-CN" altLang="en-US" sz="2400" b="1" dirty="0">
                <a:latin typeface="楷体" pitchFamily="49" charset="-122"/>
                <a:ea typeface="楷体" pitchFamily="49" charset="-122"/>
              </a:rPr>
              <a:t>描绘</a:t>
            </a:r>
            <a:r>
              <a:rPr lang="zh-CN" altLang="en-US" sz="2400" b="1" dirty="0" smtClean="0">
                <a:latin typeface="楷体" pitchFamily="49" charset="-122"/>
                <a:ea typeface="楷体" pitchFamily="49" charset="-122"/>
              </a:rPr>
              <a:t>了</a:t>
            </a:r>
            <a:r>
              <a:rPr lang="zh-CN" altLang="en-US" sz="2400" b="1" dirty="0">
                <a:latin typeface="楷体" pitchFamily="49" charset="-122"/>
                <a:ea typeface="楷体" pitchFamily="49" charset="-122"/>
              </a:rPr>
              <a:t>五幅画面。画面之间连接自然、紧凑，并以前四幅画面作为第五幅画面的铺垫、烘托，从而开拓意境，揭示题旨。文章层次清楚，脉络分明而又有变化。</a:t>
            </a:r>
          </a:p>
        </p:txBody>
      </p:sp>
    </p:spTree>
  </p:cSld>
  <p:clrMapOvr>
    <a:masterClrMapping/>
  </p:clrMapOvr>
  <p:transition spd="slow">
    <p:random/>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矩形 1"/>
          <p:cNvSpPr>
            <a:spLocks noChangeArrowheads="1"/>
          </p:cNvSpPr>
          <p:nvPr/>
        </p:nvSpPr>
        <p:spPr bwMode="auto">
          <a:xfrm>
            <a:off x="395288" y="617538"/>
            <a:ext cx="8424862" cy="3970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nSpc>
                <a:spcPct val="150000"/>
              </a:lnSpc>
            </a:pPr>
            <a:r>
              <a:rPr lang="zh-CN" altLang="en-US" sz="2400" b="1" dirty="0">
                <a:solidFill>
                  <a:srgbClr val="FF0000"/>
                </a:solidFill>
                <a:latin typeface="宋体" panose="02010600030101010101" pitchFamily="2" charset="-122"/>
              </a:rPr>
              <a:t>❸</a:t>
            </a:r>
            <a:r>
              <a:rPr lang="zh-CN" altLang="en-US" sz="2400" b="1" dirty="0" smtClean="0">
                <a:solidFill>
                  <a:srgbClr val="FF0000"/>
                </a:solidFill>
                <a:latin typeface="宋体" pitchFamily="2" charset="-122"/>
              </a:rPr>
              <a:t>语</a:t>
            </a:r>
            <a:r>
              <a:rPr lang="zh-CN" altLang="en-US" sz="2400" b="1" dirty="0">
                <a:solidFill>
                  <a:srgbClr val="FF0000"/>
                </a:solidFill>
                <a:latin typeface="宋体" pitchFamily="2" charset="-122"/>
              </a:rPr>
              <a:t>言朴实清新，准确生动。</a:t>
            </a:r>
          </a:p>
          <a:p>
            <a:pPr>
              <a:lnSpc>
                <a:spcPct val="150000"/>
              </a:lnSpc>
            </a:pPr>
            <a:r>
              <a:rPr lang="zh-CN" altLang="en-US" sz="2400" b="1" dirty="0">
                <a:latin typeface="楷体" pitchFamily="49" charset="-122"/>
                <a:ea typeface="楷体" pitchFamily="49" charset="-122"/>
              </a:rPr>
              <a:t>    朱自清善于提炼通俗易懂、生动形象的口语。比如写蜜蜂嗡嗡地</a:t>
            </a:r>
            <a:r>
              <a:rPr lang="en-US" altLang="zh-CN" sz="2400" b="1" dirty="0">
                <a:latin typeface="楷体" pitchFamily="49" charset="-122"/>
                <a:ea typeface="楷体" pitchFamily="49" charset="-122"/>
              </a:rPr>
              <a:t>“</a:t>
            </a:r>
            <a:r>
              <a:rPr lang="zh-CN" altLang="en-US" sz="2400" b="1" dirty="0">
                <a:latin typeface="楷体" pitchFamily="49" charset="-122"/>
                <a:ea typeface="楷体" pitchFamily="49" charset="-122"/>
              </a:rPr>
              <a:t>闹</a:t>
            </a:r>
            <a:r>
              <a:rPr lang="en-US" altLang="zh-CN" sz="2400" b="1" dirty="0">
                <a:latin typeface="楷体" pitchFamily="49" charset="-122"/>
                <a:ea typeface="楷体" pitchFamily="49" charset="-122"/>
              </a:rPr>
              <a:t>”</a:t>
            </a:r>
            <a:r>
              <a:rPr lang="zh-CN" altLang="en-US" sz="2400" b="1" dirty="0">
                <a:latin typeface="楷体" pitchFamily="49" charset="-122"/>
                <a:ea typeface="楷体" pitchFamily="49" charset="-122"/>
              </a:rPr>
              <a:t>，写花香</a:t>
            </a:r>
            <a:r>
              <a:rPr lang="zh-CN" altLang="en-US" sz="2400" b="1" dirty="0" smtClean="0">
                <a:latin typeface="楷体" pitchFamily="49" charset="-122"/>
                <a:ea typeface="楷体" pitchFamily="49" charset="-122"/>
              </a:rPr>
              <a:t>在润湿的</a:t>
            </a:r>
            <a:r>
              <a:rPr lang="zh-CN" altLang="en-US" sz="2400" b="1" dirty="0">
                <a:latin typeface="楷体" pitchFamily="49" charset="-122"/>
                <a:ea typeface="楷体" pitchFamily="49" charset="-122"/>
              </a:rPr>
              <a:t>空气中</a:t>
            </a:r>
            <a:r>
              <a:rPr lang="en-US" altLang="zh-CN" sz="2400" b="1" dirty="0">
                <a:latin typeface="楷体" pitchFamily="49" charset="-122"/>
                <a:ea typeface="楷体" pitchFamily="49" charset="-122"/>
              </a:rPr>
              <a:t>“</a:t>
            </a:r>
            <a:r>
              <a:rPr lang="zh-CN" altLang="en-US" sz="2400" b="1" dirty="0">
                <a:latin typeface="楷体" pitchFamily="49" charset="-122"/>
                <a:ea typeface="楷体" pitchFamily="49" charset="-122"/>
              </a:rPr>
              <a:t>酝酿</a:t>
            </a:r>
            <a:r>
              <a:rPr lang="en-US" altLang="zh-CN" sz="2400" b="1" dirty="0">
                <a:latin typeface="楷体" pitchFamily="49" charset="-122"/>
                <a:ea typeface="楷体" pitchFamily="49" charset="-122"/>
              </a:rPr>
              <a:t>”</a:t>
            </a:r>
            <a:r>
              <a:rPr lang="zh-CN" altLang="en-US" sz="2400" b="1" dirty="0">
                <a:latin typeface="楷体" pitchFamily="49" charset="-122"/>
                <a:ea typeface="楷体" pitchFamily="49" charset="-122"/>
              </a:rPr>
              <a:t>，写鸟儿</a:t>
            </a:r>
            <a:r>
              <a:rPr lang="en-US" altLang="zh-CN" sz="2400" b="1" dirty="0">
                <a:latin typeface="楷体" pitchFamily="49" charset="-122"/>
                <a:ea typeface="楷体" pitchFamily="49" charset="-122"/>
              </a:rPr>
              <a:t>“</a:t>
            </a:r>
            <a:r>
              <a:rPr lang="zh-CN" altLang="en-US" sz="2400" b="1" dirty="0">
                <a:latin typeface="楷体" pitchFamily="49" charset="-122"/>
                <a:ea typeface="楷体" pitchFamily="49" charset="-122"/>
              </a:rPr>
              <a:t>卖弄</a:t>
            </a:r>
            <a:r>
              <a:rPr lang="en-US" altLang="zh-CN" sz="2400" b="1" dirty="0">
                <a:latin typeface="楷体" pitchFamily="49" charset="-122"/>
                <a:ea typeface="楷体" pitchFamily="49" charset="-122"/>
              </a:rPr>
              <a:t>”</a:t>
            </a:r>
            <a:r>
              <a:rPr lang="zh-CN" altLang="en-US" sz="2400" b="1" dirty="0">
                <a:latin typeface="楷体" pitchFamily="49" charset="-122"/>
                <a:ea typeface="楷体" pitchFamily="49" charset="-122"/>
              </a:rPr>
              <a:t>喉咙，写细雨在微风中</a:t>
            </a:r>
            <a:r>
              <a:rPr lang="en-US" altLang="zh-CN" sz="2400" b="1" dirty="0">
                <a:latin typeface="楷体" pitchFamily="49" charset="-122"/>
                <a:ea typeface="楷体" pitchFamily="49" charset="-122"/>
              </a:rPr>
              <a:t>“</a:t>
            </a:r>
            <a:r>
              <a:rPr lang="zh-CN" altLang="en-US" sz="2400" b="1" dirty="0">
                <a:latin typeface="楷体" pitchFamily="49" charset="-122"/>
                <a:ea typeface="楷体" pitchFamily="49" charset="-122"/>
              </a:rPr>
              <a:t>斜织</a:t>
            </a:r>
            <a:r>
              <a:rPr lang="en-US" altLang="zh-CN" sz="2400" b="1" dirty="0" smtClean="0">
                <a:latin typeface="楷体" pitchFamily="49" charset="-122"/>
                <a:ea typeface="楷体" pitchFamily="49" charset="-122"/>
              </a:rPr>
              <a:t>”</a:t>
            </a:r>
            <a:r>
              <a:rPr lang="zh-CN" altLang="en-US" sz="2400" b="1" dirty="0" smtClean="0">
                <a:latin typeface="楷体" pitchFamily="49" charset="-122"/>
                <a:ea typeface="楷体" pitchFamily="49" charset="-122"/>
              </a:rPr>
              <a:t>等</a:t>
            </a:r>
            <a:r>
              <a:rPr lang="zh-CN" altLang="en-US" sz="2400" b="1" dirty="0">
                <a:latin typeface="楷体" pitchFamily="49" charset="-122"/>
                <a:ea typeface="楷体" pitchFamily="49" charset="-122"/>
              </a:rPr>
              <a:t>，含义丰富，形象生动。文章的句式也富于变化，在散文中大量使用对称或排比的短语或短句，既流畅又整齐。作者还善于运用奇妙的比喻，增强语言的情味。</a:t>
            </a:r>
          </a:p>
        </p:txBody>
      </p:sp>
      <p:grpSp>
        <p:nvGrpSpPr>
          <p:cNvPr id="68611" name="组合 8"/>
          <p:cNvGrpSpPr>
            <a:grpSpLocks/>
          </p:cNvGrpSpPr>
          <p:nvPr/>
        </p:nvGrpSpPr>
        <p:grpSpPr bwMode="auto">
          <a:xfrm>
            <a:off x="34925" y="-20638"/>
            <a:ext cx="2008188" cy="523876"/>
            <a:chOff x="70" y="-63"/>
            <a:chExt cx="3161" cy="824"/>
          </a:xfrm>
        </p:grpSpPr>
        <p:sp>
          <p:nvSpPr>
            <p:cNvPr id="68612" name="文本框 6"/>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kumimoji="1" lang="zh-CN" altLang="en-US" sz="2800">
                  <a:latin typeface="黑体" pitchFamily="49" charset="-122"/>
                  <a:ea typeface="黑体" pitchFamily="49" charset="-122"/>
                </a:rPr>
                <a:t>写作特色</a:t>
              </a:r>
            </a:p>
          </p:txBody>
        </p:sp>
        <p:cxnSp>
          <p:nvCxnSpPr>
            <p:cNvPr id="5"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6" name="菱形 5"/>
            <p:cNvSpPr/>
            <p:nvPr/>
          </p:nvSpPr>
          <p:spPr>
            <a:xfrm>
              <a:off x="125" y="149"/>
              <a:ext cx="552"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kumimoji="1" lang="zh-CN" altLang="en-US"/>
            </a:p>
          </p:txBody>
        </p:sp>
      </p:grpSp>
    </p:spTree>
  </p:cSld>
  <p:clrMapOvr>
    <a:masterClrMapping/>
  </p:clrMapOvr>
  <p:transition spd="slow">
    <p:random/>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9634" name="组合 35"/>
          <p:cNvGrpSpPr>
            <a:grpSpLocks/>
          </p:cNvGrpSpPr>
          <p:nvPr/>
        </p:nvGrpSpPr>
        <p:grpSpPr bwMode="auto">
          <a:xfrm>
            <a:off x="44450" y="-20638"/>
            <a:ext cx="2006600" cy="523876"/>
            <a:chOff x="70" y="-63"/>
            <a:chExt cx="3161" cy="824"/>
          </a:xfrm>
        </p:grpSpPr>
        <p:sp>
          <p:nvSpPr>
            <p:cNvPr id="69648" name="文本框 6"/>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kumimoji="1" lang="zh-CN" altLang="en-US" sz="2800">
                  <a:latin typeface="黑体" pitchFamily="49" charset="-122"/>
                  <a:ea typeface="黑体" pitchFamily="49" charset="-122"/>
                </a:rPr>
                <a:t>板书设计</a:t>
              </a:r>
            </a:p>
          </p:txBody>
        </p:sp>
        <p:cxnSp>
          <p:nvCxnSpPr>
            <p:cNvPr id="38"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39" name="菱形 38"/>
            <p:cNvSpPr/>
            <p:nvPr/>
          </p:nvSpPr>
          <p:spPr>
            <a:xfrm>
              <a:off x="125" y="149"/>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kumimoji="1" lang="zh-CN" altLang="en-US"/>
            </a:p>
          </p:txBody>
        </p:sp>
      </p:grpSp>
      <p:sp>
        <p:nvSpPr>
          <p:cNvPr id="69635" name="文本框 45"/>
          <p:cNvSpPr txBox="1">
            <a:spLocks noChangeArrowheads="1"/>
          </p:cNvSpPr>
          <p:nvPr/>
        </p:nvSpPr>
        <p:spPr bwMode="auto">
          <a:xfrm rot="-1160763">
            <a:off x="6743700" y="2884488"/>
            <a:ext cx="5064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FFFFFF"/>
                </a:solidFill>
              </a:rPr>
              <a:t>状元成才路</a:t>
            </a:r>
          </a:p>
        </p:txBody>
      </p:sp>
      <p:sp>
        <p:nvSpPr>
          <p:cNvPr id="69636" name="Text Box 12"/>
          <p:cNvSpPr txBox="1">
            <a:spLocks noChangeArrowheads="1"/>
          </p:cNvSpPr>
          <p:nvPr/>
        </p:nvSpPr>
        <p:spPr bwMode="auto">
          <a:xfrm>
            <a:off x="3035300" y="3486150"/>
            <a:ext cx="2236788"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800" b="1" dirty="0">
                <a:latin typeface="华文楷体" pitchFamily="2" charset="-122"/>
                <a:ea typeface="华文楷体" pitchFamily="2" charset="-122"/>
              </a:rPr>
              <a:t>娃娃（新）</a:t>
            </a:r>
            <a:endParaRPr lang="en-US" altLang="zh-CN" sz="2800" b="1" dirty="0">
              <a:latin typeface="华文楷体" pitchFamily="2" charset="-122"/>
              <a:ea typeface="华文楷体" pitchFamily="2" charset="-122"/>
            </a:endParaRPr>
          </a:p>
          <a:p>
            <a:pPr eaLnBrk="1" hangingPunct="1"/>
            <a:r>
              <a:rPr lang="zh-CN" altLang="en-US" sz="2800" b="1" dirty="0" smtClean="0">
                <a:latin typeface="华文楷体" pitchFamily="2" charset="-122"/>
                <a:ea typeface="华文楷体" pitchFamily="2" charset="-122"/>
              </a:rPr>
              <a:t>小姑</a:t>
            </a:r>
            <a:r>
              <a:rPr lang="zh-CN" altLang="en-US" sz="2800" b="1" dirty="0">
                <a:latin typeface="华文楷体" pitchFamily="2" charset="-122"/>
                <a:ea typeface="华文楷体" pitchFamily="2" charset="-122"/>
              </a:rPr>
              <a:t>娘（美）</a:t>
            </a:r>
            <a:endParaRPr lang="en-US" altLang="zh-CN" sz="2800" b="1" dirty="0">
              <a:latin typeface="华文楷体" pitchFamily="2" charset="-122"/>
              <a:ea typeface="华文楷体" pitchFamily="2" charset="-122"/>
            </a:endParaRPr>
          </a:p>
          <a:p>
            <a:pPr eaLnBrk="1" hangingPunct="1"/>
            <a:r>
              <a:rPr lang="zh-CN" altLang="en-US" sz="2800" b="1" dirty="0">
                <a:latin typeface="华文楷体" pitchFamily="2" charset="-122"/>
                <a:ea typeface="华文楷体" pitchFamily="2" charset="-122"/>
              </a:rPr>
              <a:t>青年（力）</a:t>
            </a:r>
          </a:p>
        </p:txBody>
      </p:sp>
      <p:sp>
        <p:nvSpPr>
          <p:cNvPr id="69637" name="Text Box 12"/>
          <p:cNvSpPr txBox="1">
            <a:spLocks noChangeArrowheads="1"/>
          </p:cNvSpPr>
          <p:nvPr/>
        </p:nvSpPr>
        <p:spPr bwMode="auto">
          <a:xfrm>
            <a:off x="3043238" y="1339850"/>
            <a:ext cx="3098800" cy="2246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800" b="1">
                <a:latin typeface="华文楷体" pitchFamily="2" charset="-122"/>
                <a:ea typeface="华文楷体" pitchFamily="2" charset="-122"/>
              </a:rPr>
              <a:t>春草图（报春）</a:t>
            </a:r>
            <a:endParaRPr lang="en-US" altLang="zh-CN" sz="2800" b="1">
              <a:latin typeface="华文楷体" pitchFamily="2" charset="-122"/>
              <a:ea typeface="华文楷体" pitchFamily="2" charset="-122"/>
            </a:endParaRPr>
          </a:p>
          <a:p>
            <a:pPr eaLnBrk="1" hangingPunct="1"/>
            <a:r>
              <a:rPr lang="zh-CN" altLang="en-US" sz="2800" b="1">
                <a:latin typeface="华文楷体" pitchFamily="2" charset="-122"/>
                <a:ea typeface="华文楷体" pitchFamily="2" charset="-122"/>
              </a:rPr>
              <a:t>春花图（争春）</a:t>
            </a:r>
          </a:p>
          <a:p>
            <a:pPr eaLnBrk="1" hangingPunct="1"/>
            <a:r>
              <a:rPr lang="zh-CN" altLang="en-US" sz="2800" b="1">
                <a:latin typeface="华文楷体" pitchFamily="2" charset="-122"/>
                <a:ea typeface="华文楷体" pitchFamily="2" charset="-122"/>
              </a:rPr>
              <a:t>春风图（唱春）</a:t>
            </a:r>
          </a:p>
          <a:p>
            <a:pPr eaLnBrk="1" hangingPunct="1"/>
            <a:r>
              <a:rPr lang="zh-CN" altLang="en-US" sz="2800" b="1">
                <a:latin typeface="华文楷体" pitchFamily="2" charset="-122"/>
                <a:ea typeface="华文楷体" pitchFamily="2" charset="-122"/>
              </a:rPr>
              <a:t>春雨图（润春）</a:t>
            </a:r>
          </a:p>
          <a:p>
            <a:pPr eaLnBrk="1" hangingPunct="1"/>
            <a:r>
              <a:rPr lang="zh-CN" altLang="en-US" sz="2800" b="1">
                <a:latin typeface="华文楷体" pitchFamily="2" charset="-122"/>
                <a:ea typeface="华文楷体" pitchFamily="2" charset="-122"/>
              </a:rPr>
              <a:t>迎春图（迎春）</a:t>
            </a:r>
          </a:p>
        </p:txBody>
      </p:sp>
      <p:sp>
        <p:nvSpPr>
          <p:cNvPr id="10" name="左大括号 9">
            <a:extLst>
              <a:ext uri="{FF2B5EF4-FFF2-40B4-BE49-F238E27FC236}"/>
            </a:extLst>
          </p:cNvPr>
          <p:cNvSpPr/>
          <p:nvPr/>
        </p:nvSpPr>
        <p:spPr>
          <a:xfrm>
            <a:off x="2659063" y="1543050"/>
            <a:ext cx="284162" cy="1806575"/>
          </a:xfrm>
          <a:prstGeom prst="leftBrace">
            <a:avLst>
              <a:gd name="adj1" fmla="val 33983"/>
              <a:gd name="adj2" fmla="val 50000"/>
            </a:avLst>
          </a:prstGeom>
          <a:ln w="2540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a:p>
        </p:txBody>
      </p:sp>
      <p:sp>
        <p:nvSpPr>
          <p:cNvPr id="11" name="左大括号 10">
            <a:extLst>
              <a:ext uri="{FF2B5EF4-FFF2-40B4-BE49-F238E27FC236}"/>
            </a:extLst>
          </p:cNvPr>
          <p:cNvSpPr/>
          <p:nvPr/>
        </p:nvSpPr>
        <p:spPr>
          <a:xfrm>
            <a:off x="2684463" y="3722688"/>
            <a:ext cx="258762" cy="977900"/>
          </a:xfrm>
          <a:prstGeom prst="leftBrace">
            <a:avLst>
              <a:gd name="adj1" fmla="val 36501"/>
              <a:gd name="adj2" fmla="val 50000"/>
            </a:avLst>
          </a:prstGeom>
          <a:ln w="2540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a:p>
        </p:txBody>
      </p:sp>
      <p:sp>
        <p:nvSpPr>
          <p:cNvPr id="69640" name="Text Box 12"/>
          <p:cNvSpPr txBox="1">
            <a:spLocks noChangeArrowheads="1"/>
          </p:cNvSpPr>
          <p:nvPr/>
        </p:nvSpPr>
        <p:spPr bwMode="auto">
          <a:xfrm>
            <a:off x="1714500" y="2184400"/>
            <a:ext cx="1117600"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800" b="1">
                <a:latin typeface="华文楷体" pitchFamily="2" charset="-122"/>
                <a:ea typeface="华文楷体" pitchFamily="2" charset="-122"/>
              </a:rPr>
              <a:t>绘春</a:t>
            </a:r>
          </a:p>
        </p:txBody>
      </p:sp>
      <p:sp>
        <p:nvSpPr>
          <p:cNvPr id="69641" name="Text Box 12"/>
          <p:cNvSpPr txBox="1">
            <a:spLocks noChangeArrowheads="1"/>
          </p:cNvSpPr>
          <p:nvPr/>
        </p:nvSpPr>
        <p:spPr bwMode="auto">
          <a:xfrm>
            <a:off x="1714500" y="3913188"/>
            <a:ext cx="11176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800" b="1">
                <a:latin typeface="华文楷体" pitchFamily="2" charset="-122"/>
                <a:ea typeface="华文楷体" pitchFamily="2" charset="-122"/>
              </a:rPr>
              <a:t>颂春</a:t>
            </a:r>
          </a:p>
        </p:txBody>
      </p:sp>
      <p:sp>
        <p:nvSpPr>
          <p:cNvPr id="69642" name="Text Box 12"/>
          <p:cNvSpPr txBox="1">
            <a:spLocks noChangeArrowheads="1"/>
          </p:cNvSpPr>
          <p:nvPr/>
        </p:nvSpPr>
        <p:spPr bwMode="auto">
          <a:xfrm>
            <a:off x="1714500" y="857250"/>
            <a:ext cx="4851400"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800" b="1">
                <a:latin typeface="华文楷体" pitchFamily="2" charset="-122"/>
                <a:ea typeface="华文楷体" pitchFamily="2" charset="-122"/>
              </a:rPr>
              <a:t>盼春（开篇点题，总领下文）</a:t>
            </a:r>
          </a:p>
        </p:txBody>
      </p:sp>
      <p:sp>
        <p:nvSpPr>
          <p:cNvPr id="69643" name="Text Box 12"/>
          <p:cNvSpPr txBox="1">
            <a:spLocks noChangeArrowheads="1"/>
          </p:cNvSpPr>
          <p:nvPr/>
        </p:nvSpPr>
        <p:spPr bwMode="auto">
          <a:xfrm>
            <a:off x="4973638" y="3903663"/>
            <a:ext cx="20891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800" b="1">
                <a:latin typeface="华文楷体" pitchFamily="2" charset="-122"/>
                <a:ea typeface="华文楷体" pitchFamily="2" charset="-122"/>
              </a:rPr>
              <a:t>比喻、拟人</a:t>
            </a:r>
          </a:p>
        </p:txBody>
      </p:sp>
      <p:sp>
        <p:nvSpPr>
          <p:cNvPr id="16" name="左大括号 15">
            <a:extLst>
              <a:ext uri="{FF2B5EF4-FFF2-40B4-BE49-F238E27FC236}"/>
            </a:extLst>
          </p:cNvPr>
          <p:cNvSpPr/>
          <p:nvPr/>
        </p:nvSpPr>
        <p:spPr>
          <a:xfrm>
            <a:off x="1284288" y="1087438"/>
            <a:ext cx="377825" cy="3090862"/>
          </a:xfrm>
          <a:prstGeom prst="leftBrace">
            <a:avLst>
              <a:gd name="adj1" fmla="val 69407"/>
              <a:gd name="adj2" fmla="val 50000"/>
            </a:avLst>
          </a:prstGeom>
          <a:ln w="2540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a:p>
        </p:txBody>
      </p:sp>
      <p:sp>
        <p:nvSpPr>
          <p:cNvPr id="17" name="Text Box 12"/>
          <p:cNvSpPr txBox="1">
            <a:spLocks noChangeArrowheads="1"/>
          </p:cNvSpPr>
          <p:nvPr/>
        </p:nvSpPr>
        <p:spPr bwMode="auto">
          <a:xfrm>
            <a:off x="428625" y="2357438"/>
            <a:ext cx="733425" cy="708025"/>
          </a:xfrm>
          <a:prstGeom prst="rect">
            <a:avLst/>
          </a:prstGeom>
          <a:noFill/>
          <a:ln>
            <a:noFill/>
            <a:headEnd/>
            <a:tailEnd/>
          </a:ln>
        </p:spPr>
        <p:style>
          <a:lnRef idx="1">
            <a:schemeClr val="accent6"/>
          </a:lnRef>
          <a:fillRef idx="1001">
            <a:schemeClr val="lt1"/>
          </a:fillRef>
          <a:effectRef idx="2">
            <a:schemeClr val="accent6"/>
          </a:effectRef>
          <a:fontRef idx="minor">
            <a:schemeClr val="lt1"/>
          </a:fontRef>
        </p:style>
        <p:txBody>
          <a:bodyPr>
            <a:spAutoFit/>
          </a:bodyPr>
          <a:lstStyle/>
          <a:p>
            <a:pPr>
              <a:defRPr/>
            </a:pPr>
            <a:r>
              <a:rPr lang="zh-CN" altLang="en-US" sz="4000" b="1">
                <a:solidFill>
                  <a:srgbClr val="FF0000"/>
                </a:solidFill>
                <a:latin typeface="华文楷体" pitchFamily="2" charset="-122"/>
                <a:ea typeface="华文楷体" pitchFamily="2" charset="-122"/>
              </a:rPr>
              <a:t>春</a:t>
            </a:r>
          </a:p>
        </p:txBody>
      </p:sp>
      <p:sp>
        <p:nvSpPr>
          <p:cNvPr id="18" name="右大括号 17">
            <a:extLst>
              <a:ext uri="{FF2B5EF4-FFF2-40B4-BE49-F238E27FC236}"/>
            </a:extLst>
          </p:cNvPr>
          <p:cNvSpPr/>
          <p:nvPr/>
        </p:nvSpPr>
        <p:spPr>
          <a:xfrm>
            <a:off x="6877050" y="1138238"/>
            <a:ext cx="354013" cy="3040062"/>
          </a:xfrm>
          <a:prstGeom prst="rightBrace">
            <a:avLst>
              <a:gd name="adj1" fmla="val 89095"/>
              <a:gd name="adj2" fmla="val 50000"/>
            </a:avLst>
          </a:prstGeom>
          <a:ln w="2540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a:p>
        </p:txBody>
      </p:sp>
      <p:sp>
        <p:nvSpPr>
          <p:cNvPr id="69647" name="Text Box 12"/>
          <p:cNvSpPr txBox="1">
            <a:spLocks noChangeArrowheads="1"/>
          </p:cNvSpPr>
          <p:nvPr/>
        </p:nvSpPr>
        <p:spPr bwMode="auto">
          <a:xfrm>
            <a:off x="7429500" y="1643063"/>
            <a:ext cx="1001713" cy="2012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lnSpc>
                <a:spcPct val="130000"/>
              </a:lnSpc>
            </a:pPr>
            <a:r>
              <a:rPr lang="zh-CN" altLang="en-US" sz="3200" b="1">
                <a:solidFill>
                  <a:srgbClr val="FF0000"/>
                </a:solidFill>
                <a:latin typeface="华文楷体" pitchFamily="2" charset="-122"/>
                <a:ea typeface="华文楷体" pitchFamily="2" charset="-122"/>
              </a:rPr>
              <a:t>生机</a:t>
            </a:r>
            <a:endParaRPr lang="en-US" altLang="zh-CN" sz="3200" b="1">
              <a:solidFill>
                <a:srgbClr val="FF0000"/>
              </a:solidFill>
              <a:latin typeface="华文楷体" pitchFamily="2" charset="-122"/>
              <a:ea typeface="华文楷体" pitchFamily="2" charset="-122"/>
            </a:endParaRPr>
          </a:p>
          <a:p>
            <a:pPr eaLnBrk="1" hangingPunct="1">
              <a:lnSpc>
                <a:spcPct val="130000"/>
              </a:lnSpc>
            </a:pPr>
            <a:r>
              <a:rPr lang="zh-CN" altLang="en-US" sz="3200" b="1">
                <a:solidFill>
                  <a:srgbClr val="FF0000"/>
                </a:solidFill>
                <a:latin typeface="华文楷体" pitchFamily="2" charset="-122"/>
                <a:ea typeface="华文楷体" pitchFamily="2" charset="-122"/>
              </a:rPr>
              <a:t>活力</a:t>
            </a:r>
            <a:endParaRPr lang="en-US" altLang="zh-CN" sz="3200" b="1">
              <a:solidFill>
                <a:srgbClr val="FF0000"/>
              </a:solidFill>
              <a:latin typeface="华文楷体" pitchFamily="2" charset="-122"/>
              <a:ea typeface="华文楷体" pitchFamily="2" charset="-122"/>
            </a:endParaRPr>
          </a:p>
          <a:p>
            <a:pPr eaLnBrk="1" hangingPunct="1">
              <a:lnSpc>
                <a:spcPct val="130000"/>
              </a:lnSpc>
            </a:pPr>
            <a:r>
              <a:rPr lang="zh-CN" altLang="en-US" sz="3200" b="1">
                <a:solidFill>
                  <a:srgbClr val="FF0000"/>
                </a:solidFill>
                <a:latin typeface="华文楷体" pitchFamily="2" charset="-122"/>
                <a:ea typeface="华文楷体" pitchFamily="2" charset="-122"/>
              </a:rPr>
              <a:t>希望</a:t>
            </a:r>
          </a:p>
        </p:txBody>
      </p:sp>
    </p:spTree>
  </p:cSld>
  <p:clrMapOvr>
    <a:masterClrMapping/>
  </p:clrMapOvr>
  <p:transition spd="slow">
    <p:random/>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0658" name="组合 15"/>
          <p:cNvGrpSpPr>
            <a:grpSpLocks/>
          </p:cNvGrpSpPr>
          <p:nvPr/>
        </p:nvGrpSpPr>
        <p:grpSpPr bwMode="auto">
          <a:xfrm>
            <a:off x="34925" y="-20638"/>
            <a:ext cx="2008188" cy="523876"/>
            <a:chOff x="70" y="-63"/>
            <a:chExt cx="3161" cy="824"/>
          </a:xfrm>
        </p:grpSpPr>
        <p:sp>
          <p:nvSpPr>
            <p:cNvPr id="70667" name="文本框 6"/>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kumimoji="1" lang="zh-CN" altLang="en-US" sz="2800">
                  <a:latin typeface="黑体" pitchFamily="49" charset="-122"/>
                  <a:ea typeface="黑体" pitchFamily="49" charset="-122"/>
                </a:rPr>
                <a:t>课堂检测</a:t>
              </a:r>
            </a:p>
          </p:txBody>
        </p:sp>
        <p:cxnSp>
          <p:nvCxnSpPr>
            <p:cNvPr id="18"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9" name="菱形 18"/>
            <p:cNvSpPr/>
            <p:nvPr/>
          </p:nvSpPr>
          <p:spPr>
            <a:xfrm>
              <a:off x="125" y="149"/>
              <a:ext cx="552"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kumimoji="1" lang="zh-CN" altLang="en-US"/>
            </a:p>
          </p:txBody>
        </p:sp>
      </p:grpSp>
      <p:sp>
        <p:nvSpPr>
          <p:cNvPr id="70659" name="TextBox 4"/>
          <p:cNvSpPr txBox="1">
            <a:spLocks noChangeArrowheads="1"/>
          </p:cNvSpPr>
          <p:nvPr/>
        </p:nvSpPr>
        <p:spPr bwMode="auto">
          <a:xfrm>
            <a:off x="34925" y="1020763"/>
            <a:ext cx="9109075" cy="2862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nSpc>
                <a:spcPct val="150000"/>
              </a:lnSpc>
            </a:pPr>
            <a:r>
              <a:rPr lang="en-US" altLang="zh-CN" sz="2400" b="1">
                <a:latin typeface="楷体" pitchFamily="49" charset="-122"/>
                <a:ea typeface="楷体" pitchFamily="49" charset="-122"/>
              </a:rPr>
              <a:t>(1)</a:t>
            </a:r>
            <a:r>
              <a:rPr lang="zh-CN" altLang="zh-CN" sz="2400" b="1">
                <a:latin typeface="楷体" pitchFamily="49" charset="-122"/>
                <a:ea typeface="楷体" pitchFamily="49" charset="-122"/>
              </a:rPr>
              <a:t>山</a:t>
            </a:r>
            <a:r>
              <a:rPr lang="en-US" altLang="zh-CN" sz="2400">
                <a:latin typeface="汉语拼音" pitchFamily="34" charset="0"/>
                <a:ea typeface="黑体" pitchFamily="49" charset="-122"/>
              </a:rPr>
              <a:t>l</a:t>
            </a:r>
            <a:r>
              <a:rPr lang="zh-CN" altLang="zh-CN" sz="2400">
                <a:latin typeface="汉语拼音" pitchFamily="34" charset="0"/>
                <a:ea typeface="黑体" pitchFamily="49" charset="-122"/>
              </a:rPr>
              <a:t>ǎ</a:t>
            </a:r>
            <a:r>
              <a:rPr lang="en-US" altLang="zh-CN" sz="2400">
                <a:latin typeface="汉语拼音" pitchFamily="34" charset="0"/>
                <a:ea typeface="黑体" pitchFamily="49" charset="-122"/>
              </a:rPr>
              <a:t>ng r</a:t>
            </a:r>
            <a:r>
              <a:rPr lang="zh-CN" altLang="zh-CN" sz="2400">
                <a:latin typeface="汉语拼音" pitchFamily="34" charset="0"/>
                <a:ea typeface="黑体" pitchFamily="49" charset="-122"/>
              </a:rPr>
              <a:t>ù</a:t>
            </a:r>
            <a:r>
              <a:rPr lang="en-US" altLang="zh-CN" sz="2400">
                <a:latin typeface="汉语拼音" pitchFamily="34" charset="0"/>
                <a:ea typeface="黑体" pitchFamily="49" charset="-122"/>
              </a:rPr>
              <a:t>n</a:t>
            </a:r>
            <a:r>
              <a:rPr lang="en-US" altLang="zh-CN" sz="2400" b="1">
                <a:latin typeface="楷体" pitchFamily="49" charset="-122"/>
                <a:ea typeface="楷体" pitchFamily="49" charset="-122"/>
              </a:rPr>
              <a:t>(    )</a:t>
            </a:r>
            <a:r>
              <a:rPr lang="zh-CN" altLang="zh-CN" sz="2400" b="1">
                <a:latin typeface="楷体" pitchFamily="49" charset="-122"/>
                <a:ea typeface="楷体" pitchFamily="49" charset="-122"/>
              </a:rPr>
              <a:t>起来了，水涨起来了，太阳的脸红起来了。</a:t>
            </a:r>
          </a:p>
          <a:p>
            <a:pPr>
              <a:lnSpc>
                <a:spcPct val="150000"/>
              </a:lnSpc>
            </a:pPr>
            <a:r>
              <a:rPr lang="en-US" altLang="zh-CN" sz="2400" b="1">
                <a:latin typeface="楷体" pitchFamily="49" charset="-122"/>
                <a:ea typeface="楷体" pitchFamily="49" charset="-122"/>
              </a:rPr>
              <a:t>(2)</a:t>
            </a:r>
            <a:r>
              <a:rPr lang="zh-CN" altLang="zh-CN" sz="2400" b="1">
                <a:latin typeface="楷体" pitchFamily="49" charset="-122"/>
                <a:ea typeface="楷体" pitchFamily="49" charset="-122"/>
              </a:rPr>
              <a:t>还有各种花的香，都在微微润湿的空气里</a:t>
            </a:r>
            <a:r>
              <a:rPr lang="en-US" altLang="zh-CN" sz="2400">
                <a:latin typeface="汉语拼音" pitchFamily="34" charset="0"/>
                <a:ea typeface="黑体" pitchFamily="49" charset="-122"/>
              </a:rPr>
              <a:t>y</a:t>
            </a:r>
            <a:r>
              <a:rPr lang="zh-CN" altLang="zh-CN" sz="2400">
                <a:latin typeface="汉语拼音" pitchFamily="34" charset="0"/>
                <a:ea typeface="黑体" pitchFamily="49" charset="-122"/>
              </a:rPr>
              <a:t>ù</a:t>
            </a:r>
            <a:r>
              <a:rPr lang="en-US" altLang="zh-CN" sz="2400">
                <a:latin typeface="汉语拼音" pitchFamily="34" charset="0"/>
                <a:ea typeface="黑体" pitchFamily="49" charset="-122"/>
              </a:rPr>
              <a:t>n ni</a:t>
            </a:r>
            <a:r>
              <a:rPr lang="zh-CN" altLang="zh-CN" sz="2400">
                <a:latin typeface="汉语拼音" pitchFamily="34" charset="0"/>
                <a:ea typeface="黑体" pitchFamily="49" charset="-122"/>
              </a:rPr>
              <a:t>à</a:t>
            </a:r>
            <a:r>
              <a:rPr lang="en-US" altLang="zh-CN" sz="2400">
                <a:latin typeface="汉语拼音" pitchFamily="34" charset="0"/>
                <a:ea typeface="黑体" pitchFamily="49" charset="-122"/>
              </a:rPr>
              <a:t>ng</a:t>
            </a:r>
            <a:r>
              <a:rPr lang="en-US" altLang="zh-CN" sz="2400" b="1">
                <a:latin typeface="楷体" pitchFamily="49" charset="-122"/>
                <a:ea typeface="楷体" pitchFamily="49" charset="-122"/>
              </a:rPr>
              <a:t>(     )</a:t>
            </a:r>
            <a:r>
              <a:rPr lang="zh-CN" altLang="zh-CN" sz="2400" b="1">
                <a:latin typeface="楷体" pitchFamily="49" charset="-122"/>
                <a:ea typeface="楷体" pitchFamily="49" charset="-122"/>
              </a:rPr>
              <a:t>。</a:t>
            </a:r>
            <a:endParaRPr lang="en-US" altLang="zh-CN" sz="2400" b="1">
              <a:latin typeface="楷体" pitchFamily="49" charset="-122"/>
              <a:ea typeface="楷体" pitchFamily="49" charset="-122"/>
            </a:endParaRPr>
          </a:p>
          <a:p>
            <a:pPr>
              <a:lnSpc>
                <a:spcPct val="150000"/>
              </a:lnSpc>
            </a:pPr>
            <a:r>
              <a:rPr lang="en-US" altLang="zh-CN" sz="2400" b="1">
                <a:latin typeface="楷体" pitchFamily="49" charset="-122"/>
                <a:ea typeface="楷体" pitchFamily="49" charset="-122"/>
              </a:rPr>
              <a:t>(3)</a:t>
            </a:r>
            <a:r>
              <a:rPr lang="zh-CN" altLang="zh-CN" sz="2400" b="1">
                <a:latin typeface="楷体" pitchFamily="49" charset="-122"/>
                <a:ea typeface="楷体" pitchFamily="49" charset="-122"/>
              </a:rPr>
              <a:t>鸟儿将窠巢安在繁花嫩叶当中，高兴起来了，</a:t>
            </a:r>
            <a:r>
              <a:rPr lang="en-US" altLang="zh-CN" sz="2400">
                <a:latin typeface="汉语拼音" pitchFamily="34" charset="0"/>
                <a:ea typeface="黑体" pitchFamily="49" charset="-122"/>
              </a:rPr>
              <a:t>h</a:t>
            </a:r>
            <a:r>
              <a:rPr lang="zh-CN" altLang="zh-CN" sz="2400">
                <a:latin typeface="汉语拼音" pitchFamily="34" charset="0"/>
                <a:ea typeface="黑体" pitchFamily="49" charset="-122"/>
              </a:rPr>
              <a:t>ū </a:t>
            </a:r>
            <a:r>
              <a:rPr lang="en-US" altLang="zh-CN" sz="2400">
                <a:latin typeface="汉语拼音" pitchFamily="34" charset="0"/>
                <a:ea typeface="黑体" pitchFamily="49" charset="-122"/>
              </a:rPr>
              <a:t>p</a:t>
            </a:r>
            <a:r>
              <a:rPr lang="zh-CN" altLang="zh-CN" sz="2400">
                <a:latin typeface="汉语拼音" pitchFamily="34" charset="0"/>
                <a:ea typeface="黑体" pitchFamily="49" charset="-122"/>
              </a:rPr>
              <a:t>é</a:t>
            </a:r>
            <a:r>
              <a:rPr lang="en-US" altLang="zh-CN" sz="2400">
                <a:latin typeface="汉语拼音" pitchFamily="34" charset="0"/>
                <a:ea typeface="黑体" pitchFamily="49" charset="-122"/>
              </a:rPr>
              <a:t>ng y</a:t>
            </a:r>
            <a:r>
              <a:rPr lang="zh-CN" altLang="zh-CN" sz="2400">
                <a:latin typeface="汉语拼音" pitchFamily="34" charset="0"/>
                <a:ea typeface="黑体" pitchFamily="49" charset="-122"/>
              </a:rPr>
              <a:t>ǐ</a:t>
            </a:r>
            <a:r>
              <a:rPr lang="en-US" altLang="zh-CN" sz="2400">
                <a:latin typeface="汉语拼音" pitchFamily="34" charset="0"/>
                <a:ea typeface="黑体" pitchFamily="49" charset="-122"/>
              </a:rPr>
              <a:t>n b</a:t>
            </a:r>
            <a:r>
              <a:rPr lang="zh-CN" altLang="zh-CN" sz="2400">
                <a:latin typeface="汉语拼音" pitchFamily="34" charset="0"/>
                <a:ea typeface="黑体" pitchFamily="49" charset="-122"/>
              </a:rPr>
              <a:t>à</a:t>
            </a:r>
            <a:r>
              <a:rPr lang="en-US" altLang="zh-CN" sz="2400">
                <a:latin typeface="汉语拼音" pitchFamily="34" charset="0"/>
                <a:ea typeface="黑体" pitchFamily="49" charset="-122"/>
              </a:rPr>
              <a:t>n</a:t>
            </a:r>
            <a:r>
              <a:rPr lang="en-US" altLang="zh-CN" sz="2400" b="1">
                <a:latin typeface="楷体" pitchFamily="49" charset="-122"/>
                <a:ea typeface="楷体" pitchFamily="49" charset="-122"/>
              </a:rPr>
              <a:t>(        )</a:t>
            </a:r>
            <a:r>
              <a:rPr lang="zh-CN" altLang="zh-CN" sz="2400" b="1">
                <a:latin typeface="楷体" pitchFamily="49" charset="-122"/>
                <a:ea typeface="楷体" pitchFamily="49" charset="-122"/>
              </a:rPr>
              <a:t>地</a:t>
            </a:r>
            <a:r>
              <a:rPr lang="en-US" altLang="zh-CN" sz="2400">
                <a:latin typeface="汉语拼音" pitchFamily="34" charset="0"/>
                <a:ea typeface="黑体" pitchFamily="49" charset="-122"/>
              </a:rPr>
              <a:t>m</a:t>
            </a:r>
            <a:r>
              <a:rPr lang="zh-CN" altLang="zh-CN" sz="2400">
                <a:latin typeface="汉语拼音" pitchFamily="34" charset="0"/>
                <a:ea typeface="黑体" pitchFamily="49" charset="-122"/>
              </a:rPr>
              <a:t>à</a:t>
            </a:r>
            <a:r>
              <a:rPr lang="en-US" altLang="zh-CN" sz="2400">
                <a:latin typeface="汉语拼音" pitchFamily="34" charset="0"/>
                <a:ea typeface="黑体" pitchFamily="49" charset="-122"/>
              </a:rPr>
              <a:t>i nòng</a:t>
            </a:r>
            <a:r>
              <a:rPr lang="en-US" altLang="zh-CN" sz="2400" b="1">
                <a:latin typeface="楷体" pitchFamily="49" charset="-122"/>
                <a:ea typeface="楷体" pitchFamily="49" charset="-122"/>
              </a:rPr>
              <a:t>(      )</a:t>
            </a:r>
            <a:r>
              <a:rPr lang="zh-CN" altLang="zh-CN" sz="2400" b="1">
                <a:latin typeface="楷体" pitchFamily="49" charset="-122"/>
                <a:ea typeface="楷体" pitchFamily="49" charset="-122"/>
              </a:rPr>
              <a:t>清脆的</a:t>
            </a:r>
            <a:r>
              <a:rPr lang="en-US" altLang="zh-CN" sz="2400">
                <a:latin typeface="汉语拼音" pitchFamily="34" charset="0"/>
                <a:ea typeface="黑体" pitchFamily="49" charset="-122"/>
              </a:rPr>
              <a:t>h</a:t>
            </a:r>
            <a:r>
              <a:rPr lang="zh-CN" altLang="zh-CN" sz="2400">
                <a:latin typeface="汉语拼音" pitchFamily="34" charset="0"/>
                <a:ea typeface="黑体" pitchFamily="49" charset="-122"/>
              </a:rPr>
              <a:t>ó</a:t>
            </a:r>
            <a:r>
              <a:rPr lang="en-US" altLang="zh-CN" sz="2400">
                <a:latin typeface="汉语拼音" pitchFamily="34" charset="0"/>
                <a:ea typeface="黑体" pitchFamily="49" charset="-122"/>
              </a:rPr>
              <a:t>u l</a:t>
            </a:r>
            <a:r>
              <a:rPr lang="zh-CN" altLang="zh-CN" sz="2400">
                <a:latin typeface="汉语拼音" pitchFamily="34" charset="0"/>
                <a:ea typeface="黑体" pitchFamily="49" charset="-122"/>
              </a:rPr>
              <a:t>ó</a:t>
            </a:r>
            <a:r>
              <a:rPr lang="en-US" altLang="zh-CN" sz="2400">
                <a:latin typeface="汉语拼音" pitchFamily="34" charset="0"/>
                <a:ea typeface="黑体" pitchFamily="49" charset="-122"/>
              </a:rPr>
              <a:t>ng</a:t>
            </a:r>
            <a:r>
              <a:rPr lang="en-US" altLang="zh-CN" sz="2400" b="1">
                <a:latin typeface="楷体" pitchFamily="49" charset="-122"/>
                <a:ea typeface="楷体" pitchFamily="49" charset="-122"/>
              </a:rPr>
              <a:t>(      )</a:t>
            </a:r>
            <a:r>
              <a:rPr lang="zh-CN" altLang="zh-CN" sz="2400" b="1">
                <a:latin typeface="楷体" pitchFamily="49" charset="-122"/>
                <a:ea typeface="楷体" pitchFamily="49" charset="-122"/>
              </a:rPr>
              <a:t>，唱出宛转的曲子，与轻风流水</a:t>
            </a:r>
            <a:r>
              <a:rPr lang="en-US" altLang="zh-CN" sz="2400">
                <a:latin typeface="汉语拼音" pitchFamily="34" charset="0"/>
                <a:ea typeface="黑体" pitchFamily="49" charset="-122"/>
              </a:rPr>
              <a:t>y</a:t>
            </a:r>
            <a:r>
              <a:rPr lang="zh-CN" altLang="zh-CN" sz="2400">
                <a:latin typeface="汉语拼音" pitchFamily="34" charset="0"/>
                <a:ea typeface="黑体" pitchFamily="49" charset="-122"/>
              </a:rPr>
              <a:t>ì</a:t>
            </a:r>
            <a:r>
              <a:rPr lang="en-US" altLang="zh-CN" sz="2400">
                <a:latin typeface="汉语拼音" pitchFamily="34" charset="0"/>
                <a:ea typeface="黑体" pitchFamily="49" charset="-122"/>
              </a:rPr>
              <a:t>ng h</a:t>
            </a:r>
            <a:r>
              <a:rPr lang="zh-CN" altLang="zh-CN" sz="2400">
                <a:latin typeface="汉语拼音" pitchFamily="34" charset="0"/>
                <a:ea typeface="黑体" pitchFamily="49" charset="-122"/>
              </a:rPr>
              <a:t>è</a:t>
            </a:r>
            <a:r>
              <a:rPr lang="en-US" altLang="zh-CN" sz="2400" b="1">
                <a:latin typeface="楷体" pitchFamily="49" charset="-122"/>
                <a:ea typeface="楷体" pitchFamily="49" charset="-122"/>
              </a:rPr>
              <a:t>(      )</a:t>
            </a:r>
            <a:r>
              <a:rPr lang="zh-CN" altLang="zh-CN" sz="2400" b="1">
                <a:latin typeface="楷体" pitchFamily="49" charset="-122"/>
                <a:ea typeface="楷体" pitchFamily="49" charset="-122"/>
              </a:rPr>
              <a:t>着。</a:t>
            </a:r>
          </a:p>
        </p:txBody>
      </p:sp>
      <p:sp>
        <p:nvSpPr>
          <p:cNvPr id="7" name="TextBox 6"/>
          <p:cNvSpPr txBox="1">
            <a:spLocks noChangeArrowheads="1"/>
          </p:cNvSpPr>
          <p:nvPr/>
        </p:nvSpPr>
        <p:spPr bwMode="auto">
          <a:xfrm>
            <a:off x="2123728" y="1131590"/>
            <a:ext cx="8572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b="1" dirty="0">
                <a:solidFill>
                  <a:srgbClr val="FF0000"/>
                </a:solidFill>
                <a:latin typeface="楷体" pitchFamily="49" charset="-122"/>
                <a:ea typeface="楷体" pitchFamily="49" charset="-122"/>
              </a:rPr>
              <a:t>朗润</a:t>
            </a:r>
          </a:p>
        </p:txBody>
      </p:sp>
      <p:sp>
        <p:nvSpPr>
          <p:cNvPr id="8" name="TextBox 7"/>
          <p:cNvSpPr txBox="1">
            <a:spLocks noChangeArrowheads="1"/>
          </p:cNvSpPr>
          <p:nvPr/>
        </p:nvSpPr>
        <p:spPr bwMode="auto">
          <a:xfrm>
            <a:off x="7596188" y="1677739"/>
            <a:ext cx="1071562"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b="1">
                <a:solidFill>
                  <a:srgbClr val="FF0000"/>
                </a:solidFill>
                <a:latin typeface="楷体" pitchFamily="49" charset="-122"/>
                <a:ea typeface="楷体" pitchFamily="49" charset="-122"/>
              </a:rPr>
              <a:t>酝酿</a:t>
            </a:r>
          </a:p>
        </p:txBody>
      </p:sp>
      <p:sp>
        <p:nvSpPr>
          <p:cNvPr id="9" name="TextBox 8"/>
          <p:cNvSpPr txBox="1">
            <a:spLocks noChangeArrowheads="1"/>
          </p:cNvSpPr>
          <p:nvPr/>
        </p:nvSpPr>
        <p:spPr bwMode="auto">
          <a:xfrm>
            <a:off x="696913" y="2778125"/>
            <a:ext cx="1643062"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b="1">
                <a:solidFill>
                  <a:srgbClr val="FF0000"/>
                </a:solidFill>
                <a:latin typeface="楷体" pitchFamily="49" charset="-122"/>
                <a:ea typeface="楷体" pitchFamily="49" charset="-122"/>
              </a:rPr>
              <a:t>呼朋引伴</a:t>
            </a:r>
          </a:p>
        </p:txBody>
      </p:sp>
      <p:sp>
        <p:nvSpPr>
          <p:cNvPr id="10" name="TextBox 9"/>
          <p:cNvSpPr txBox="1">
            <a:spLocks noChangeArrowheads="1"/>
          </p:cNvSpPr>
          <p:nvPr/>
        </p:nvSpPr>
        <p:spPr bwMode="auto">
          <a:xfrm>
            <a:off x="4003675" y="2779713"/>
            <a:ext cx="928688"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b="1">
                <a:solidFill>
                  <a:srgbClr val="FF0000"/>
                </a:solidFill>
                <a:latin typeface="楷体" pitchFamily="49" charset="-122"/>
                <a:ea typeface="楷体" pitchFamily="49" charset="-122"/>
              </a:rPr>
              <a:t>卖弄</a:t>
            </a:r>
          </a:p>
        </p:txBody>
      </p:sp>
      <p:sp>
        <p:nvSpPr>
          <p:cNvPr id="11" name="TextBox 10"/>
          <p:cNvSpPr txBox="1">
            <a:spLocks noChangeArrowheads="1"/>
          </p:cNvSpPr>
          <p:nvPr/>
        </p:nvSpPr>
        <p:spPr bwMode="auto">
          <a:xfrm>
            <a:off x="7315200" y="2786063"/>
            <a:ext cx="928688"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b="1">
                <a:solidFill>
                  <a:srgbClr val="FF0000"/>
                </a:solidFill>
                <a:latin typeface="楷体" pitchFamily="49" charset="-122"/>
                <a:ea typeface="楷体" pitchFamily="49" charset="-122"/>
              </a:rPr>
              <a:t>喉咙</a:t>
            </a:r>
          </a:p>
        </p:txBody>
      </p:sp>
      <p:sp>
        <p:nvSpPr>
          <p:cNvPr id="12" name="TextBox 11"/>
          <p:cNvSpPr txBox="1">
            <a:spLocks noChangeArrowheads="1"/>
          </p:cNvSpPr>
          <p:nvPr/>
        </p:nvSpPr>
        <p:spPr bwMode="auto">
          <a:xfrm>
            <a:off x="5072063" y="3357563"/>
            <a:ext cx="1166812"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b="1">
                <a:solidFill>
                  <a:srgbClr val="FF0000"/>
                </a:solidFill>
                <a:latin typeface="楷体" pitchFamily="49" charset="-122"/>
                <a:ea typeface="楷体" pitchFamily="49" charset="-122"/>
              </a:rPr>
              <a:t>应和</a:t>
            </a:r>
          </a:p>
        </p:txBody>
      </p:sp>
      <p:sp>
        <p:nvSpPr>
          <p:cNvPr id="70666" name="矩形 1"/>
          <p:cNvSpPr>
            <a:spLocks noChangeArrowheads="1"/>
          </p:cNvSpPr>
          <p:nvPr/>
        </p:nvSpPr>
        <p:spPr bwMode="auto">
          <a:xfrm>
            <a:off x="436563" y="485775"/>
            <a:ext cx="420687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lnSpc>
                <a:spcPct val="150000"/>
              </a:lnSpc>
            </a:pPr>
            <a:r>
              <a:rPr lang="en-US" altLang="zh-CN" sz="2400" b="1">
                <a:solidFill>
                  <a:srgbClr val="000000"/>
                </a:solidFill>
                <a:latin typeface="宋体" pitchFamily="2" charset="-122"/>
              </a:rPr>
              <a:t>1.</a:t>
            </a:r>
            <a:r>
              <a:rPr lang="zh-CN" altLang="zh-CN" sz="2400" b="1">
                <a:solidFill>
                  <a:srgbClr val="000000"/>
                </a:solidFill>
                <a:latin typeface="宋体" pitchFamily="2" charset="-122"/>
              </a:rPr>
              <a:t>根据拼音写出相应的词语。</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ppt_x"/>
                                          </p:val>
                                        </p:tav>
                                        <p:tav tm="100000">
                                          <p:val>
                                            <p:strVal val="#ppt_x"/>
                                          </p:val>
                                        </p:tav>
                                      </p:tavLst>
                                    </p:anim>
                                    <p:anim calcmode="lin" valueType="num">
                                      <p:cBhvr additive="base">
                                        <p:cTn id="2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additive="base">
                                        <p:cTn id="25" dur="500" fill="hold"/>
                                        <p:tgtEl>
                                          <p:spTgt spid="10"/>
                                        </p:tgtEl>
                                        <p:attrNameLst>
                                          <p:attrName>ppt_x</p:attrName>
                                        </p:attrNameLst>
                                      </p:cBhvr>
                                      <p:tavLst>
                                        <p:tav tm="0">
                                          <p:val>
                                            <p:strVal val="#ppt_x"/>
                                          </p:val>
                                        </p:tav>
                                        <p:tav tm="100000">
                                          <p:val>
                                            <p:strVal val="#ppt_x"/>
                                          </p:val>
                                        </p:tav>
                                      </p:tavLst>
                                    </p:anim>
                                    <p:anim calcmode="lin" valueType="num">
                                      <p:cBhvr additive="base">
                                        <p:cTn id="26"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500" fill="hold"/>
                                        <p:tgtEl>
                                          <p:spTgt spid="11"/>
                                        </p:tgtEl>
                                        <p:attrNameLst>
                                          <p:attrName>ppt_x</p:attrName>
                                        </p:attrNameLst>
                                      </p:cBhvr>
                                      <p:tavLst>
                                        <p:tav tm="0">
                                          <p:val>
                                            <p:strVal val="#ppt_x"/>
                                          </p:val>
                                        </p:tav>
                                        <p:tav tm="100000">
                                          <p:val>
                                            <p:strVal val="#ppt_x"/>
                                          </p:val>
                                        </p:tav>
                                      </p:tavLst>
                                    </p:anim>
                                    <p:anim calcmode="lin" valueType="num">
                                      <p:cBhvr additive="base">
                                        <p:cTn id="32"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additive="base">
                                        <p:cTn id="37" dur="500" fill="hold"/>
                                        <p:tgtEl>
                                          <p:spTgt spid="12"/>
                                        </p:tgtEl>
                                        <p:attrNameLst>
                                          <p:attrName>ppt_x</p:attrName>
                                        </p:attrNameLst>
                                      </p:cBhvr>
                                      <p:tavLst>
                                        <p:tav tm="0">
                                          <p:val>
                                            <p:strVal val="#ppt_x"/>
                                          </p:val>
                                        </p:tav>
                                        <p:tav tm="100000">
                                          <p:val>
                                            <p:strVal val="#ppt_x"/>
                                          </p:val>
                                        </p:tav>
                                      </p:tavLst>
                                    </p:anim>
                                    <p:anim calcmode="lin" valueType="num">
                                      <p:cBhvr additive="base">
                                        <p:cTn id="3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P spid="11" grpId="0"/>
      <p:bldP spid="12"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1682" name="组合 15"/>
          <p:cNvGrpSpPr>
            <a:grpSpLocks/>
          </p:cNvGrpSpPr>
          <p:nvPr/>
        </p:nvGrpSpPr>
        <p:grpSpPr bwMode="auto">
          <a:xfrm>
            <a:off x="34925" y="-20638"/>
            <a:ext cx="2008188" cy="523876"/>
            <a:chOff x="70" y="-63"/>
            <a:chExt cx="3161" cy="824"/>
          </a:xfrm>
        </p:grpSpPr>
        <p:sp>
          <p:nvSpPr>
            <p:cNvPr id="71686" name="文本框 6"/>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kumimoji="1" lang="zh-CN" altLang="en-US" sz="2800">
                  <a:latin typeface="黑体" pitchFamily="49" charset="-122"/>
                  <a:ea typeface="黑体" pitchFamily="49" charset="-122"/>
                </a:rPr>
                <a:t>课堂检测</a:t>
              </a:r>
            </a:p>
          </p:txBody>
        </p:sp>
        <p:cxnSp>
          <p:nvCxnSpPr>
            <p:cNvPr id="18"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9" name="菱形 18"/>
            <p:cNvSpPr/>
            <p:nvPr/>
          </p:nvSpPr>
          <p:spPr>
            <a:xfrm>
              <a:off x="125" y="149"/>
              <a:ext cx="552"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kumimoji="1" lang="zh-CN" altLang="en-US">
                <a:latin typeface="黑体" panose="02010609060101010101" pitchFamily="49" charset="-122"/>
                <a:ea typeface="黑体" panose="02010609060101010101" pitchFamily="49" charset="-122"/>
              </a:endParaRPr>
            </a:p>
          </p:txBody>
        </p:sp>
      </p:grpSp>
      <p:sp>
        <p:nvSpPr>
          <p:cNvPr id="71683" name="TextBox 4"/>
          <p:cNvSpPr txBox="1">
            <a:spLocks noChangeArrowheads="1"/>
          </p:cNvSpPr>
          <p:nvPr/>
        </p:nvSpPr>
        <p:spPr bwMode="auto">
          <a:xfrm>
            <a:off x="245210" y="1254750"/>
            <a:ext cx="8605837" cy="3236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nSpc>
                <a:spcPct val="130000"/>
              </a:lnSpc>
            </a:pPr>
            <a:r>
              <a:rPr lang="en-US" altLang="zh-CN" sz="2000" b="1" dirty="0" smtClean="0">
                <a:latin typeface="楷体" pitchFamily="49" charset="-122"/>
                <a:ea typeface="楷体" pitchFamily="49" charset="-122"/>
              </a:rPr>
              <a:t>A</a:t>
            </a:r>
            <a:r>
              <a:rPr lang="zh-CN" altLang="en-US" sz="2000" b="1" dirty="0">
                <a:latin typeface="楷体" pitchFamily="49" charset="-122"/>
                <a:ea typeface="楷体" pitchFamily="49" charset="-122"/>
              </a:rPr>
              <a:t>．贯彻落实中央文化润疆精神，就要努力创作展现兵团精神的更多新时代文艺作品。</a:t>
            </a:r>
          </a:p>
          <a:p>
            <a:pPr>
              <a:lnSpc>
                <a:spcPct val="130000"/>
              </a:lnSpc>
            </a:pPr>
            <a:r>
              <a:rPr lang="en-US" altLang="zh-CN" sz="2000" b="1" dirty="0">
                <a:latin typeface="楷体" pitchFamily="49" charset="-122"/>
                <a:ea typeface="楷体" pitchFamily="49" charset="-122"/>
              </a:rPr>
              <a:t>B</a:t>
            </a:r>
            <a:r>
              <a:rPr lang="zh-CN" altLang="en-US" sz="2000" b="1" dirty="0">
                <a:latin typeface="楷体" pitchFamily="49" charset="-122"/>
                <a:ea typeface="楷体" pitchFamily="49" charset="-122"/>
              </a:rPr>
              <a:t>．中国共产党历经百年依然风华正茂、朝气蓬勃，始终保持奋进姿态，充满生机活力。</a:t>
            </a:r>
          </a:p>
          <a:p>
            <a:pPr>
              <a:lnSpc>
                <a:spcPct val="130000"/>
              </a:lnSpc>
            </a:pPr>
            <a:r>
              <a:rPr lang="en-US" altLang="zh-CN" sz="2000" b="1" dirty="0">
                <a:latin typeface="楷体" pitchFamily="49" charset="-122"/>
                <a:ea typeface="楷体" pitchFamily="49" charset="-122"/>
              </a:rPr>
              <a:t>C</a:t>
            </a:r>
            <a:r>
              <a:rPr lang="zh-CN" altLang="en-US" sz="2000" b="1" dirty="0">
                <a:latin typeface="楷体" pitchFamily="49" charset="-122"/>
                <a:ea typeface="楷体" pitchFamily="49" charset="-122"/>
              </a:rPr>
              <a:t>．劳动教育最本质的问题不在于是否学会了加工零件技能，而是能建立劳动价值观。</a:t>
            </a:r>
          </a:p>
          <a:p>
            <a:pPr>
              <a:lnSpc>
                <a:spcPct val="130000"/>
              </a:lnSpc>
            </a:pPr>
            <a:r>
              <a:rPr lang="en-US" altLang="zh-CN" sz="2000" b="1" dirty="0">
                <a:latin typeface="楷体" pitchFamily="49" charset="-122"/>
                <a:ea typeface="楷体" pitchFamily="49" charset="-122"/>
              </a:rPr>
              <a:t>D</a:t>
            </a:r>
            <a:r>
              <a:rPr lang="zh-CN" altLang="en-US" sz="2000" b="1" dirty="0">
                <a:latin typeface="楷体" pitchFamily="49" charset="-122"/>
                <a:ea typeface="楷体" pitchFamily="49" charset="-122"/>
              </a:rPr>
              <a:t>．全球疫情蔓延，中国不仅做好自身防控，还研制疫苗为世界防疫发挥了重要贡献</a:t>
            </a:r>
            <a:r>
              <a:rPr lang="zh-CN" altLang="en-US" sz="2000" b="1" dirty="0" smtClean="0">
                <a:latin typeface="楷体" pitchFamily="49" charset="-122"/>
                <a:ea typeface="楷体" pitchFamily="49" charset="-122"/>
              </a:rPr>
              <a:t>。</a:t>
            </a:r>
            <a:endParaRPr lang="zh-CN" altLang="en-US" sz="2000" b="1" dirty="0">
              <a:latin typeface="楷体" pitchFamily="49" charset="-122"/>
              <a:ea typeface="楷体" pitchFamily="49" charset="-122"/>
            </a:endParaRPr>
          </a:p>
        </p:txBody>
      </p:sp>
      <p:sp>
        <p:nvSpPr>
          <p:cNvPr id="10" name="TextBox 9"/>
          <p:cNvSpPr txBox="1">
            <a:spLocks noChangeArrowheads="1"/>
          </p:cNvSpPr>
          <p:nvPr/>
        </p:nvSpPr>
        <p:spPr bwMode="auto">
          <a:xfrm>
            <a:off x="7380312" y="528340"/>
            <a:ext cx="500063"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defRPr/>
            </a:pPr>
            <a:r>
              <a:rPr lang="en-US" altLang="zh-CN" sz="3200" smtClean="0">
                <a:solidFill>
                  <a:srgbClr val="FF0000"/>
                </a:solidFill>
                <a:latin typeface="+mn-lt"/>
                <a:ea typeface="黑体" pitchFamily="49" charset="-122"/>
              </a:rPr>
              <a:t>B</a:t>
            </a:r>
            <a:endParaRPr lang="zh-CN" altLang="en-US" sz="3200" smtClean="0">
              <a:solidFill>
                <a:srgbClr val="FF0000"/>
              </a:solidFill>
              <a:latin typeface="+mn-lt"/>
              <a:ea typeface="黑体" pitchFamily="49" charset="-122"/>
            </a:endParaRPr>
          </a:p>
        </p:txBody>
      </p:sp>
      <p:sp>
        <p:nvSpPr>
          <p:cNvPr id="71685" name="矩形 1"/>
          <p:cNvSpPr>
            <a:spLocks noChangeArrowheads="1"/>
          </p:cNvSpPr>
          <p:nvPr/>
        </p:nvSpPr>
        <p:spPr bwMode="auto">
          <a:xfrm>
            <a:off x="142875" y="576263"/>
            <a:ext cx="9001125" cy="4514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lnSpc>
                <a:spcPts val="2800"/>
              </a:lnSpc>
            </a:pPr>
            <a:r>
              <a:rPr lang="en-US" altLang="zh-CN" sz="2400" b="1" dirty="0">
                <a:solidFill>
                  <a:srgbClr val="000000"/>
                </a:solidFill>
                <a:latin typeface="宋体" pitchFamily="2" charset="-122"/>
              </a:rPr>
              <a:t>2</a:t>
            </a:r>
            <a:r>
              <a:rPr lang="en-US" altLang="zh-CN" sz="2400" b="1" dirty="0" smtClean="0">
                <a:solidFill>
                  <a:srgbClr val="000000"/>
                </a:solidFill>
                <a:latin typeface="宋体" pitchFamily="2" charset="-122"/>
              </a:rPr>
              <a:t>.</a:t>
            </a:r>
            <a:r>
              <a:rPr lang="zh-CN" altLang="en-US" sz="2400" b="1" dirty="0" smtClean="0">
                <a:solidFill>
                  <a:srgbClr val="000000"/>
                </a:solidFill>
                <a:latin typeface="宋体" pitchFamily="2" charset="-122"/>
              </a:rPr>
              <a:t> （</a:t>
            </a:r>
            <a:r>
              <a:rPr lang="en-US" altLang="zh-CN" sz="2400" b="1" dirty="0">
                <a:solidFill>
                  <a:srgbClr val="000000"/>
                </a:solidFill>
                <a:latin typeface="宋体" pitchFamily="2" charset="-122"/>
              </a:rPr>
              <a:t>2021·</a:t>
            </a:r>
            <a:r>
              <a:rPr lang="zh-CN" altLang="en-US" sz="2400" b="1" dirty="0">
                <a:solidFill>
                  <a:srgbClr val="000000"/>
                </a:solidFill>
                <a:latin typeface="宋体" pitchFamily="2" charset="-122"/>
              </a:rPr>
              <a:t>新疆）下列句子中没有语病的一项是</a:t>
            </a:r>
            <a:r>
              <a:rPr lang="zh-CN" altLang="en-US" sz="2400" b="1" dirty="0" smtClean="0">
                <a:solidFill>
                  <a:srgbClr val="000000"/>
                </a:solidFill>
                <a:latin typeface="宋体" pitchFamily="2" charset="-122"/>
              </a:rPr>
              <a:t>（     ）</a:t>
            </a:r>
            <a:endParaRPr lang="zh-CN" altLang="zh-CN" sz="2400" b="1" dirty="0">
              <a:solidFill>
                <a:srgbClr val="000000"/>
              </a:solidFill>
              <a:latin typeface="宋体" pitchFamily="2"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2706" name="组合 15"/>
          <p:cNvGrpSpPr>
            <a:grpSpLocks/>
          </p:cNvGrpSpPr>
          <p:nvPr/>
        </p:nvGrpSpPr>
        <p:grpSpPr bwMode="auto">
          <a:xfrm>
            <a:off x="34925" y="-20638"/>
            <a:ext cx="2008188" cy="523876"/>
            <a:chOff x="70" y="-63"/>
            <a:chExt cx="3161" cy="824"/>
          </a:xfrm>
        </p:grpSpPr>
        <p:sp>
          <p:nvSpPr>
            <p:cNvPr id="72710" name="文本框 6"/>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kumimoji="1" lang="zh-CN" altLang="en-US" sz="2800">
                  <a:latin typeface="黑体" pitchFamily="49" charset="-122"/>
                  <a:ea typeface="黑体" pitchFamily="49" charset="-122"/>
                </a:rPr>
                <a:t>课堂检测</a:t>
              </a:r>
            </a:p>
          </p:txBody>
        </p:sp>
        <p:cxnSp>
          <p:nvCxnSpPr>
            <p:cNvPr id="18"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9" name="菱形 18"/>
            <p:cNvSpPr/>
            <p:nvPr/>
          </p:nvSpPr>
          <p:spPr>
            <a:xfrm>
              <a:off x="125" y="149"/>
              <a:ext cx="552"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kumimoji="1" lang="zh-CN" altLang="en-US">
                <a:latin typeface="黑体" panose="02010609060101010101" pitchFamily="49" charset="-122"/>
                <a:ea typeface="黑体" panose="02010609060101010101" pitchFamily="49" charset="-122"/>
              </a:endParaRPr>
            </a:p>
          </p:txBody>
        </p:sp>
      </p:grpSp>
      <p:sp>
        <p:nvSpPr>
          <p:cNvPr id="72707" name="TextBox 4"/>
          <p:cNvSpPr txBox="1">
            <a:spLocks noChangeArrowheads="1"/>
          </p:cNvSpPr>
          <p:nvPr/>
        </p:nvSpPr>
        <p:spPr bwMode="auto">
          <a:xfrm>
            <a:off x="107950" y="1058863"/>
            <a:ext cx="8783638" cy="1939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nSpc>
                <a:spcPct val="125000"/>
              </a:lnSpc>
            </a:pPr>
            <a:r>
              <a:rPr lang="en-US" altLang="zh-CN" sz="2400" b="1" dirty="0">
                <a:latin typeface="楷体" pitchFamily="49" charset="-122"/>
                <a:ea typeface="楷体" pitchFamily="49" charset="-122"/>
              </a:rPr>
              <a:t>    </a:t>
            </a:r>
            <a:r>
              <a:rPr lang="zh-CN" altLang="zh-CN" sz="2400" b="1" dirty="0">
                <a:latin typeface="楷体" pitchFamily="49" charset="-122"/>
                <a:ea typeface="楷体" pitchFamily="49" charset="-122"/>
              </a:rPr>
              <a:t>春姑娘迈着轻盈的步履款款而行。</a:t>
            </a:r>
            <a:r>
              <a:rPr lang="zh-CN" altLang="zh-CN" sz="2400" b="1" u="sng" dirty="0">
                <a:latin typeface="楷体" pitchFamily="49" charset="-122"/>
                <a:ea typeface="楷体" pitchFamily="49" charset="-122"/>
              </a:rPr>
              <a:t>她携着神奇的小花篮</a:t>
            </a:r>
            <a:r>
              <a:rPr lang="zh-CN" altLang="zh-CN" sz="2400" b="1" dirty="0">
                <a:latin typeface="楷体" pitchFamily="49" charset="-122"/>
                <a:ea typeface="楷体" pitchFamily="49" charset="-122"/>
              </a:rPr>
              <a:t>，</a:t>
            </a:r>
            <a:r>
              <a:rPr lang="zh-CN" altLang="zh-CN" sz="2400" b="1" u="sng" dirty="0">
                <a:latin typeface="楷体" pitchFamily="49" charset="-122"/>
                <a:ea typeface="楷体" pitchFamily="49" charset="-122"/>
              </a:rPr>
              <a:t>把五彩的鲜花撒向山坡</a:t>
            </a:r>
            <a:r>
              <a:rPr lang="zh-CN" altLang="zh-CN" sz="2400" b="1" dirty="0">
                <a:latin typeface="楷体" pitchFamily="49" charset="-122"/>
                <a:ea typeface="楷体" pitchFamily="49" charset="-122"/>
              </a:rPr>
              <a:t>，</a:t>
            </a:r>
            <a:r>
              <a:rPr lang="zh-CN" altLang="zh-CN" sz="2400" b="1" u="sng" dirty="0">
                <a:latin typeface="楷体" pitchFamily="49" charset="-122"/>
                <a:ea typeface="楷体" pitchFamily="49" charset="-122"/>
              </a:rPr>
              <a:t>撒向田野</a:t>
            </a:r>
            <a:r>
              <a:rPr lang="zh-CN" altLang="zh-CN" sz="2400" b="1" dirty="0">
                <a:latin typeface="楷体" pitchFamily="49" charset="-122"/>
                <a:ea typeface="楷体" pitchFamily="49" charset="-122"/>
              </a:rPr>
              <a:t>；</a:t>
            </a:r>
            <a:r>
              <a:rPr lang="en-US" altLang="zh-CN" sz="2400" b="1" u="sng" dirty="0">
                <a:latin typeface="楷体" pitchFamily="49" charset="-122"/>
                <a:ea typeface="楷体" pitchFamily="49" charset="-122"/>
              </a:rPr>
              <a:t>                        </a:t>
            </a:r>
            <a:r>
              <a:rPr lang="zh-CN" altLang="zh-CN" sz="2400" b="1" dirty="0">
                <a:latin typeface="楷体" pitchFamily="49" charset="-122"/>
                <a:ea typeface="楷体" pitchFamily="49" charset="-122"/>
              </a:rPr>
              <a:t>，</a:t>
            </a:r>
            <a:endParaRPr lang="en-US" altLang="zh-CN" sz="2400" b="1" dirty="0">
              <a:latin typeface="楷体" pitchFamily="49" charset="-122"/>
              <a:ea typeface="楷体" pitchFamily="49" charset="-122"/>
            </a:endParaRPr>
          </a:p>
          <a:p>
            <a:pPr>
              <a:lnSpc>
                <a:spcPct val="125000"/>
              </a:lnSpc>
            </a:pPr>
            <a:r>
              <a:rPr lang="en-US" altLang="zh-CN" sz="2400" b="1" u="sng" dirty="0">
                <a:latin typeface="楷体" pitchFamily="49" charset="-122"/>
                <a:ea typeface="楷体" pitchFamily="49" charset="-122"/>
              </a:rPr>
              <a:t>               </a:t>
            </a:r>
            <a:r>
              <a:rPr lang="zh-CN" altLang="zh-CN" sz="2400" b="1" dirty="0">
                <a:latin typeface="楷体" pitchFamily="49" charset="-122"/>
                <a:ea typeface="楷体" pitchFamily="49" charset="-122"/>
              </a:rPr>
              <a:t>，</a:t>
            </a:r>
            <a:r>
              <a:rPr lang="en-US" altLang="zh-CN" sz="2400" b="1" u="sng" dirty="0">
                <a:latin typeface="楷体" pitchFamily="49" charset="-122"/>
                <a:ea typeface="楷体" pitchFamily="49" charset="-122"/>
              </a:rPr>
              <a:t>           </a:t>
            </a:r>
            <a:r>
              <a:rPr lang="zh-CN" altLang="zh-CN" sz="2400" b="1" dirty="0">
                <a:latin typeface="楷体" pitchFamily="49" charset="-122"/>
                <a:ea typeface="楷体" pitchFamily="49" charset="-122"/>
              </a:rPr>
              <a:t>；</a:t>
            </a:r>
            <a:r>
              <a:rPr lang="en-US" altLang="zh-CN" sz="2400" b="1" u="sng" dirty="0">
                <a:latin typeface="楷体" pitchFamily="49" charset="-122"/>
                <a:ea typeface="楷体" pitchFamily="49" charset="-122"/>
              </a:rPr>
              <a:t>                  </a:t>
            </a:r>
            <a:r>
              <a:rPr lang="zh-CN" altLang="zh-CN" sz="2400" b="1" dirty="0">
                <a:latin typeface="楷体" pitchFamily="49" charset="-122"/>
                <a:ea typeface="楷体" pitchFamily="49" charset="-122"/>
              </a:rPr>
              <a:t>，</a:t>
            </a:r>
            <a:endParaRPr lang="en-US" altLang="zh-CN" sz="2400" b="1" dirty="0">
              <a:latin typeface="楷体" pitchFamily="49" charset="-122"/>
              <a:ea typeface="楷体" pitchFamily="49" charset="-122"/>
            </a:endParaRPr>
          </a:p>
          <a:p>
            <a:pPr>
              <a:lnSpc>
                <a:spcPct val="125000"/>
              </a:lnSpc>
            </a:pPr>
            <a:r>
              <a:rPr lang="en-US" altLang="zh-CN" sz="2400" b="1" u="sng" dirty="0">
                <a:latin typeface="楷体" pitchFamily="49" charset="-122"/>
                <a:ea typeface="楷体" pitchFamily="49" charset="-122"/>
              </a:rPr>
              <a:t>              </a:t>
            </a:r>
            <a:r>
              <a:rPr lang="zh-CN" altLang="zh-CN" sz="2400" b="1" dirty="0">
                <a:latin typeface="楷体" pitchFamily="49" charset="-122"/>
                <a:ea typeface="楷体" pitchFamily="49" charset="-122"/>
              </a:rPr>
              <a:t>，</a:t>
            </a:r>
            <a:r>
              <a:rPr lang="en-US" altLang="zh-CN" sz="2400" b="1" u="sng" dirty="0">
                <a:latin typeface="楷体" pitchFamily="49" charset="-122"/>
                <a:ea typeface="楷体" pitchFamily="49" charset="-122"/>
              </a:rPr>
              <a:t>              </a:t>
            </a:r>
            <a:r>
              <a:rPr lang="zh-CN" altLang="en-US" sz="2400" b="1" dirty="0">
                <a:latin typeface="楷体" pitchFamily="49" charset="-122"/>
                <a:ea typeface="楷体" pitchFamily="49" charset="-122"/>
              </a:rPr>
              <a:t>。</a:t>
            </a:r>
            <a:r>
              <a:rPr lang="en-US" altLang="zh-CN" sz="2400" b="1" u="sng" dirty="0">
                <a:latin typeface="楷体" pitchFamily="49" charset="-122"/>
                <a:ea typeface="楷体" pitchFamily="49" charset="-122"/>
              </a:rPr>
              <a:t>                                 </a:t>
            </a:r>
            <a:endParaRPr lang="zh-CN" altLang="zh-CN" sz="2400" b="1" dirty="0">
              <a:latin typeface="楷体" pitchFamily="49" charset="-122"/>
              <a:ea typeface="楷体" pitchFamily="49" charset="-122"/>
            </a:endParaRPr>
          </a:p>
        </p:txBody>
      </p:sp>
      <p:sp>
        <p:nvSpPr>
          <p:cNvPr id="10" name="TextBox 9"/>
          <p:cNvSpPr txBox="1">
            <a:spLocks noChangeArrowheads="1"/>
          </p:cNvSpPr>
          <p:nvPr/>
        </p:nvSpPr>
        <p:spPr bwMode="auto">
          <a:xfrm>
            <a:off x="323850" y="3017838"/>
            <a:ext cx="8488363" cy="1570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zh-CN" sz="2400" b="1" dirty="0">
                <a:solidFill>
                  <a:srgbClr val="FF0000"/>
                </a:solidFill>
                <a:latin typeface="华文楷体" pitchFamily="2" charset="-122"/>
                <a:ea typeface="华文楷体" pitchFamily="2" charset="-122"/>
              </a:rPr>
              <a:t>示例：</a:t>
            </a:r>
            <a:endParaRPr lang="en-US" altLang="zh-CN" sz="2400" b="1" dirty="0">
              <a:solidFill>
                <a:srgbClr val="FF0000"/>
              </a:solidFill>
              <a:latin typeface="华文楷体" pitchFamily="2" charset="-122"/>
              <a:ea typeface="华文楷体" pitchFamily="2" charset="-122"/>
            </a:endParaRPr>
          </a:p>
          <a:p>
            <a:r>
              <a:rPr lang="zh-CN" altLang="zh-CN" sz="2400" b="1" dirty="0">
                <a:solidFill>
                  <a:srgbClr val="FF0000"/>
                </a:solidFill>
                <a:latin typeface="华文楷体" pitchFamily="2" charset="-122"/>
                <a:ea typeface="华文楷体" pitchFamily="2" charset="-122"/>
              </a:rPr>
              <a:t>她伴着淅沥的小雨</a:t>
            </a:r>
            <a:r>
              <a:rPr lang="zh-CN" altLang="zh-CN" sz="2400" b="1" dirty="0" smtClean="0">
                <a:solidFill>
                  <a:srgbClr val="FF0000"/>
                </a:solidFill>
                <a:latin typeface="华文楷体" pitchFamily="2" charset="-122"/>
                <a:ea typeface="华文楷体" pitchFamily="2" charset="-122"/>
              </a:rPr>
              <a:t>点</a:t>
            </a:r>
            <a:r>
              <a:rPr lang="en-US" altLang="zh-CN" sz="2400" b="1" dirty="0" smtClean="0">
                <a:solidFill>
                  <a:srgbClr val="FF0000"/>
                </a:solidFill>
                <a:latin typeface="华文楷体" pitchFamily="2" charset="-122"/>
                <a:ea typeface="华文楷体" pitchFamily="2" charset="-122"/>
              </a:rPr>
              <a:t>    </a:t>
            </a:r>
            <a:r>
              <a:rPr lang="zh-CN" altLang="zh-CN" sz="2400" b="1" dirty="0" smtClean="0">
                <a:solidFill>
                  <a:srgbClr val="FF0000"/>
                </a:solidFill>
                <a:latin typeface="华文楷体" pitchFamily="2" charset="-122"/>
                <a:ea typeface="华文楷体" pitchFamily="2" charset="-122"/>
              </a:rPr>
              <a:t>把</a:t>
            </a:r>
            <a:r>
              <a:rPr lang="zh-CN" altLang="zh-CN" sz="2400" b="1" dirty="0">
                <a:solidFill>
                  <a:srgbClr val="FF0000"/>
                </a:solidFill>
                <a:latin typeface="华文楷体" pitchFamily="2" charset="-122"/>
                <a:ea typeface="华文楷体" pitchFamily="2" charset="-122"/>
              </a:rPr>
              <a:t>美丽的故事讲给鱼</a:t>
            </a:r>
            <a:r>
              <a:rPr lang="zh-CN" altLang="zh-CN" sz="2400" b="1" dirty="0" smtClean="0">
                <a:solidFill>
                  <a:srgbClr val="FF0000"/>
                </a:solidFill>
                <a:latin typeface="华文楷体" pitchFamily="2" charset="-122"/>
                <a:ea typeface="华文楷体" pitchFamily="2" charset="-122"/>
              </a:rPr>
              <a:t>儿</a:t>
            </a:r>
            <a:r>
              <a:rPr lang="en-US" altLang="zh-CN" sz="2400" b="1" dirty="0" smtClean="0">
                <a:solidFill>
                  <a:srgbClr val="FF0000"/>
                </a:solidFill>
                <a:latin typeface="华文楷体" pitchFamily="2" charset="-122"/>
                <a:ea typeface="华文楷体" pitchFamily="2" charset="-122"/>
              </a:rPr>
              <a:t>    </a:t>
            </a:r>
            <a:r>
              <a:rPr lang="zh-CN" altLang="zh-CN" sz="2400" b="1" dirty="0" smtClean="0">
                <a:solidFill>
                  <a:srgbClr val="FF0000"/>
                </a:solidFill>
                <a:latin typeface="华文楷体" pitchFamily="2" charset="-122"/>
                <a:ea typeface="华文楷体" pitchFamily="2" charset="-122"/>
              </a:rPr>
              <a:t>讲</a:t>
            </a:r>
            <a:r>
              <a:rPr lang="zh-CN" altLang="zh-CN" sz="2400" b="1" dirty="0">
                <a:solidFill>
                  <a:srgbClr val="FF0000"/>
                </a:solidFill>
                <a:latin typeface="华文楷体" pitchFamily="2" charset="-122"/>
                <a:ea typeface="华文楷体" pitchFamily="2" charset="-122"/>
              </a:rPr>
              <a:t>给青</a:t>
            </a:r>
            <a:r>
              <a:rPr lang="zh-CN" altLang="zh-CN" sz="2400" b="1" dirty="0" smtClean="0">
                <a:solidFill>
                  <a:srgbClr val="FF0000"/>
                </a:solidFill>
                <a:latin typeface="华文楷体" pitchFamily="2" charset="-122"/>
                <a:ea typeface="华文楷体" pitchFamily="2" charset="-122"/>
              </a:rPr>
              <a:t>蛙</a:t>
            </a:r>
            <a:r>
              <a:rPr lang="en-US" altLang="zh-CN" sz="2400" b="1" dirty="0" smtClean="0">
                <a:solidFill>
                  <a:srgbClr val="FF0000"/>
                </a:solidFill>
                <a:latin typeface="华文楷体" pitchFamily="2" charset="-122"/>
                <a:ea typeface="华文楷体" pitchFamily="2" charset="-122"/>
              </a:rPr>
              <a:t> </a:t>
            </a:r>
            <a:endParaRPr lang="en-US" altLang="zh-CN" sz="2400" b="1" dirty="0">
              <a:solidFill>
                <a:srgbClr val="FF0000"/>
              </a:solidFill>
              <a:latin typeface="华文楷体" pitchFamily="2" charset="-122"/>
              <a:ea typeface="华文楷体" pitchFamily="2" charset="-122"/>
            </a:endParaRPr>
          </a:p>
          <a:p>
            <a:r>
              <a:rPr lang="zh-CN" altLang="zh-CN" sz="2400" b="1" dirty="0">
                <a:solidFill>
                  <a:srgbClr val="FF0000"/>
                </a:solidFill>
                <a:latin typeface="华文楷体" pitchFamily="2" charset="-122"/>
                <a:ea typeface="华文楷体" pitchFamily="2" charset="-122"/>
              </a:rPr>
              <a:t>她跟着山间的小溪</a:t>
            </a:r>
            <a:r>
              <a:rPr lang="zh-CN" altLang="zh-CN" sz="2400" b="1" dirty="0" smtClean="0">
                <a:solidFill>
                  <a:srgbClr val="FF0000"/>
                </a:solidFill>
                <a:latin typeface="华文楷体" pitchFamily="2" charset="-122"/>
                <a:ea typeface="华文楷体" pitchFamily="2" charset="-122"/>
              </a:rPr>
              <a:t>流</a:t>
            </a:r>
            <a:r>
              <a:rPr lang="en-US" altLang="zh-CN" sz="2400" b="1" dirty="0" smtClean="0">
                <a:solidFill>
                  <a:srgbClr val="FF0000"/>
                </a:solidFill>
                <a:latin typeface="华文楷体" pitchFamily="2" charset="-122"/>
                <a:ea typeface="华文楷体" pitchFamily="2" charset="-122"/>
              </a:rPr>
              <a:t>    </a:t>
            </a:r>
            <a:r>
              <a:rPr lang="zh-CN" altLang="zh-CN" sz="2400" b="1" dirty="0" smtClean="0">
                <a:solidFill>
                  <a:srgbClr val="FF0000"/>
                </a:solidFill>
                <a:latin typeface="华文楷体" pitchFamily="2" charset="-122"/>
                <a:ea typeface="华文楷体" pitchFamily="2" charset="-122"/>
              </a:rPr>
              <a:t>把</a:t>
            </a:r>
            <a:r>
              <a:rPr lang="zh-CN" altLang="zh-CN" sz="2400" b="1" dirty="0">
                <a:solidFill>
                  <a:srgbClr val="FF0000"/>
                </a:solidFill>
                <a:latin typeface="华文楷体" pitchFamily="2" charset="-122"/>
                <a:ea typeface="华文楷体" pitchFamily="2" charset="-122"/>
              </a:rPr>
              <a:t>婉转的歌儿唱给青</a:t>
            </a:r>
            <a:r>
              <a:rPr lang="zh-CN" altLang="zh-CN" sz="2400" b="1" dirty="0" smtClean="0">
                <a:solidFill>
                  <a:srgbClr val="FF0000"/>
                </a:solidFill>
                <a:latin typeface="华文楷体" pitchFamily="2" charset="-122"/>
                <a:ea typeface="华文楷体" pitchFamily="2" charset="-122"/>
              </a:rPr>
              <a:t>山</a:t>
            </a:r>
            <a:r>
              <a:rPr lang="en-US" altLang="zh-CN" sz="2400" b="1" dirty="0" smtClean="0">
                <a:solidFill>
                  <a:srgbClr val="FF0000"/>
                </a:solidFill>
                <a:latin typeface="华文楷体" pitchFamily="2" charset="-122"/>
                <a:ea typeface="华文楷体" pitchFamily="2" charset="-122"/>
              </a:rPr>
              <a:t>    </a:t>
            </a:r>
            <a:r>
              <a:rPr lang="zh-CN" altLang="zh-CN" sz="2400" b="1" dirty="0" smtClean="0">
                <a:solidFill>
                  <a:srgbClr val="FF0000"/>
                </a:solidFill>
                <a:latin typeface="华文楷体" pitchFamily="2" charset="-122"/>
                <a:ea typeface="华文楷体" pitchFamily="2" charset="-122"/>
              </a:rPr>
              <a:t>唱</a:t>
            </a:r>
            <a:r>
              <a:rPr lang="zh-CN" altLang="zh-CN" sz="2400" b="1" dirty="0">
                <a:solidFill>
                  <a:srgbClr val="FF0000"/>
                </a:solidFill>
                <a:latin typeface="华文楷体" pitchFamily="2" charset="-122"/>
                <a:ea typeface="华文楷体" pitchFamily="2" charset="-122"/>
              </a:rPr>
              <a:t>给牧</a:t>
            </a:r>
            <a:r>
              <a:rPr lang="zh-CN" altLang="zh-CN" sz="2400" b="1" dirty="0" smtClean="0">
                <a:solidFill>
                  <a:srgbClr val="FF0000"/>
                </a:solidFill>
                <a:latin typeface="华文楷体" pitchFamily="2" charset="-122"/>
                <a:ea typeface="华文楷体" pitchFamily="2" charset="-122"/>
              </a:rPr>
              <a:t>童</a:t>
            </a:r>
            <a:r>
              <a:rPr lang="en-US" altLang="zh-CN" sz="2400" b="1" dirty="0" smtClean="0">
                <a:solidFill>
                  <a:srgbClr val="FF0000"/>
                </a:solidFill>
                <a:latin typeface="华文楷体" pitchFamily="2" charset="-122"/>
                <a:ea typeface="华文楷体" pitchFamily="2" charset="-122"/>
              </a:rPr>
              <a:t> </a:t>
            </a:r>
            <a:endParaRPr lang="en-US" altLang="zh-CN" sz="2400" b="1" dirty="0">
              <a:solidFill>
                <a:srgbClr val="FF0000"/>
              </a:solidFill>
              <a:latin typeface="华文楷体" pitchFamily="2" charset="-122"/>
              <a:ea typeface="华文楷体" pitchFamily="2" charset="-122"/>
            </a:endParaRPr>
          </a:p>
          <a:p>
            <a:r>
              <a:rPr lang="zh-CN" altLang="zh-CN" sz="2400" b="1" dirty="0">
                <a:solidFill>
                  <a:srgbClr val="FF0000"/>
                </a:solidFill>
                <a:latin typeface="华文楷体" pitchFamily="2" charset="-122"/>
                <a:ea typeface="华文楷体" pitchFamily="2" charset="-122"/>
              </a:rPr>
              <a:t>她带着归来的小燕</a:t>
            </a:r>
            <a:r>
              <a:rPr lang="zh-CN" altLang="zh-CN" sz="2400" b="1" dirty="0" smtClean="0">
                <a:solidFill>
                  <a:srgbClr val="FF0000"/>
                </a:solidFill>
                <a:latin typeface="华文楷体" pitchFamily="2" charset="-122"/>
                <a:ea typeface="华文楷体" pitchFamily="2" charset="-122"/>
              </a:rPr>
              <a:t>子</a:t>
            </a:r>
            <a:r>
              <a:rPr lang="en-US" altLang="zh-CN" sz="2400" b="1" dirty="0" smtClean="0">
                <a:solidFill>
                  <a:srgbClr val="FF0000"/>
                </a:solidFill>
                <a:latin typeface="华文楷体" pitchFamily="2" charset="-122"/>
                <a:ea typeface="华文楷体" pitchFamily="2" charset="-122"/>
              </a:rPr>
              <a:t>    </a:t>
            </a:r>
            <a:r>
              <a:rPr lang="zh-CN" altLang="zh-CN" sz="2400" b="1" dirty="0" smtClean="0">
                <a:solidFill>
                  <a:srgbClr val="FF0000"/>
                </a:solidFill>
                <a:latin typeface="华文楷体" pitchFamily="2" charset="-122"/>
                <a:ea typeface="华文楷体" pitchFamily="2" charset="-122"/>
              </a:rPr>
              <a:t>把</a:t>
            </a:r>
            <a:r>
              <a:rPr lang="zh-CN" altLang="zh-CN" sz="2400" b="1" dirty="0">
                <a:solidFill>
                  <a:srgbClr val="FF0000"/>
                </a:solidFill>
                <a:latin typeface="华文楷体" pitchFamily="2" charset="-122"/>
                <a:ea typeface="华文楷体" pitchFamily="2" charset="-122"/>
              </a:rPr>
              <a:t>春天的喜讯传遍山</a:t>
            </a:r>
            <a:r>
              <a:rPr lang="zh-CN" altLang="zh-CN" sz="2400" b="1" dirty="0" smtClean="0">
                <a:solidFill>
                  <a:srgbClr val="FF0000"/>
                </a:solidFill>
                <a:latin typeface="华文楷体" pitchFamily="2" charset="-122"/>
                <a:ea typeface="华文楷体" pitchFamily="2" charset="-122"/>
              </a:rPr>
              <a:t>村</a:t>
            </a:r>
            <a:r>
              <a:rPr lang="en-US" altLang="zh-CN" sz="2400" b="1" dirty="0" smtClean="0">
                <a:solidFill>
                  <a:srgbClr val="FF0000"/>
                </a:solidFill>
                <a:latin typeface="华文楷体" pitchFamily="2" charset="-122"/>
                <a:ea typeface="华文楷体" pitchFamily="2" charset="-122"/>
              </a:rPr>
              <a:t>    </a:t>
            </a:r>
            <a:r>
              <a:rPr lang="zh-CN" altLang="zh-CN" sz="2400" b="1" dirty="0" smtClean="0">
                <a:solidFill>
                  <a:srgbClr val="FF0000"/>
                </a:solidFill>
                <a:latin typeface="华文楷体" pitchFamily="2" charset="-122"/>
                <a:ea typeface="华文楷体" pitchFamily="2" charset="-122"/>
              </a:rPr>
              <a:t>传</a:t>
            </a:r>
            <a:r>
              <a:rPr lang="zh-CN" altLang="zh-CN" sz="2400" b="1" dirty="0">
                <a:solidFill>
                  <a:srgbClr val="FF0000"/>
                </a:solidFill>
                <a:latin typeface="华文楷体" pitchFamily="2" charset="-122"/>
                <a:ea typeface="华文楷体" pitchFamily="2" charset="-122"/>
              </a:rPr>
              <a:t>遍农</a:t>
            </a:r>
            <a:r>
              <a:rPr lang="zh-CN" altLang="zh-CN" sz="2400" b="1" dirty="0" smtClean="0">
                <a:solidFill>
                  <a:srgbClr val="FF0000"/>
                </a:solidFill>
                <a:latin typeface="华文楷体" pitchFamily="2" charset="-122"/>
                <a:ea typeface="华文楷体" pitchFamily="2" charset="-122"/>
              </a:rPr>
              <a:t>家</a:t>
            </a:r>
            <a:r>
              <a:rPr lang="en-US" altLang="zh-CN" sz="2400" b="1" dirty="0" smtClean="0">
                <a:solidFill>
                  <a:srgbClr val="FF0000"/>
                </a:solidFill>
                <a:latin typeface="华文楷体" pitchFamily="2" charset="-122"/>
                <a:ea typeface="华文楷体" pitchFamily="2" charset="-122"/>
              </a:rPr>
              <a:t> </a:t>
            </a:r>
            <a:endParaRPr lang="zh-CN" altLang="en-US" sz="2400" b="1" dirty="0">
              <a:solidFill>
                <a:srgbClr val="FF0000"/>
              </a:solidFill>
              <a:latin typeface="华文楷体" pitchFamily="2" charset="-122"/>
              <a:ea typeface="华文楷体" pitchFamily="2" charset="-122"/>
            </a:endParaRPr>
          </a:p>
        </p:txBody>
      </p:sp>
      <p:sp>
        <p:nvSpPr>
          <p:cNvPr id="72709" name="矩形 1"/>
          <p:cNvSpPr>
            <a:spLocks noChangeArrowheads="1"/>
          </p:cNvSpPr>
          <p:nvPr/>
        </p:nvSpPr>
        <p:spPr bwMode="auto">
          <a:xfrm>
            <a:off x="188913" y="555625"/>
            <a:ext cx="4827587" cy="554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lnSpc>
                <a:spcPct val="125000"/>
              </a:lnSpc>
            </a:pPr>
            <a:r>
              <a:rPr lang="en-US" altLang="zh-CN" sz="2400" b="1">
                <a:solidFill>
                  <a:srgbClr val="000000"/>
                </a:solidFill>
                <a:latin typeface="宋体" pitchFamily="2" charset="-122"/>
              </a:rPr>
              <a:t>3.</a:t>
            </a:r>
            <a:r>
              <a:rPr lang="zh-CN" altLang="zh-CN" sz="2400" b="1">
                <a:solidFill>
                  <a:srgbClr val="000000"/>
                </a:solidFill>
                <a:latin typeface="宋体" pitchFamily="2" charset="-122"/>
              </a:rPr>
              <a:t>仿照画线句的句式，再写两句。</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218" name="组合 1"/>
          <p:cNvGrpSpPr>
            <a:grpSpLocks/>
          </p:cNvGrpSpPr>
          <p:nvPr/>
        </p:nvGrpSpPr>
        <p:grpSpPr bwMode="auto">
          <a:xfrm>
            <a:off x="3333750" y="555526"/>
            <a:ext cx="1743075" cy="566737"/>
            <a:chOff x="3333750" y="598488"/>
            <a:chExt cx="1743075" cy="566737"/>
          </a:xfrm>
        </p:grpSpPr>
        <p:sp>
          <p:nvSpPr>
            <p:cNvPr id="15" name="圆角矩形 14">
              <a:extLst>
                <a:ext uri="{FF2B5EF4-FFF2-40B4-BE49-F238E27FC236}"/>
              </a:extLst>
            </p:cNvPr>
            <p:cNvSpPr/>
            <p:nvPr/>
          </p:nvSpPr>
          <p:spPr>
            <a:xfrm rot="555800">
              <a:off x="4602163" y="715963"/>
              <a:ext cx="442912" cy="419100"/>
            </a:xfrm>
            <a:prstGeom prst="roundRect">
              <a:avLst/>
            </a:prstGeom>
            <a:solidFill>
              <a:schemeClr val="accent6">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defRPr/>
              </a:pPr>
              <a:endParaRPr kumimoji="1" lang="zh-CN" altLang="en-US"/>
            </a:p>
          </p:txBody>
        </p:sp>
        <p:sp>
          <p:nvSpPr>
            <p:cNvPr id="16" name="圆角矩形 15">
              <a:extLst>
                <a:ext uri="{FF2B5EF4-FFF2-40B4-BE49-F238E27FC236}"/>
              </a:extLst>
            </p:cNvPr>
            <p:cNvSpPr/>
            <p:nvPr/>
          </p:nvSpPr>
          <p:spPr>
            <a:xfrm rot="20470821">
              <a:off x="4197350" y="722313"/>
              <a:ext cx="442913" cy="420687"/>
            </a:xfrm>
            <a:prstGeom prst="roundRect">
              <a:avLst/>
            </a:prstGeom>
            <a:solidFill>
              <a:schemeClr val="accent3">
                <a:lumMod val="50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defRPr/>
              </a:pPr>
              <a:endParaRPr kumimoji="1" lang="zh-CN" altLang="en-US"/>
            </a:p>
          </p:txBody>
        </p:sp>
        <p:sp>
          <p:nvSpPr>
            <p:cNvPr id="17" name="圆角矩形 16">
              <a:extLst>
                <a:ext uri="{FF2B5EF4-FFF2-40B4-BE49-F238E27FC236}"/>
              </a:extLst>
            </p:cNvPr>
            <p:cNvSpPr/>
            <p:nvPr/>
          </p:nvSpPr>
          <p:spPr>
            <a:xfrm rot="319204">
              <a:off x="3778250" y="722313"/>
              <a:ext cx="441325" cy="420687"/>
            </a:xfrm>
            <a:prstGeom prst="roundRect">
              <a:avLst/>
            </a:prstGeom>
            <a:solidFill>
              <a:schemeClr val="accent1">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defRPr/>
              </a:pPr>
              <a:endParaRPr kumimoji="1" lang="zh-CN" altLang="en-US"/>
            </a:p>
          </p:txBody>
        </p:sp>
        <p:sp>
          <p:nvSpPr>
            <p:cNvPr id="18" name="圆角矩形 17">
              <a:extLst>
                <a:ext uri="{FF2B5EF4-FFF2-40B4-BE49-F238E27FC236}"/>
              </a:extLst>
            </p:cNvPr>
            <p:cNvSpPr/>
            <p:nvPr/>
          </p:nvSpPr>
          <p:spPr>
            <a:xfrm rot="21148334">
              <a:off x="3368675" y="730250"/>
              <a:ext cx="441325" cy="420688"/>
            </a:xfrm>
            <a:prstGeom prst="roundRect">
              <a:avLst/>
            </a:prstGeom>
            <a:solidFill>
              <a:schemeClr val="accent2"/>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defRPr/>
              </a:pPr>
              <a:endParaRPr kumimoji="1" lang="zh-CN" altLang="en-US"/>
            </a:p>
          </p:txBody>
        </p:sp>
        <p:sp>
          <p:nvSpPr>
            <p:cNvPr id="9228" name="矩形 1"/>
            <p:cNvSpPr>
              <a:spLocks noChangeArrowheads="1"/>
            </p:cNvSpPr>
            <p:nvPr/>
          </p:nvSpPr>
          <p:spPr bwMode="auto">
            <a:xfrm>
              <a:off x="3333750" y="598488"/>
              <a:ext cx="1743075" cy="566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dist">
                <a:lnSpc>
                  <a:spcPts val="4300"/>
                </a:lnSpc>
              </a:pPr>
              <a:r>
                <a:rPr lang="zh-CN" altLang="en-US" sz="2800" b="1" dirty="0">
                  <a:solidFill>
                    <a:schemeClr val="bg1"/>
                  </a:solidFill>
                  <a:latin typeface="楷体" pitchFamily="49" charset="-122"/>
                  <a:ea typeface="楷体" pitchFamily="49" charset="-122"/>
                </a:rPr>
                <a:t>背景资料</a:t>
              </a:r>
            </a:p>
          </p:txBody>
        </p:sp>
      </p:grpSp>
      <p:grpSp>
        <p:nvGrpSpPr>
          <p:cNvPr id="9219" name="组合 8"/>
          <p:cNvGrpSpPr>
            <a:grpSpLocks/>
          </p:cNvGrpSpPr>
          <p:nvPr/>
        </p:nvGrpSpPr>
        <p:grpSpPr bwMode="auto">
          <a:xfrm>
            <a:off x="0" y="31750"/>
            <a:ext cx="2051050" cy="523875"/>
            <a:chOff x="0" y="-63"/>
            <a:chExt cx="3231" cy="824"/>
          </a:xfrm>
        </p:grpSpPr>
        <p:sp>
          <p:nvSpPr>
            <p:cNvPr id="9221" name="文本框 6"/>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kumimoji="1" lang="zh-CN" altLang="en-US" sz="2800">
                  <a:latin typeface="黑体" pitchFamily="49" charset="-122"/>
                  <a:ea typeface="黑体" pitchFamily="49" charset="-122"/>
                </a:rPr>
                <a:t>知识备查</a:t>
              </a:r>
            </a:p>
          </p:txBody>
        </p:sp>
        <p:cxnSp>
          <p:nvCxnSpPr>
            <p:cNvPr id="21" name="直线连接符 9"/>
            <p:cNvCxnSpPr/>
            <p:nvPr/>
          </p:nvCxnSpPr>
          <p:spPr>
            <a:xfrm>
              <a:off x="0" y="701"/>
              <a:ext cx="323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22" name="菱形 21"/>
            <p:cNvSpPr/>
            <p:nvPr/>
          </p:nvSpPr>
          <p:spPr>
            <a:xfrm>
              <a:off x="125" y="149"/>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kumimoji="1" lang="zh-CN" altLang="en-US"/>
            </a:p>
          </p:txBody>
        </p:sp>
      </p:grpSp>
      <p:sp>
        <p:nvSpPr>
          <p:cNvPr id="14" name="矩形 13"/>
          <p:cNvSpPr>
            <a:spLocks noChangeArrowheads="1"/>
          </p:cNvSpPr>
          <p:nvPr/>
        </p:nvSpPr>
        <p:spPr bwMode="auto">
          <a:xfrm>
            <a:off x="306388" y="1131590"/>
            <a:ext cx="8586787" cy="36344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lnSpc>
                <a:spcPct val="140000"/>
              </a:lnSpc>
              <a:spcBef>
                <a:spcPts val="1200"/>
              </a:spcBef>
              <a:defRPr/>
            </a:pPr>
            <a:r>
              <a:rPr lang="zh-CN" altLang="en-US" sz="2400" b="1" dirty="0" smtClean="0">
                <a:solidFill>
                  <a:srgbClr val="FF0000"/>
                </a:solidFill>
                <a:latin typeface="楷体" pitchFamily="49" charset="-122"/>
                <a:ea typeface="楷体" pitchFamily="49" charset="-122"/>
              </a:rPr>
              <a:t>    </a:t>
            </a:r>
            <a:r>
              <a:rPr lang="zh-CN" altLang="en-US" sz="2400" b="1" dirty="0" smtClean="0">
                <a:latin typeface="楷体" pitchFamily="49" charset="-122"/>
                <a:ea typeface="楷体" pitchFamily="49" charset="-122"/>
              </a:rPr>
              <a:t>本文选自</a:t>
            </a:r>
            <a:r>
              <a:rPr lang="en-US" altLang="zh-CN" sz="2400" b="1" dirty="0" smtClean="0">
                <a:latin typeface="楷体" pitchFamily="49" charset="-122"/>
                <a:ea typeface="楷体" pitchFamily="49" charset="-122"/>
              </a:rPr>
              <a:t>《</a:t>
            </a:r>
            <a:r>
              <a:rPr lang="zh-CN" altLang="en-US" sz="2400" b="1" dirty="0" smtClean="0">
                <a:latin typeface="楷体" pitchFamily="49" charset="-122"/>
                <a:ea typeface="楷体" pitchFamily="49" charset="-122"/>
              </a:rPr>
              <a:t>朱自清全集</a:t>
            </a:r>
            <a:r>
              <a:rPr lang="en-US" altLang="zh-CN" sz="2400" b="1" dirty="0" smtClean="0">
                <a:latin typeface="楷体" pitchFamily="49" charset="-122"/>
                <a:ea typeface="楷体" pitchFamily="49" charset="-122"/>
              </a:rPr>
              <a:t>》</a:t>
            </a:r>
            <a:r>
              <a:rPr lang="zh-CN" altLang="en-US" sz="2400" b="1" dirty="0" smtClean="0">
                <a:latin typeface="楷体" pitchFamily="49" charset="-122"/>
                <a:ea typeface="楷体" pitchFamily="49" charset="-122"/>
              </a:rPr>
              <a:t>第四卷（江苏教育出版社</a:t>
            </a:r>
            <a:r>
              <a:rPr lang="en-US" altLang="zh-CN" sz="2400" b="1" dirty="0" smtClean="0">
                <a:latin typeface="楷体" pitchFamily="49" charset="-122"/>
                <a:ea typeface="楷体" pitchFamily="49" charset="-122"/>
              </a:rPr>
              <a:t>1996</a:t>
            </a:r>
            <a:r>
              <a:rPr lang="zh-CN" altLang="en-US" sz="2400" b="1" dirty="0" smtClean="0">
                <a:latin typeface="楷体" pitchFamily="49" charset="-122"/>
                <a:ea typeface="楷体" pitchFamily="49" charset="-122"/>
              </a:rPr>
              <a:t>年版）</a:t>
            </a:r>
            <a:r>
              <a:rPr lang="zh-CN" altLang="en-US" sz="2400" b="1" dirty="0" smtClean="0">
                <a:solidFill>
                  <a:schemeClr val="bg2">
                    <a:lumMod val="10000"/>
                  </a:schemeClr>
                </a:solidFill>
                <a:latin typeface="楷体" pitchFamily="49" charset="-122"/>
                <a:ea typeface="楷体" pitchFamily="49" charset="-122"/>
              </a:rPr>
              <a:t>。</a:t>
            </a:r>
            <a:r>
              <a:rPr lang="zh-CN" altLang="en-US" sz="2400" b="1" dirty="0" smtClean="0">
                <a:latin typeface="楷体" pitchFamily="49" charset="-122"/>
                <a:ea typeface="楷体" pitchFamily="49" charset="-122"/>
              </a:rPr>
              <a:t>略有改动。本文大致写于</a:t>
            </a:r>
            <a:r>
              <a:rPr lang="en-US" altLang="zh-CN" sz="2400" b="1" dirty="0" smtClean="0">
                <a:latin typeface="楷体" pitchFamily="49" charset="-122"/>
                <a:ea typeface="楷体" pitchFamily="49" charset="-122"/>
              </a:rPr>
              <a:t>1928</a:t>
            </a:r>
            <a:r>
              <a:rPr lang="zh-CN" altLang="en-US" sz="2400" b="1" dirty="0" smtClean="0">
                <a:latin typeface="楷体" pitchFamily="49" charset="-122"/>
                <a:ea typeface="楷体" pitchFamily="49" charset="-122"/>
              </a:rPr>
              <a:t>年至</a:t>
            </a:r>
            <a:r>
              <a:rPr lang="en-US" altLang="zh-CN" sz="2400" b="1" dirty="0" smtClean="0">
                <a:latin typeface="楷体" pitchFamily="49" charset="-122"/>
                <a:ea typeface="楷体" pitchFamily="49" charset="-122"/>
              </a:rPr>
              <a:t>1937</a:t>
            </a:r>
            <a:r>
              <a:rPr lang="zh-CN" altLang="en-US" sz="2400" b="1" dirty="0" smtClean="0">
                <a:latin typeface="楷体" pitchFamily="49" charset="-122"/>
                <a:ea typeface="楷体" pitchFamily="49" charset="-122"/>
              </a:rPr>
              <a:t>年之间。此时，朱自清在清华大学边任教边研究学问，工作的顺利、家庭生活的和谐等，使他的心境较为平淡恬静，满目的春光把他带入江南美好的境地，因此，他写下了这篇广为传诵的散文名篇。作者写此文时，已经没有初期创作诗文时的那种淡淡的哀怨的情调，而是鲜明地表现出新鲜的格调和欢快的情绪。</a:t>
            </a:r>
          </a:p>
        </p:txBody>
      </p:sp>
    </p:spTree>
  </p:cSld>
  <p:clrMapOvr>
    <a:masterClrMapping/>
  </p:clrMapOvr>
  <p:transition spd="slow">
    <p:random/>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3730" name="组合 12"/>
          <p:cNvGrpSpPr>
            <a:grpSpLocks/>
          </p:cNvGrpSpPr>
          <p:nvPr/>
        </p:nvGrpSpPr>
        <p:grpSpPr bwMode="auto">
          <a:xfrm>
            <a:off x="34925" y="-20638"/>
            <a:ext cx="2008188" cy="523876"/>
            <a:chOff x="70" y="-63"/>
            <a:chExt cx="3161" cy="824"/>
          </a:xfrm>
        </p:grpSpPr>
        <p:sp>
          <p:nvSpPr>
            <p:cNvPr id="73733" name="文本框 6"/>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kumimoji="1" lang="zh-CN" altLang="en-US" sz="2800">
                  <a:solidFill>
                    <a:srgbClr val="000000"/>
                  </a:solidFill>
                  <a:latin typeface="黑体" pitchFamily="49" charset="-122"/>
                  <a:ea typeface="黑体" pitchFamily="49" charset="-122"/>
                </a:rPr>
                <a:t>拓展探究</a:t>
              </a:r>
            </a:p>
          </p:txBody>
        </p:sp>
        <p:cxnSp>
          <p:nvCxnSpPr>
            <p:cNvPr id="15"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6" name="菱形 15"/>
            <p:cNvSpPr/>
            <p:nvPr/>
          </p:nvSpPr>
          <p:spPr>
            <a:xfrm>
              <a:off x="125" y="149"/>
              <a:ext cx="552"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kumimoji="1" lang="zh-CN" altLang="en-US">
                <a:solidFill>
                  <a:prstClr val="white"/>
                </a:solidFill>
              </a:endParaRPr>
            </a:p>
          </p:txBody>
        </p:sp>
      </p:grpSp>
      <p:sp>
        <p:nvSpPr>
          <p:cNvPr id="73731" name="TextBox 29"/>
          <p:cNvSpPr txBox="1">
            <a:spLocks noChangeArrowheads="1"/>
          </p:cNvSpPr>
          <p:nvPr/>
        </p:nvSpPr>
        <p:spPr bwMode="auto">
          <a:xfrm>
            <a:off x="244475" y="1346200"/>
            <a:ext cx="8756650" cy="3170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457200"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nSpc>
                <a:spcPct val="125000"/>
              </a:lnSpc>
            </a:pPr>
            <a:r>
              <a:rPr lang="zh-CN" altLang="en-US" sz="2000" b="1" dirty="0">
                <a:solidFill>
                  <a:srgbClr val="000000"/>
                </a:solidFill>
                <a:latin typeface="楷体" pitchFamily="49" charset="-122"/>
                <a:ea typeface="楷体" pitchFamily="49" charset="-122"/>
              </a:rPr>
              <a:t>由于长期</a:t>
            </a:r>
            <a:r>
              <a:rPr lang="zh-CN" altLang="en-US" sz="2000" b="1" dirty="0">
                <a:latin typeface="楷体" pitchFamily="49" charset="-122"/>
                <a:ea typeface="楷体" pitchFamily="49" charset="-122"/>
              </a:rPr>
              <a:t>的</a:t>
            </a:r>
            <a:r>
              <a:rPr lang="zh-CN" altLang="en-US" sz="2000" b="1" dirty="0">
                <a:solidFill>
                  <a:srgbClr val="000000"/>
                </a:solidFill>
                <a:latin typeface="楷体" pitchFamily="49" charset="-122"/>
                <a:ea typeface="楷体" pitchFamily="49" charset="-122"/>
              </a:rPr>
              <a:t>困苦生活和劳累工作，朱自清先生晚年身患严重的胃病，他每月的薪水仅够买</a:t>
            </a:r>
            <a:r>
              <a:rPr lang="en-US" altLang="zh-CN" sz="2000" b="1" dirty="0">
                <a:solidFill>
                  <a:srgbClr val="000000"/>
                </a:solidFill>
                <a:latin typeface="楷体" pitchFamily="49" charset="-122"/>
                <a:ea typeface="楷体" pitchFamily="49" charset="-122"/>
              </a:rPr>
              <a:t>3</a:t>
            </a:r>
            <a:r>
              <a:rPr lang="zh-CN" altLang="en-US" sz="2000" b="1" dirty="0">
                <a:solidFill>
                  <a:srgbClr val="000000"/>
                </a:solidFill>
                <a:latin typeface="楷体" pitchFamily="49" charset="-122"/>
                <a:ea typeface="楷体" pitchFamily="49" charset="-122"/>
              </a:rPr>
              <a:t>袋面粉，全家</a:t>
            </a:r>
            <a:r>
              <a:rPr lang="en-US" altLang="zh-CN" sz="2000" b="1" dirty="0">
                <a:solidFill>
                  <a:srgbClr val="000000"/>
                </a:solidFill>
                <a:latin typeface="楷体" pitchFamily="49" charset="-122"/>
                <a:ea typeface="楷体" pitchFamily="49" charset="-122"/>
              </a:rPr>
              <a:t>12</a:t>
            </a:r>
            <a:r>
              <a:rPr lang="zh-CN" altLang="en-US" sz="2000" b="1" dirty="0">
                <a:solidFill>
                  <a:srgbClr val="000000"/>
                </a:solidFill>
                <a:latin typeface="楷体" pitchFamily="49" charset="-122"/>
                <a:ea typeface="楷体" pitchFamily="49" charset="-122"/>
              </a:rPr>
              <a:t>口人吃都不够，更无钱治病。当时，国民党勾结美国，发动内战，美国又执行扶助日本的政策。一天，吴晗请朱自清在“抗议美国扶日政策并拒绝领美援面粉”的宣言书上签字，他毅然签了名并说：“宁可贫病而死，也不接受这种侮辱性的施舍</a:t>
            </a:r>
            <a:r>
              <a:rPr lang="zh-CN" altLang="en-US" sz="2000" b="1" dirty="0">
                <a:latin typeface="楷体" pitchFamily="49" charset="-122"/>
                <a:ea typeface="楷体" pitchFamily="49" charset="-122"/>
              </a:rPr>
              <a:t>。</a:t>
            </a:r>
            <a:r>
              <a:rPr lang="zh-CN" altLang="en-US" sz="2000" b="1" dirty="0">
                <a:solidFill>
                  <a:srgbClr val="000000"/>
                </a:solidFill>
                <a:latin typeface="楷体" pitchFamily="49" charset="-122"/>
                <a:ea typeface="楷体" pitchFamily="49" charset="-122"/>
              </a:rPr>
              <a:t>”</a:t>
            </a:r>
            <a:r>
              <a:rPr lang="en-US" altLang="zh-CN" sz="2000" b="1" dirty="0">
                <a:solidFill>
                  <a:srgbClr val="000000"/>
                </a:solidFill>
                <a:latin typeface="楷体" pitchFamily="49" charset="-122"/>
                <a:ea typeface="楷体" pitchFamily="49" charset="-122"/>
              </a:rPr>
              <a:t>1948</a:t>
            </a:r>
            <a:r>
              <a:rPr lang="zh-CN" altLang="en-US" sz="2000" b="1" dirty="0">
                <a:solidFill>
                  <a:srgbClr val="000000"/>
                </a:solidFill>
                <a:latin typeface="楷体" pitchFamily="49" charset="-122"/>
                <a:ea typeface="楷体" pitchFamily="49" charset="-122"/>
              </a:rPr>
              <a:t>年</a:t>
            </a:r>
            <a:r>
              <a:rPr lang="en-US" altLang="zh-CN" sz="2000" b="1" dirty="0">
                <a:solidFill>
                  <a:srgbClr val="000000"/>
                </a:solidFill>
                <a:latin typeface="楷体" pitchFamily="49" charset="-122"/>
                <a:ea typeface="楷体" pitchFamily="49" charset="-122"/>
              </a:rPr>
              <a:t>8</a:t>
            </a:r>
            <a:r>
              <a:rPr lang="zh-CN" altLang="en-US" sz="2000" b="1" dirty="0">
                <a:solidFill>
                  <a:srgbClr val="000000"/>
                </a:solidFill>
                <a:latin typeface="楷体" pitchFamily="49" charset="-122"/>
                <a:ea typeface="楷体" pitchFamily="49" charset="-122"/>
              </a:rPr>
              <a:t>月</a:t>
            </a:r>
            <a:r>
              <a:rPr lang="en-US" altLang="zh-CN" sz="2000" b="1" dirty="0">
                <a:solidFill>
                  <a:srgbClr val="000000"/>
                </a:solidFill>
                <a:latin typeface="楷体" pitchFamily="49" charset="-122"/>
                <a:ea typeface="楷体" pitchFamily="49" charset="-122"/>
              </a:rPr>
              <a:t>12</a:t>
            </a:r>
            <a:r>
              <a:rPr lang="zh-CN" altLang="en-US" sz="2000" b="1" dirty="0">
                <a:solidFill>
                  <a:srgbClr val="000000"/>
                </a:solidFill>
                <a:latin typeface="楷体" pitchFamily="49" charset="-122"/>
                <a:ea typeface="楷体" pitchFamily="49" charset="-122"/>
              </a:rPr>
              <a:t>日，朱自清贫困交加，在北京逝世。临终前，他嘱咐夫人：“我是在拒绝美援面粉的文件上签过名的，我们家以后不买国民党配给的美国面粉。”朱自清一身重病，宁可饿死也不领美国的“救济粮”，表现了中国人的骨气。</a:t>
            </a:r>
          </a:p>
        </p:txBody>
      </p:sp>
      <p:sp>
        <p:nvSpPr>
          <p:cNvPr id="73732" name="矩形 2"/>
          <p:cNvSpPr>
            <a:spLocks noChangeArrowheads="1"/>
          </p:cNvSpPr>
          <p:nvPr/>
        </p:nvSpPr>
        <p:spPr bwMode="auto">
          <a:xfrm>
            <a:off x="2843213" y="814388"/>
            <a:ext cx="357028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400" b="1">
                <a:solidFill>
                  <a:srgbClr val="0000FF"/>
                </a:solidFill>
                <a:latin typeface="楷体" pitchFamily="49" charset="-122"/>
                <a:ea typeface="楷体" pitchFamily="49" charset="-122"/>
              </a:rPr>
              <a:t>朱自清宁死不领美援面粉</a:t>
            </a:r>
          </a:p>
        </p:txBody>
      </p:sp>
    </p:spTree>
  </p:cSld>
  <p:clrMapOvr>
    <a:masterClrMapping/>
  </p:clrMapOvr>
  <p:transition spd="slow">
    <p:random/>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4754" name="组合 12"/>
          <p:cNvGrpSpPr>
            <a:grpSpLocks/>
          </p:cNvGrpSpPr>
          <p:nvPr/>
        </p:nvGrpSpPr>
        <p:grpSpPr bwMode="auto">
          <a:xfrm>
            <a:off x="34925" y="-20638"/>
            <a:ext cx="2008188" cy="523876"/>
            <a:chOff x="70" y="-63"/>
            <a:chExt cx="3161" cy="824"/>
          </a:xfrm>
        </p:grpSpPr>
        <p:sp>
          <p:nvSpPr>
            <p:cNvPr id="74756" name="文本框 6"/>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kumimoji="1" lang="zh-CN" altLang="en-US" sz="2800">
                  <a:latin typeface="黑体" pitchFamily="49" charset="-122"/>
                  <a:ea typeface="黑体" pitchFamily="49" charset="-122"/>
                </a:rPr>
                <a:t>拓展探究</a:t>
              </a:r>
            </a:p>
          </p:txBody>
        </p:sp>
        <p:cxnSp>
          <p:nvCxnSpPr>
            <p:cNvPr id="15"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6" name="菱形 15"/>
            <p:cNvSpPr/>
            <p:nvPr/>
          </p:nvSpPr>
          <p:spPr>
            <a:xfrm>
              <a:off x="125" y="149"/>
              <a:ext cx="552"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kumimoji="1" lang="zh-CN" altLang="en-US">
                <a:latin typeface="黑体" panose="02010609060101010101" pitchFamily="49" charset="-122"/>
                <a:ea typeface="黑体" panose="02010609060101010101" pitchFamily="49" charset="-122"/>
              </a:endParaRPr>
            </a:p>
          </p:txBody>
        </p:sp>
      </p:grpSp>
      <p:sp>
        <p:nvSpPr>
          <p:cNvPr id="74755" name="TextBox 4"/>
          <p:cNvSpPr txBox="1">
            <a:spLocks noChangeArrowheads="1"/>
          </p:cNvSpPr>
          <p:nvPr/>
        </p:nvSpPr>
        <p:spPr bwMode="auto">
          <a:xfrm>
            <a:off x="285750" y="647700"/>
            <a:ext cx="8750300" cy="4227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zh-CN" sz="2400" b="1" dirty="0">
                <a:latin typeface="Calibri" pitchFamily="34" charset="0"/>
              </a:rPr>
              <a:t>春之怀古</a:t>
            </a:r>
          </a:p>
          <a:p>
            <a:pPr algn="ctr">
              <a:lnSpc>
                <a:spcPct val="120000"/>
              </a:lnSpc>
            </a:pPr>
            <a:r>
              <a:rPr lang="zh-CN" altLang="zh-CN" sz="2000" dirty="0">
                <a:latin typeface="Calibri" pitchFamily="34" charset="0"/>
              </a:rPr>
              <a:t>张晓风</a:t>
            </a:r>
          </a:p>
          <a:p>
            <a:pPr>
              <a:lnSpc>
                <a:spcPct val="120000"/>
              </a:lnSpc>
            </a:pPr>
            <a:r>
              <a:rPr lang="en-US" altLang="zh-CN" sz="2000" dirty="0">
                <a:latin typeface="楷体" pitchFamily="49" charset="-122"/>
                <a:ea typeface="楷体" pitchFamily="49" charset="-122"/>
              </a:rPr>
              <a:t>    </a:t>
            </a:r>
            <a:r>
              <a:rPr lang="zh-CN" altLang="zh-CN" sz="2000" b="1" dirty="0">
                <a:latin typeface="楷体" pitchFamily="49" charset="-122"/>
                <a:ea typeface="楷体" pitchFamily="49" charset="-122"/>
              </a:rPr>
              <a:t>①春天必然曾经是这样的：从绿意内敛的山头，一把雪再也撑不住了，噗嗤的一声，将冷面笑成花面，一首澌澌然的歌便从云端唱到山麓，从山麓唱到低低的荒村，唱入篱落，唱入一只小鸭的黄蹼，唱入软溶溶的春泥——软如一床新翻的棉被的春泥。</a:t>
            </a:r>
            <a:endParaRPr lang="en-US" altLang="zh-CN" sz="2000" b="1" dirty="0">
              <a:latin typeface="楷体" pitchFamily="49" charset="-122"/>
              <a:ea typeface="楷体" pitchFamily="49" charset="-122"/>
            </a:endParaRPr>
          </a:p>
          <a:p>
            <a:pPr>
              <a:lnSpc>
                <a:spcPct val="120000"/>
              </a:lnSpc>
            </a:pPr>
            <a:r>
              <a:rPr lang="en-US" altLang="zh-CN" sz="2000" b="1" dirty="0">
                <a:latin typeface="楷体" pitchFamily="49" charset="-122"/>
                <a:ea typeface="楷体" pitchFamily="49" charset="-122"/>
              </a:rPr>
              <a:t>    </a:t>
            </a:r>
            <a:r>
              <a:rPr lang="zh-CN" altLang="zh-CN" sz="2000" b="1" dirty="0">
                <a:latin typeface="楷体" pitchFamily="49" charset="-122"/>
                <a:ea typeface="楷体" pitchFamily="49" charset="-122"/>
              </a:rPr>
              <a:t>②那样娇，那样敏感，却又那样混沌无涯。一声雷，可以无端地惹哭满天的云</a:t>
            </a:r>
            <a:r>
              <a:rPr lang="zh-CN" altLang="en-US" sz="2000" b="1" dirty="0">
                <a:latin typeface="楷体" pitchFamily="49" charset="-122"/>
                <a:ea typeface="楷体" pitchFamily="49" charset="-122"/>
              </a:rPr>
              <a:t>，</a:t>
            </a:r>
            <a:r>
              <a:rPr lang="zh-CN" altLang="zh-CN" sz="2000" b="1" dirty="0">
                <a:latin typeface="楷体" pitchFamily="49" charset="-122"/>
                <a:ea typeface="楷体" pitchFamily="49" charset="-122"/>
              </a:rPr>
              <a:t>一阵杜鹃啼，可以斗急了一城杜鹃花</a:t>
            </a:r>
            <a:r>
              <a:rPr lang="zh-CN" altLang="en-US" sz="2000" b="1" dirty="0">
                <a:latin typeface="楷体" pitchFamily="49" charset="-122"/>
                <a:ea typeface="楷体" pitchFamily="49" charset="-122"/>
              </a:rPr>
              <a:t>，</a:t>
            </a:r>
            <a:r>
              <a:rPr lang="zh-CN" altLang="zh-CN" sz="2000" b="1" dirty="0">
                <a:latin typeface="楷体" pitchFamily="49" charset="-122"/>
                <a:ea typeface="楷体" pitchFamily="49" charset="-122"/>
              </a:rPr>
              <a:t>一阵风起，每一棵柳都会吟出一</a:t>
            </a:r>
            <a:r>
              <a:rPr lang="zh-CN" altLang="en-US" sz="2000" b="1" dirty="0">
                <a:latin typeface="楷体" pitchFamily="49" charset="-122"/>
                <a:ea typeface="楷体" pitchFamily="49" charset="-122"/>
              </a:rPr>
              <a:t>则则</a:t>
            </a:r>
            <a:r>
              <a:rPr lang="zh-CN" altLang="zh-CN" sz="2000" b="1" dirty="0">
                <a:latin typeface="楷体" pitchFamily="49" charset="-122"/>
                <a:ea typeface="楷体" pitchFamily="49" charset="-122"/>
              </a:rPr>
              <a:t>白茫茫、虚飘飘说也说不清、听也听不清的飞絮，每一丝飞絮都是一株柳的分号。反正，春天就是这样不讲理，不逻辑，而仍可以好得让人心平气和的。</a:t>
            </a:r>
          </a:p>
        </p:txBody>
      </p:sp>
    </p:spTree>
  </p:cSld>
  <p:clrMapOvr>
    <a:masterClrMapping/>
  </p:clrMapOvr>
  <p:transition spd="slow">
    <p:random/>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5778" name="组合 12"/>
          <p:cNvGrpSpPr>
            <a:grpSpLocks/>
          </p:cNvGrpSpPr>
          <p:nvPr/>
        </p:nvGrpSpPr>
        <p:grpSpPr bwMode="auto">
          <a:xfrm>
            <a:off x="34925" y="-20638"/>
            <a:ext cx="2008188" cy="523876"/>
            <a:chOff x="70" y="-63"/>
            <a:chExt cx="3161" cy="824"/>
          </a:xfrm>
        </p:grpSpPr>
        <p:sp>
          <p:nvSpPr>
            <p:cNvPr id="75780" name="文本框 6"/>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kumimoji="1" lang="zh-CN" altLang="en-US" sz="2800">
                  <a:latin typeface="黑体" pitchFamily="49" charset="-122"/>
                  <a:ea typeface="黑体" pitchFamily="49" charset="-122"/>
                </a:rPr>
                <a:t>拓展探究</a:t>
              </a:r>
            </a:p>
          </p:txBody>
        </p:sp>
        <p:cxnSp>
          <p:nvCxnSpPr>
            <p:cNvPr id="15"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6" name="菱形 15"/>
            <p:cNvSpPr/>
            <p:nvPr/>
          </p:nvSpPr>
          <p:spPr>
            <a:xfrm>
              <a:off x="125" y="149"/>
              <a:ext cx="552"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kumimoji="1" lang="zh-CN" altLang="en-US">
                <a:latin typeface="黑体" panose="02010609060101010101" pitchFamily="49" charset="-122"/>
                <a:ea typeface="黑体" panose="02010609060101010101" pitchFamily="49" charset="-122"/>
              </a:endParaRPr>
            </a:p>
          </p:txBody>
        </p:sp>
      </p:grpSp>
      <p:sp>
        <p:nvSpPr>
          <p:cNvPr id="75779" name="矩形 6"/>
          <p:cNvSpPr>
            <a:spLocks noChangeArrowheads="1"/>
          </p:cNvSpPr>
          <p:nvPr/>
        </p:nvSpPr>
        <p:spPr bwMode="auto">
          <a:xfrm>
            <a:off x="214313" y="555625"/>
            <a:ext cx="8786812" cy="4283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457200"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nSpc>
                <a:spcPct val="125000"/>
              </a:lnSpc>
            </a:pPr>
            <a:r>
              <a:rPr lang="zh-CN" altLang="zh-CN" sz="2000" b="1" dirty="0">
                <a:latin typeface="楷体" pitchFamily="49" charset="-122"/>
                <a:ea typeface="楷体" pitchFamily="49" charset="-122"/>
              </a:rPr>
              <a:t>③春天必然曾经是这样的：满塘叶黯花残的枯梗抵死苦守一截老根，北地里千宅万户的屋梁受尽风欺雪压犹自温柔地抱着一团小小的空虚的燕巢。然后，</a:t>
            </a:r>
            <a:r>
              <a:rPr lang="zh-CN" altLang="zh-CN" sz="2000" b="1" u="sng" dirty="0">
                <a:latin typeface="楷体" pitchFamily="49" charset="-122"/>
                <a:ea typeface="楷体" pitchFamily="49" charset="-122"/>
              </a:rPr>
              <a:t>忽然有一天，桃花把所有的山村水郭都攻陷了，</a:t>
            </a:r>
            <a:r>
              <a:rPr lang="zh-CN" altLang="zh-CN" sz="2000" b="1" dirty="0">
                <a:latin typeface="楷体" pitchFamily="49" charset="-122"/>
                <a:ea typeface="楷体" pitchFamily="49" charset="-122"/>
              </a:rPr>
              <a:t>柳树把皇室的御沟和民间的江头都控制住了</a:t>
            </a:r>
            <a:r>
              <a:rPr lang="en-US" altLang="zh-CN" sz="2000" b="1" dirty="0">
                <a:latin typeface="楷体" pitchFamily="49" charset="-122"/>
                <a:ea typeface="楷体" pitchFamily="49" charset="-122"/>
              </a:rPr>
              <a:t>——</a:t>
            </a:r>
            <a:r>
              <a:rPr lang="zh-CN" altLang="zh-CN" sz="2000" b="1" dirty="0">
                <a:latin typeface="楷体" pitchFamily="49" charset="-122"/>
                <a:ea typeface="楷体" pitchFamily="49" charset="-122"/>
              </a:rPr>
              <a:t>春天有如旌旗鲜明的王师，因为长期虔诚的企盼祝祷而美丽起来。</a:t>
            </a:r>
            <a:endParaRPr lang="en-US" altLang="zh-CN" sz="2000" b="1" dirty="0">
              <a:latin typeface="楷体" pitchFamily="49" charset="-122"/>
              <a:ea typeface="楷体" pitchFamily="49" charset="-122"/>
            </a:endParaRPr>
          </a:p>
          <a:p>
            <a:pPr>
              <a:lnSpc>
                <a:spcPct val="125000"/>
              </a:lnSpc>
            </a:pPr>
            <a:r>
              <a:rPr lang="zh-CN" altLang="zh-CN" sz="2000" b="1" dirty="0">
                <a:latin typeface="楷体" pitchFamily="49" charset="-122"/>
                <a:ea typeface="楷体" pitchFamily="49" charset="-122"/>
              </a:rPr>
              <a:t>④而关于春天的名字，必然曾经有这样的一段故事：在《诗经》之前，在《尚书》之前，在仓颉造字之前，一只小羊在啮草时猛然感到的多汁，一个孩子放风筝时猛然感觉到的飞腾，一双患风痛的腿在猛然间感到舒活，千千万万双素手在溪畔在江畔浣纱时所猛然感到的水的血脉……当他们惊讶地奔走互告的时候，他们决定将嘴噘成吹口哨的形状，用一种愉快的耳语的声音来为这季节命名：“春。”</a:t>
            </a:r>
            <a:endParaRPr lang="zh-CN" altLang="en-US" sz="2000" b="1" dirty="0"/>
          </a:p>
        </p:txBody>
      </p:sp>
    </p:spTree>
  </p:cSld>
  <p:clrMapOvr>
    <a:masterClrMapping/>
  </p:clrMapOvr>
  <p:transition spd="slow">
    <p:random/>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6802" name="组合 12"/>
          <p:cNvGrpSpPr>
            <a:grpSpLocks/>
          </p:cNvGrpSpPr>
          <p:nvPr/>
        </p:nvGrpSpPr>
        <p:grpSpPr bwMode="auto">
          <a:xfrm>
            <a:off x="34925" y="-20638"/>
            <a:ext cx="2008188" cy="523876"/>
            <a:chOff x="70" y="-63"/>
            <a:chExt cx="3161" cy="824"/>
          </a:xfrm>
        </p:grpSpPr>
        <p:sp>
          <p:nvSpPr>
            <p:cNvPr id="76804" name="文本框 6"/>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kumimoji="1" lang="zh-CN" altLang="en-US" sz="2800">
                  <a:latin typeface="黑体" pitchFamily="49" charset="-122"/>
                  <a:ea typeface="黑体" pitchFamily="49" charset="-122"/>
                </a:rPr>
                <a:t>拓展探究</a:t>
              </a:r>
            </a:p>
          </p:txBody>
        </p:sp>
        <p:cxnSp>
          <p:nvCxnSpPr>
            <p:cNvPr id="15"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6" name="菱形 15"/>
            <p:cNvSpPr/>
            <p:nvPr/>
          </p:nvSpPr>
          <p:spPr>
            <a:xfrm>
              <a:off x="125" y="149"/>
              <a:ext cx="552"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kumimoji="1" lang="zh-CN" altLang="en-US"/>
            </a:p>
          </p:txBody>
        </p:sp>
      </p:grpSp>
      <p:sp>
        <p:nvSpPr>
          <p:cNvPr id="76803" name="TextBox 4"/>
          <p:cNvSpPr txBox="1">
            <a:spLocks noChangeArrowheads="1"/>
          </p:cNvSpPr>
          <p:nvPr/>
        </p:nvSpPr>
        <p:spPr bwMode="auto">
          <a:xfrm>
            <a:off x="214313" y="604838"/>
            <a:ext cx="8786812" cy="4271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457200"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nSpc>
                <a:spcPct val="125000"/>
              </a:lnSpc>
            </a:pPr>
            <a:r>
              <a:rPr lang="zh-CN" altLang="zh-CN" sz="2000" b="1" dirty="0">
                <a:latin typeface="楷体" pitchFamily="49" charset="-122"/>
                <a:ea typeface="楷体" pitchFamily="49" charset="-122"/>
              </a:rPr>
              <a:t>⑤鸟又可以开始丈量天空了。有的负责丈量天的蓝度，有的负责丈量天的透明度，有的负责用那双翼丈量天的高度和深度。而所有的鸟全不是好的数学家，他们吱吱喳喳地算了又算，核了又核，终于还是不敢宣布统计数字。</a:t>
            </a:r>
          </a:p>
          <a:p>
            <a:pPr>
              <a:lnSpc>
                <a:spcPct val="125000"/>
              </a:lnSpc>
            </a:pPr>
            <a:r>
              <a:rPr lang="zh-CN" altLang="zh-CN" sz="2000" b="1" dirty="0">
                <a:latin typeface="楷体" pitchFamily="49" charset="-122"/>
                <a:ea typeface="楷体" pitchFamily="49" charset="-122"/>
              </a:rPr>
              <a:t>⑥</a:t>
            </a:r>
            <a:r>
              <a:rPr lang="zh-CN" altLang="zh-CN" sz="2000" b="1" u="sng" dirty="0">
                <a:latin typeface="楷体" pitchFamily="49" charset="-122"/>
                <a:ea typeface="楷体" pitchFamily="49" charset="-122"/>
              </a:rPr>
              <a:t>至于所有的花，已交给蝴蝶去数。所有的蕊，交给蜜蜂去编册。所有的树，交给风去纵宠。</a:t>
            </a:r>
            <a:r>
              <a:rPr lang="zh-CN" altLang="zh-CN" sz="2000" b="1" dirty="0">
                <a:latin typeface="楷体" pitchFamily="49" charset="-122"/>
                <a:ea typeface="楷体" pitchFamily="49" charset="-122"/>
              </a:rPr>
              <a:t>而风，交给檐前的老风铃去一一记忆，一一垂询。</a:t>
            </a:r>
            <a:endParaRPr lang="en-US" altLang="zh-CN" sz="2000" b="1" dirty="0">
              <a:latin typeface="楷体" pitchFamily="49" charset="-122"/>
              <a:ea typeface="楷体" pitchFamily="49" charset="-122"/>
            </a:endParaRPr>
          </a:p>
          <a:p>
            <a:pPr>
              <a:lnSpc>
                <a:spcPct val="125000"/>
              </a:lnSpc>
            </a:pPr>
            <a:r>
              <a:rPr lang="zh-CN" altLang="zh-CN" sz="2000" b="1" dirty="0">
                <a:latin typeface="楷体" pitchFamily="49" charset="-122"/>
                <a:ea typeface="楷体" pitchFamily="49" charset="-122"/>
              </a:rPr>
              <a:t>⑦春天必然曾经是这样，或者，在什么地方，它仍然是这样的吧？穿越烟囱</a:t>
            </a:r>
            <a:r>
              <a:rPr lang="zh-CN" altLang="zh-CN" sz="2000" b="1" baseline="30000" dirty="0">
                <a:latin typeface="楷体" pitchFamily="49" charset="-122"/>
                <a:ea typeface="楷体" pitchFamily="49" charset="-122"/>
              </a:rPr>
              <a:t>①</a:t>
            </a:r>
            <a:r>
              <a:rPr lang="zh-CN" altLang="zh-CN" sz="2000" b="1" dirty="0">
                <a:latin typeface="楷体" pitchFamily="49" charset="-122"/>
                <a:ea typeface="楷体" pitchFamily="49" charset="-122"/>
              </a:rPr>
              <a:t>与烟囱的黑森林，我想走访那踯躅</a:t>
            </a:r>
            <a:r>
              <a:rPr lang="zh-CN" altLang="zh-CN" sz="2000" b="1" baseline="30000" dirty="0">
                <a:latin typeface="楷体" pitchFamily="49" charset="-122"/>
                <a:ea typeface="楷体" pitchFamily="49" charset="-122"/>
              </a:rPr>
              <a:t>②</a:t>
            </a:r>
            <a:r>
              <a:rPr lang="zh-CN" altLang="zh-CN" sz="2000" b="1" dirty="0">
                <a:latin typeface="楷体" pitchFamily="49" charset="-122"/>
                <a:ea typeface="楷体" pitchFamily="49" charset="-122"/>
              </a:rPr>
              <a:t>在湮远</a:t>
            </a:r>
            <a:r>
              <a:rPr lang="zh-CN" altLang="zh-CN" sz="2000" b="1" baseline="30000" dirty="0">
                <a:latin typeface="楷体" pitchFamily="49" charset="-122"/>
                <a:ea typeface="楷体" pitchFamily="49" charset="-122"/>
              </a:rPr>
              <a:t>③</a:t>
            </a:r>
            <a:r>
              <a:rPr lang="zh-CN" altLang="zh-CN" sz="2000" b="1" dirty="0">
                <a:latin typeface="楷体" pitchFamily="49" charset="-122"/>
                <a:ea typeface="楷体" pitchFamily="49" charset="-122"/>
              </a:rPr>
              <a:t>年代中的春天。</a:t>
            </a:r>
          </a:p>
          <a:p>
            <a:pPr algn="r">
              <a:lnSpc>
                <a:spcPct val="125000"/>
              </a:lnSpc>
            </a:pPr>
            <a:r>
              <a:rPr lang="en-US" altLang="zh-CN" sz="2000" b="1" dirty="0">
                <a:latin typeface="楷体" pitchFamily="49" charset="-122"/>
                <a:ea typeface="楷体" pitchFamily="49" charset="-122"/>
              </a:rPr>
              <a:t>(</a:t>
            </a:r>
            <a:r>
              <a:rPr lang="zh-CN" altLang="zh-CN" sz="2000" b="1" dirty="0">
                <a:latin typeface="楷体" pitchFamily="49" charset="-122"/>
                <a:ea typeface="楷体" pitchFamily="49" charset="-122"/>
              </a:rPr>
              <a:t>选自《张晓风散文集》</a:t>
            </a:r>
            <a:r>
              <a:rPr lang="en-US" altLang="zh-CN" sz="2000" b="1" dirty="0">
                <a:latin typeface="楷体" pitchFamily="49" charset="-122"/>
                <a:ea typeface="楷体" pitchFamily="49" charset="-122"/>
              </a:rPr>
              <a:t>)</a:t>
            </a:r>
            <a:endParaRPr lang="zh-CN" altLang="zh-CN" sz="2000" b="1" dirty="0">
              <a:latin typeface="楷体" pitchFamily="49" charset="-122"/>
              <a:ea typeface="楷体" pitchFamily="49" charset="-122"/>
            </a:endParaRPr>
          </a:p>
          <a:p>
            <a:pPr>
              <a:lnSpc>
                <a:spcPct val="125000"/>
              </a:lnSpc>
            </a:pPr>
            <a:r>
              <a:rPr lang="zh-CN" altLang="zh-CN" sz="2000" b="1" dirty="0">
                <a:latin typeface="楷体" pitchFamily="49" charset="-122"/>
                <a:ea typeface="楷体" pitchFamily="49" charset="-122"/>
              </a:rPr>
              <a:t>注释：①烟囱：文中指工厂向空中排放工业废气的管道。②踯躅：停留。③湮远：久远。</a:t>
            </a:r>
          </a:p>
        </p:txBody>
      </p:sp>
    </p:spTree>
  </p:cSld>
  <p:clrMapOvr>
    <a:masterClrMapping/>
  </p:clrMapOvr>
  <p:transition spd="slow">
    <p:random/>
  </p:transition>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7826" name="组合 12"/>
          <p:cNvGrpSpPr>
            <a:grpSpLocks/>
          </p:cNvGrpSpPr>
          <p:nvPr/>
        </p:nvGrpSpPr>
        <p:grpSpPr bwMode="auto">
          <a:xfrm>
            <a:off x="34925" y="-20638"/>
            <a:ext cx="2008188" cy="523876"/>
            <a:chOff x="70" y="-63"/>
            <a:chExt cx="3161" cy="824"/>
          </a:xfrm>
        </p:grpSpPr>
        <p:sp>
          <p:nvSpPr>
            <p:cNvPr id="77831" name="文本框 6"/>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kumimoji="1" lang="zh-CN" altLang="en-US" sz="2800">
                  <a:latin typeface="黑体" pitchFamily="49" charset="-122"/>
                  <a:ea typeface="黑体" pitchFamily="49" charset="-122"/>
                </a:rPr>
                <a:t>拓展探究</a:t>
              </a:r>
            </a:p>
          </p:txBody>
        </p:sp>
        <p:cxnSp>
          <p:nvCxnSpPr>
            <p:cNvPr id="15"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6" name="菱形 15"/>
            <p:cNvSpPr/>
            <p:nvPr/>
          </p:nvSpPr>
          <p:spPr>
            <a:xfrm>
              <a:off x="125" y="149"/>
              <a:ext cx="552"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kumimoji="1" lang="zh-CN" altLang="en-US">
                <a:latin typeface="黑体" panose="02010609060101010101" pitchFamily="49" charset="-122"/>
                <a:ea typeface="黑体" panose="02010609060101010101" pitchFamily="49" charset="-122"/>
              </a:endParaRPr>
            </a:p>
          </p:txBody>
        </p:sp>
      </p:grpSp>
      <p:sp>
        <p:nvSpPr>
          <p:cNvPr id="77827" name="TextBox 4"/>
          <p:cNvSpPr txBox="1">
            <a:spLocks noChangeArrowheads="1"/>
          </p:cNvSpPr>
          <p:nvPr/>
        </p:nvSpPr>
        <p:spPr bwMode="auto">
          <a:xfrm>
            <a:off x="193675" y="1279525"/>
            <a:ext cx="8786813"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en-US" altLang="zh-CN" sz="3200">
                <a:latin typeface="楷体" pitchFamily="49" charset="-122"/>
                <a:ea typeface="楷体" pitchFamily="49" charset="-122"/>
              </a:rPr>
              <a:t>    </a:t>
            </a:r>
            <a:endParaRPr lang="zh-CN" altLang="zh-CN" sz="3200">
              <a:latin typeface="楷体" pitchFamily="49" charset="-122"/>
              <a:ea typeface="楷体" pitchFamily="49" charset="-122"/>
            </a:endParaRPr>
          </a:p>
        </p:txBody>
      </p:sp>
      <p:sp>
        <p:nvSpPr>
          <p:cNvPr id="77828" name="TextBox 4"/>
          <p:cNvSpPr txBox="1">
            <a:spLocks noChangeArrowheads="1"/>
          </p:cNvSpPr>
          <p:nvPr/>
        </p:nvSpPr>
        <p:spPr bwMode="auto">
          <a:xfrm>
            <a:off x="179388" y="571500"/>
            <a:ext cx="8858250"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en-US" altLang="zh-CN" sz="2400" b="1">
                <a:latin typeface="宋体" pitchFamily="2" charset="-122"/>
              </a:rPr>
              <a:t>1.</a:t>
            </a:r>
            <a:r>
              <a:rPr lang="zh-CN" altLang="zh-CN" sz="2400" b="1">
                <a:latin typeface="宋体" pitchFamily="2" charset="-122"/>
              </a:rPr>
              <a:t>对于春天的美景，作者展开了丰富奇特而又自然贴切的想象。请仿照下面的示例，在文章第②段中找出一处来</a:t>
            </a:r>
            <a:r>
              <a:rPr lang="zh-CN" altLang="en-US" sz="2400" b="1">
                <a:latin typeface="宋体" pitchFamily="2" charset="-122"/>
              </a:rPr>
              <a:t>进行</a:t>
            </a:r>
            <a:r>
              <a:rPr lang="zh-CN" altLang="zh-CN" sz="2400" b="1">
                <a:latin typeface="宋体" pitchFamily="2" charset="-122"/>
              </a:rPr>
              <a:t>赏析。</a:t>
            </a:r>
          </a:p>
        </p:txBody>
      </p:sp>
      <p:sp>
        <p:nvSpPr>
          <p:cNvPr id="9" name="TextBox 8"/>
          <p:cNvSpPr txBox="1">
            <a:spLocks noChangeArrowheads="1"/>
          </p:cNvSpPr>
          <p:nvPr/>
        </p:nvSpPr>
        <p:spPr bwMode="auto">
          <a:xfrm>
            <a:off x="461963" y="2643758"/>
            <a:ext cx="8286750" cy="2036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nSpc>
                <a:spcPct val="130000"/>
              </a:lnSpc>
            </a:pPr>
            <a:r>
              <a:rPr lang="zh-CN" altLang="en-US" sz="2000" b="1" dirty="0">
                <a:solidFill>
                  <a:srgbClr val="FF0000"/>
                </a:solidFill>
                <a:latin typeface="楷体" pitchFamily="49" charset="-122"/>
                <a:ea typeface="楷体" pitchFamily="49" charset="-122"/>
              </a:rPr>
              <a:t>示例一：</a:t>
            </a:r>
            <a:r>
              <a:rPr lang="zh-CN" altLang="en-US" sz="2000" b="1" dirty="0">
                <a:solidFill>
                  <a:srgbClr val="0000FF"/>
                </a:solidFill>
                <a:latin typeface="楷体" pitchFamily="49" charset="-122"/>
                <a:ea typeface="楷体" pitchFamily="49" charset="-122"/>
              </a:rPr>
              <a:t>第</a:t>
            </a:r>
            <a:r>
              <a:rPr lang="en-US" altLang="zh-CN" sz="2000" b="1" dirty="0">
                <a:solidFill>
                  <a:srgbClr val="0000FF"/>
                </a:solidFill>
                <a:latin typeface="楷体" pitchFamily="49" charset="-122"/>
                <a:ea typeface="楷体" pitchFamily="49" charset="-122"/>
              </a:rPr>
              <a:t>②</a:t>
            </a:r>
            <a:r>
              <a:rPr lang="zh-CN" altLang="en-US" sz="2000" b="1" dirty="0">
                <a:solidFill>
                  <a:srgbClr val="0000FF"/>
                </a:solidFill>
                <a:latin typeface="楷体" pitchFamily="49" charset="-122"/>
                <a:ea typeface="楷体" pitchFamily="49" charset="-122"/>
              </a:rPr>
              <a:t>段中作者把春雷、杜鹃和柳树想象成调皮的孩子，他们惹哭满天的云，斗急了一城杜鹃花，吟出一片片飞絮，把春天的景色写得富有生机，充满童趣。</a:t>
            </a:r>
          </a:p>
          <a:p>
            <a:pPr>
              <a:lnSpc>
                <a:spcPct val="130000"/>
              </a:lnSpc>
            </a:pPr>
            <a:r>
              <a:rPr lang="zh-CN" altLang="en-US" sz="2000" b="1" dirty="0">
                <a:solidFill>
                  <a:srgbClr val="FF0000"/>
                </a:solidFill>
                <a:latin typeface="楷体" pitchFamily="49" charset="-122"/>
                <a:ea typeface="楷体" pitchFamily="49" charset="-122"/>
              </a:rPr>
              <a:t>示例二：</a:t>
            </a:r>
            <a:r>
              <a:rPr lang="zh-CN" altLang="en-US" sz="2000" b="1" dirty="0">
                <a:solidFill>
                  <a:srgbClr val="0000FF"/>
                </a:solidFill>
                <a:latin typeface="楷体" pitchFamily="49" charset="-122"/>
                <a:ea typeface="楷体" pitchFamily="49" charset="-122"/>
              </a:rPr>
              <a:t>第</a:t>
            </a:r>
            <a:r>
              <a:rPr lang="en-US" altLang="zh-CN" sz="2000" b="1" dirty="0">
                <a:solidFill>
                  <a:srgbClr val="0000FF"/>
                </a:solidFill>
                <a:latin typeface="楷体" pitchFamily="49" charset="-122"/>
                <a:ea typeface="楷体" pitchFamily="49" charset="-122"/>
              </a:rPr>
              <a:t>②</a:t>
            </a:r>
            <a:r>
              <a:rPr lang="zh-CN" altLang="en-US" sz="2000" b="1" dirty="0">
                <a:solidFill>
                  <a:srgbClr val="0000FF"/>
                </a:solidFill>
                <a:latin typeface="楷体" pitchFamily="49" charset="-122"/>
                <a:ea typeface="楷体" pitchFamily="49" charset="-122"/>
              </a:rPr>
              <a:t>段中作者把柳树想象成一个多情的诗人，那纷飞的柳絮仿佛是他吟出的诗句，把春天写得情意盎然。</a:t>
            </a:r>
          </a:p>
        </p:txBody>
      </p:sp>
      <p:sp>
        <p:nvSpPr>
          <p:cNvPr id="77830" name="矩形 1"/>
          <p:cNvSpPr>
            <a:spLocks noChangeArrowheads="1"/>
          </p:cNvSpPr>
          <p:nvPr/>
        </p:nvSpPr>
        <p:spPr bwMode="auto">
          <a:xfrm>
            <a:off x="250825" y="1443038"/>
            <a:ext cx="864235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zh-CN" sz="2400" b="1">
                <a:solidFill>
                  <a:srgbClr val="000000"/>
                </a:solidFill>
                <a:latin typeface="楷体" pitchFamily="49" charset="-122"/>
                <a:ea typeface="楷体" pitchFamily="49" charset="-122"/>
              </a:rPr>
              <a:t>［</a:t>
            </a:r>
            <a:r>
              <a:rPr lang="zh-CN" altLang="zh-CN" sz="2400" b="1">
                <a:solidFill>
                  <a:srgbClr val="FF0000"/>
                </a:solidFill>
                <a:latin typeface="楷体" pitchFamily="49" charset="-122"/>
                <a:ea typeface="楷体" pitchFamily="49" charset="-122"/>
              </a:rPr>
              <a:t>示例</a:t>
            </a:r>
            <a:r>
              <a:rPr lang="zh-CN" altLang="zh-CN" sz="2400" b="1">
                <a:solidFill>
                  <a:srgbClr val="000000"/>
                </a:solidFill>
                <a:latin typeface="楷体" pitchFamily="49" charset="-122"/>
                <a:ea typeface="楷体" pitchFamily="49" charset="-122"/>
              </a:rPr>
              <a:t>］在文章第①段中，作者把春雪消融</a:t>
            </a:r>
            <a:r>
              <a:rPr lang="zh-CN" altLang="en-US" sz="2400" b="1">
                <a:latin typeface="楷体" pitchFamily="49" charset="-122"/>
                <a:ea typeface="楷体" pitchFamily="49" charset="-122"/>
              </a:rPr>
              <a:t>、</a:t>
            </a:r>
            <a:r>
              <a:rPr lang="zh-CN" altLang="zh-CN" sz="2400" b="1">
                <a:solidFill>
                  <a:srgbClr val="000000"/>
                </a:solidFill>
                <a:latin typeface="楷体" pitchFamily="49" charset="-122"/>
                <a:ea typeface="楷体" pitchFamily="49" charset="-122"/>
              </a:rPr>
              <a:t>流水淙淙，想象成白雪像人一样忍俊不禁</a:t>
            </a:r>
            <a:r>
              <a:rPr lang="zh-CN" altLang="en-US" sz="2400" b="1">
                <a:latin typeface="楷体" pitchFamily="49" charset="-122"/>
                <a:ea typeface="楷体" pitchFamily="49" charset="-122"/>
              </a:rPr>
              <a:t>、</a:t>
            </a:r>
            <a:r>
              <a:rPr lang="zh-CN" altLang="zh-CN" sz="2400" b="1">
                <a:solidFill>
                  <a:srgbClr val="000000"/>
                </a:solidFill>
                <a:latin typeface="楷体" pitchFamily="49" charset="-122"/>
                <a:ea typeface="楷体" pitchFamily="49" charset="-122"/>
              </a:rPr>
              <a:t>出声朗笑</a:t>
            </a:r>
            <a:r>
              <a:rPr lang="zh-CN" altLang="en-US" sz="2400" b="1">
                <a:latin typeface="楷体" pitchFamily="49" charset="-122"/>
                <a:ea typeface="楷体" pitchFamily="49" charset="-122"/>
              </a:rPr>
              <a:t>、</a:t>
            </a:r>
            <a:r>
              <a:rPr lang="zh-CN" altLang="zh-CN" sz="2400" b="1">
                <a:solidFill>
                  <a:srgbClr val="000000"/>
                </a:solidFill>
                <a:latin typeface="楷体" pitchFamily="49" charset="-122"/>
                <a:ea typeface="楷体" pitchFamily="49" charset="-122"/>
              </a:rPr>
              <a:t>一路欢歌，把春雪融化的景象写活了。</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8850" name="组合 12"/>
          <p:cNvGrpSpPr>
            <a:grpSpLocks/>
          </p:cNvGrpSpPr>
          <p:nvPr/>
        </p:nvGrpSpPr>
        <p:grpSpPr bwMode="auto">
          <a:xfrm>
            <a:off x="34925" y="-20638"/>
            <a:ext cx="2008188" cy="523876"/>
            <a:chOff x="70" y="-63"/>
            <a:chExt cx="3161" cy="824"/>
          </a:xfrm>
        </p:grpSpPr>
        <p:sp>
          <p:nvSpPr>
            <p:cNvPr id="78853" name="文本框 6"/>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kumimoji="1" lang="zh-CN" altLang="en-US" sz="2800">
                  <a:latin typeface="黑体" pitchFamily="49" charset="-122"/>
                  <a:ea typeface="黑体" pitchFamily="49" charset="-122"/>
                </a:rPr>
                <a:t>拓展探究</a:t>
              </a:r>
            </a:p>
          </p:txBody>
        </p:sp>
        <p:cxnSp>
          <p:nvCxnSpPr>
            <p:cNvPr id="15"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6" name="菱形 15"/>
            <p:cNvSpPr/>
            <p:nvPr/>
          </p:nvSpPr>
          <p:spPr>
            <a:xfrm>
              <a:off x="125" y="149"/>
              <a:ext cx="552"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kumimoji="1" lang="zh-CN" altLang="en-US"/>
            </a:p>
          </p:txBody>
        </p:sp>
      </p:grpSp>
      <p:sp>
        <p:nvSpPr>
          <p:cNvPr id="78851" name="TextBox 4"/>
          <p:cNvSpPr txBox="1">
            <a:spLocks noChangeArrowheads="1"/>
          </p:cNvSpPr>
          <p:nvPr/>
        </p:nvSpPr>
        <p:spPr bwMode="auto">
          <a:xfrm>
            <a:off x="357188" y="627063"/>
            <a:ext cx="8462962" cy="1477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nSpc>
                <a:spcPct val="125000"/>
              </a:lnSpc>
            </a:pPr>
            <a:r>
              <a:rPr lang="en-US" altLang="zh-CN" sz="2400" b="1">
                <a:latin typeface="宋体" pitchFamily="2" charset="-122"/>
              </a:rPr>
              <a:t>2.</a:t>
            </a:r>
            <a:r>
              <a:rPr lang="zh-CN" altLang="zh-CN" sz="2400" b="1">
                <a:latin typeface="宋体" pitchFamily="2" charset="-122"/>
              </a:rPr>
              <a:t>文章第⑤段中，把“鸟”当成“数学家”，去丈量天空，却不敢宣布统计数字，这里写出了远古春天天空的哪三个特点？请加以概括。</a:t>
            </a:r>
          </a:p>
        </p:txBody>
      </p:sp>
      <p:sp>
        <p:nvSpPr>
          <p:cNvPr id="8" name="TextBox 7"/>
          <p:cNvSpPr txBox="1">
            <a:spLocks noChangeArrowheads="1"/>
          </p:cNvSpPr>
          <p:nvPr/>
        </p:nvSpPr>
        <p:spPr bwMode="auto">
          <a:xfrm>
            <a:off x="1763713" y="2714625"/>
            <a:ext cx="51117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800" b="1">
                <a:solidFill>
                  <a:srgbClr val="FF0000"/>
                </a:solidFill>
                <a:latin typeface="楷体" pitchFamily="49" charset="-122"/>
                <a:ea typeface="楷体" pitchFamily="49" charset="-122"/>
              </a:rPr>
              <a:t>①蔚蓝    ②澄净    ③空旷</a:t>
            </a:r>
            <a:endParaRPr lang="zh-CN" altLang="zh-CN" sz="2800" b="1">
              <a:solidFill>
                <a:srgbClr val="FF0000"/>
              </a:solidFill>
              <a:latin typeface="楷体" pitchFamily="49" charset="-122"/>
              <a:ea typeface="楷体" pitchFamily="49"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9874" name="组合 12"/>
          <p:cNvGrpSpPr>
            <a:grpSpLocks/>
          </p:cNvGrpSpPr>
          <p:nvPr/>
        </p:nvGrpSpPr>
        <p:grpSpPr bwMode="auto">
          <a:xfrm>
            <a:off x="34925" y="-20638"/>
            <a:ext cx="2008188" cy="523876"/>
            <a:chOff x="70" y="-63"/>
            <a:chExt cx="3161" cy="824"/>
          </a:xfrm>
        </p:grpSpPr>
        <p:sp>
          <p:nvSpPr>
            <p:cNvPr id="79878" name="文本框 6"/>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kumimoji="1" lang="zh-CN" altLang="en-US" sz="2800">
                  <a:latin typeface="黑体" pitchFamily="49" charset="-122"/>
                  <a:ea typeface="黑体" pitchFamily="49" charset="-122"/>
                </a:rPr>
                <a:t>拓展探究</a:t>
              </a:r>
            </a:p>
          </p:txBody>
        </p:sp>
        <p:cxnSp>
          <p:nvCxnSpPr>
            <p:cNvPr id="15"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6" name="菱形 15"/>
            <p:cNvSpPr/>
            <p:nvPr/>
          </p:nvSpPr>
          <p:spPr>
            <a:xfrm>
              <a:off x="125" y="149"/>
              <a:ext cx="552"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kumimoji="1" lang="zh-CN" altLang="en-US">
                <a:latin typeface="黑体" panose="02010609060101010101" pitchFamily="49" charset="-122"/>
                <a:ea typeface="黑体" panose="02010609060101010101" pitchFamily="49" charset="-122"/>
              </a:endParaRPr>
            </a:p>
          </p:txBody>
        </p:sp>
      </p:grpSp>
      <p:sp>
        <p:nvSpPr>
          <p:cNvPr id="79875" name="TextBox 4"/>
          <p:cNvSpPr txBox="1">
            <a:spLocks noChangeArrowheads="1"/>
          </p:cNvSpPr>
          <p:nvPr/>
        </p:nvSpPr>
        <p:spPr bwMode="auto">
          <a:xfrm>
            <a:off x="468313" y="1058863"/>
            <a:ext cx="8296275"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nSpc>
                <a:spcPct val="125000"/>
              </a:lnSpc>
            </a:pPr>
            <a:r>
              <a:rPr lang="zh-CN" altLang="zh-CN" sz="2400" b="1" dirty="0">
                <a:latin typeface="楷体" pitchFamily="49" charset="-122"/>
                <a:ea typeface="楷体" pitchFamily="49" charset="-122"/>
              </a:rPr>
              <a:t>①忽然有一天，桃花把所有的山村水郭都</a:t>
            </a:r>
            <a:r>
              <a:rPr lang="zh-CN" altLang="zh-CN" sz="2400" b="1" u="sng" dirty="0">
                <a:latin typeface="楷体" pitchFamily="49" charset="-122"/>
                <a:ea typeface="楷体" pitchFamily="49" charset="-122"/>
              </a:rPr>
              <a:t>攻陷</a:t>
            </a:r>
            <a:r>
              <a:rPr lang="zh-CN" altLang="zh-CN" sz="2400" b="1" dirty="0">
                <a:latin typeface="楷体" pitchFamily="49" charset="-122"/>
                <a:ea typeface="楷体" pitchFamily="49" charset="-122"/>
              </a:rPr>
              <a:t>了。</a:t>
            </a:r>
            <a:endParaRPr lang="en-US" altLang="zh-CN" sz="2400" b="1" dirty="0">
              <a:latin typeface="楷体" pitchFamily="49" charset="-122"/>
              <a:ea typeface="楷体" pitchFamily="49" charset="-122"/>
            </a:endParaRPr>
          </a:p>
          <a:p>
            <a:pPr>
              <a:lnSpc>
                <a:spcPct val="125000"/>
              </a:lnSpc>
            </a:pPr>
            <a:r>
              <a:rPr lang="en-US" altLang="zh-CN" sz="2400" b="1" dirty="0">
                <a:latin typeface="楷体" pitchFamily="49" charset="-122"/>
                <a:ea typeface="楷体" pitchFamily="49" charset="-122"/>
              </a:rPr>
              <a:t>(</a:t>
            </a:r>
            <a:r>
              <a:rPr lang="zh-CN" altLang="zh-CN" sz="2400" b="1" dirty="0" smtClean="0">
                <a:latin typeface="楷体" pitchFamily="49" charset="-122"/>
                <a:ea typeface="楷体" pitchFamily="49" charset="-122"/>
              </a:rPr>
              <a:t>从</a:t>
            </a:r>
            <a:r>
              <a:rPr lang="zh-CN" altLang="en-US" sz="2400" b="1" dirty="0" smtClean="0">
                <a:latin typeface="楷体" pitchFamily="49" charset="-122"/>
                <a:ea typeface="楷体" pitchFamily="49" charset="-122"/>
              </a:rPr>
              <a:t>画横</a:t>
            </a:r>
            <a:r>
              <a:rPr lang="zh-CN" altLang="en-US" sz="2400" b="1" dirty="0">
                <a:latin typeface="楷体" pitchFamily="49" charset="-122"/>
                <a:ea typeface="楷体" pitchFamily="49" charset="-122"/>
              </a:rPr>
              <a:t>线的</a:t>
            </a:r>
            <a:r>
              <a:rPr lang="zh-CN" altLang="zh-CN" sz="2400" b="1" dirty="0">
                <a:latin typeface="楷体" pitchFamily="49" charset="-122"/>
                <a:ea typeface="楷体" pitchFamily="49" charset="-122"/>
              </a:rPr>
              <a:t>词的运用角度赏析</a:t>
            </a:r>
            <a:r>
              <a:rPr lang="en-US" altLang="zh-CN" sz="2400" b="1" dirty="0">
                <a:latin typeface="楷体" pitchFamily="49" charset="-122"/>
                <a:ea typeface="楷体" pitchFamily="49" charset="-122"/>
              </a:rPr>
              <a:t>)</a:t>
            </a:r>
            <a:endParaRPr lang="zh-CN" altLang="zh-CN" sz="2400" b="1" dirty="0">
              <a:latin typeface="楷体" pitchFamily="49" charset="-122"/>
              <a:ea typeface="楷体" pitchFamily="49" charset="-122"/>
            </a:endParaRPr>
          </a:p>
        </p:txBody>
      </p:sp>
      <p:sp>
        <p:nvSpPr>
          <p:cNvPr id="10" name="TextBox 9"/>
          <p:cNvSpPr txBox="1">
            <a:spLocks noChangeArrowheads="1"/>
          </p:cNvSpPr>
          <p:nvPr/>
        </p:nvSpPr>
        <p:spPr bwMode="auto">
          <a:xfrm>
            <a:off x="468313" y="2139950"/>
            <a:ext cx="8135937" cy="166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nSpc>
                <a:spcPct val="150000"/>
              </a:lnSpc>
            </a:pPr>
            <a:r>
              <a:rPr lang="zh-CN" altLang="en-US" sz="2400" b="1">
                <a:solidFill>
                  <a:srgbClr val="FF0000"/>
                </a:solidFill>
                <a:latin typeface="楷体" pitchFamily="49" charset="-122"/>
                <a:ea typeface="楷体" pitchFamily="49" charset="-122"/>
              </a:rPr>
              <a:t>示例：①“攻陷”一般指在战争中某个地方被敌军占领，桃花“攻陷”山村水郭，就把曾经的春天桃花开遍了山村水郭的景象写活了。</a:t>
            </a:r>
            <a:endParaRPr lang="zh-CN" altLang="zh-CN" sz="2400" b="1">
              <a:solidFill>
                <a:srgbClr val="FF0000"/>
              </a:solidFill>
              <a:latin typeface="楷体" pitchFamily="49" charset="-122"/>
              <a:ea typeface="楷体" pitchFamily="49" charset="-122"/>
            </a:endParaRPr>
          </a:p>
        </p:txBody>
      </p:sp>
      <p:sp>
        <p:nvSpPr>
          <p:cNvPr id="79877" name="矩形 1"/>
          <p:cNvSpPr>
            <a:spLocks noChangeArrowheads="1"/>
          </p:cNvSpPr>
          <p:nvPr/>
        </p:nvSpPr>
        <p:spPr bwMode="auto">
          <a:xfrm>
            <a:off x="465138" y="555625"/>
            <a:ext cx="482758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en-US" altLang="zh-CN" sz="2400" b="1">
                <a:solidFill>
                  <a:srgbClr val="000000"/>
                </a:solidFill>
                <a:latin typeface="宋体" pitchFamily="2" charset="-122"/>
              </a:rPr>
              <a:t>3.</a:t>
            </a:r>
            <a:r>
              <a:rPr lang="zh-CN" altLang="zh-CN" sz="2400" b="1">
                <a:solidFill>
                  <a:srgbClr val="000000"/>
                </a:solidFill>
                <a:latin typeface="宋体" pitchFamily="2" charset="-122"/>
              </a:rPr>
              <a:t>按照要求赏析文中画线的句子。</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0898" name="组合 12"/>
          <p:cNvGrpSpPr>
            <a:grpSpLocks/>
          </p:cNvGrpSpPr>
          <p:nvPr/>
        </p:nvGrpSpPr>
        <p:grpSpPr bwMode="auto">
          <a:xfrm>
            <a:off x="34925" y="-20638"/>
            <a:ext cx="2008188" cy="523876"/>
            <a:chOff x="70" y="-63"/>
            <a:chExt cx="3161" cy="824"/>
          </a:xfrm>
        </p:grpSpPr>
        <p:sp>
          <p:nvSpPr>
            <p:cNvPr id="80901" name="文本框 6"/>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kumimoji="1" lang="zh-CN" altLang="en-US" sz="2800">
                  <a:latin typeface="黑体" pitchFamily="49" charset="-122"/>
                  <a:ea typeface="黑体" pitchFamily="49" charset="-122"/>
                </a:rPr>
                <a:t>拓展探究</a:t>
              </a:r>
            </a:p>
          </p:txBody>
        </p:sp>
        <p:cxnSp>
          <p:nvCxnSpPr>
            <p:cNvPr id="4"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5" name="菱形 4"/>
            <p:cNvSpPr/>
            <p:nvPr/>
          </p:nvSpPr>
          <p:spPr>
            <a:xfrm>
              <a:off x="125" y="149"/>
              <a:ext cx="552"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kumimoji="1" lang="zh-CN" altLang="en-US">
                <a:latin typeface="黑体" panose="02010609060101010101" pitchFamily="49" charset="-122"/>
                <a:ea typeface="黑体" panose="02010609060101010101" pitchFamily="49" charset="-122"/>
              </a:endParaRPr>
            </a:p>
          </p:txBody>
        </p:sp>
      </p:grpSp>
      <p:sp>
        <p:nvSpPr>
          <p:cNvPr id="80899" name="TextBox 4"/>
          <p:cNvSpPr txBox="1">
            <a:spLocks noChangeArrowheads="1"/>
          </p:cNvSpPr>
          <p:nvPr/>
        </p:nvSpPr>
        <p:spPr bwMode="auto">
          <a:xfrm>
            <a:off x="323850" y="771525"/>
            <a:ext cx="8296275" cy="952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nSpc>
                <a:spcPct val="125000"/>
              </a:lnSpc>
            </a:pPr>
            <a:r>
              <a:rPr lang="zh-CN" altLang="zh-CN" sz="2400" b="1" dirty="0">
                <a:latin typeface="楷体" pitchFamily="49" charset="-122"/>
                <a:ea typeface="楷体" pitchFamily="49" charset="-122"/>
              </a:rPr>
              <a:t>②至于所有的花，已交给蝴蝶去数。所有的蕊，交给蜜蜂去编册。所有的树，交给风去纵宠。</a:t>
            </a:r>
            <a:r>
              <a:rPr lang="en-US" altLang="zh-CN" sz="2400" b="1" dirty="0">
                <a:latin typeface="楷体" pitchFamily="49" charset="-122"/>
                <a:ea typeface="楷体" pitchFamily="49" charset="-122"/>
              </a:rPr>
              <a:t>(</a:t>
            </a:r>
            <a:r>
              <a:rPr lang="zh-CN" altLang="zh-CN" sz="2400" b="1" dirty="0">
                <a:latin typeface="楷体" pitchFamily="49" charset="-122"/>
                <a:ea typeface="楷体" pitchFamily="49" charset="-122"/>
              </a:rPr>
              <a:t>从修</a:t>
            </a:r>
            <a:r>
              <a:rPr lang="zh-CN" altLang="zh-CN" sz="2400" b="1" dirty="0" smtClean="0">
                <a:latin typeface="楷体" pitchFamily="49" charset="-122"/>
                <a:ea typeface="楷体" pitchFamily="49" charset="-122"/>
              </a:rPr>
              <a:t>辞</a:t>
            </a:r>
            <a:r>
              <a:rPr lang="zh-CN" altLang="en-US" sz="2400" b="1" dirty="0" smtClean="0">
                <a:latin typeface="楷体" pitchFamily="49" charset="-122"/>
                <a:ea typeface="楷体" pitchFamily="49" charset="-122"/>
              </a:rPr>
              <a:t>手</a:t>
            </a:r>
            <a:r>
              <a:rPr lang="zh-CN" altLang="zh-CN" sz="2400" b="1" dirty="0" smtClean="0">
                <a:latin typeface="楷体" pitchFamily="49" charset="-122"/>
                <a:ea typeface="楷体" pitchFamily="49" charset="-122"/>
              </a:rPr>
              <a:t>法</a:t>
            </a:r>
            <a:r>
              <a:rPr lang="zh-CN" altLang="zh-CN" sz="2400" b="1" dirty="0">
                <a:latin typeface="楷体" pitchFamily="49" charset="-122"/>
                <a:ea typeface="楷体" pitchFamily="49" charset="-122"/>
              </a:rPr>
              <a:t>的角度赏析</a:t>
            </a:r>
            <a:r>
              <a:rPr lang="en-US" altLang="zh-CN" sz="2400" b="1" dirty="0">
                <a:latin typeface="楷体" pitchFamily="49" charset="-122"/>
                <a:ea typeface="楷体" pitchFamily="49" charset="-122"/>
              </a:rPr>
              <a:t>)</a:t>
            </a:r>
            <a:endParaRPr lang="zh-CN" altLang="zh-CN" sz="2400" b="1" dirty="0">
              <a:latin typeface="楷体" pitchFamily="49" charset="-122"/>
              <a:ea typeface="楷体" pitchFamily="49" charset="-122"/>
            </a:endParaRPr>
          </a:p>
        </p:txBody>
      </p:sp>
      <p:sp>
        <p:nvSpPr>
          <p:cNvPr id="7" name="TextBox 6"/>
          <p:cNvSpPr txBox="1">
            <a:spLocks noChangeArrowheads="1"/>
          </p:cNvSpPr>
          <p:nvPr/>
        </p:nvSpPr>
        <p:spPr bwMode="auto">
          <a:xfrm>
            <a:off x="611188" y="2066925"/>
            <a:ext cx="8143875" cy="1754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nSpc>
                <a:spcPct val="150000"/>
              </a:lnSpc>
            </a:pPr>
            <a:r>
              <a:rPr lang="zh-CN" altLang="en-US" sz="2400" b="1">
                <a:solidFill>
                  <a:srgbClr val="FF0000"/>
                </a:solidFill>
                <a:latin typeface="楷体" pitchFamily="49" charset="-122"/>
                <a:ea typeface="楷体" pitchFamily="49" charset="-122"/>
              </a:rPr>
              <a:t>示例：②运用了排比和拟人的手法，形象生动地写出了蜂蝶翩飞、春花烂漫、春意盎然的景象，句式整齐，读起来朗朗上口，给人以愉悦之感。</a:t>
            </a:r>
            <a:endParaRPr lang="zh-CN" altLang="zh-CN" sz="2400" b="1">
              <a:solidFill>
                <a:srgbClr val="FF0000"/>
              </a:solidFill>
              <a:latin typeface="楷体" pitchFamily="49" charset="-122"/>
              <a:ea typeface="楷体" pitchFamily="49"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1922" name="组合 12"/>
          <p:cNvGrpSpPr>
            <a:grpSpLocks/>
          </p:cNvGrpSpPr>
          <p:nvPr/>
        </p:nvGrpSpPr>
        <p:grpSpPr bwMode="auto">
          <a:xfrm>
            <a:off x="34925" y="-20638"/>
            <a:ext cx="2008188" cy="523876"/>
            <a:chOff x="70" y="-63"/>
            <a:chExt cx="3161" cy="824"/>
          </a:xfrm>
        </p:grpSpPr>
        <p:sp>
          <p:nvSpPr>
            <p:cNvPr id="81925" name="文本框 6"/>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kumimoji="1" lang="zh-CN" altLang="en-US" sz="2800">
                  <a:latin typeface="黑体" pitchFamily="49" charset="-122"/>
                  <a:ea typeface="黑体" pitchFamily="49" charset="-122"/>
                </a:rPr>
                <a:t>拓展探究</a:t>
              </a:r>
            </a:p>
          </p:txBody>
        </p:sp>
        <p:cxnSp>
          <p:nvCxnSpPr>
            <p:cNvPr id="15"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6" name="菱形 15"/>
            <p:cNvSpPr/>
            <p:nvPr/>
          </p:nvSpPr>
          <p:spPr>
            <a:xfrm>
              <a:off x="125" y="149"/>
              <a:ext cx="552"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kumimoji="1" lang="zh-CN" altLang="en-US">
                <a:latin typeface="黑体" panose="02010609060101010101" pitchFamily="49" charset="-122"/>
                <a:ea typeface="黑体" panose="02010609060101010101" pitchFamily="49" charset="-122"/>
              </a:endParaRPr>
            </a:p>
          </p:txBody>
        </p:sp>
      </p:grpSp>
      <p:sp>
        <p:nvSpPr>
          <p:cNvPr id="81923" name="TextBox 4"/>
          <p:cNvSpPr txBox="1">
            <a:spLocks noChangeArrowheads="1"/>
          </p:cNvSpPr>
          <p:nvPr/>
        </p:nvSpPr>
        <p:spPr bwMode="auto">
          <a:xfrm>
            <a:off x="379413" y="588963"/>
            <a:ext cx="8296275"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en-US" altLang="zh-CN" sz="2400" b="1">
                <a:latin typeface="宋体" pitchFamily="2" charset="-122"/>
              </a:rPr>
              <a:t>4.</a:t>
            </a:r>
            <a:r>
              <a:rPr lang="zh-CN" altLang="zh-CN" sz="2400" b="1">
                <a:latin typeface="宋体" pitchFamily="2" charset="-122"/>
              </a:rPr>
              <a:t>仔细阅读文章第⑦段，联系题目和全文，说说本文表达了作者怎样的思想感情。</a:t>
            </a:r>
          </a:p>
        </p:txBody>
      </p:sp>
      <p:sp>
        <p:nvSpPr>
          <p:cNvPr id="10" name="TextBox 9"/>
          <p:cNvSpPr txBox="1">
            <a:spLocks noChangeArrowheads="1"/>
          </p:cNvSpPr>
          <p:nvPr/>
        </p:nvSpPr>
        <p:spPr bwMode="auto">
          <a:xfrm>
            <a:off x="323850" y="1631950"/>
            <a:ext cx="8496300" cy="230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457200"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nSpc>
                <a:spcPct val="150000"/>
              </a:lnSpc>
            </a:pPr>
            <a:r>
              <a:rPr lang="zh-CN" altLang="en-US" sz="2400" b="1">
                <a:solidFill>
                  <a:srgbClr val="FF0000"/>
                </a:solidFill>
                <a:latin typeface="楷体" pitchFamily="49" charset="-122"/>
                <a:ea typeface="楷体" pitchFamily="49" charset="-122"/>
              </a:rPr>
              <a:t>作者笔下唯美的春天都是作者所怀想的“必然曾经是这样的”远古的春天，是“春之怀古”，而现实则多是“烟囱与烟囱的黑森林”，表达了作者对现代文明给自然环境带来了不良影响的遗憾，以及对美好的自然环境的热爱和向往之情。</a:t>
            </a:r>
            <a:endParaRPr lang="zh-CN" altLang="zh-CN" sz="2400" b="1">
              <a:solidFill>
                <a:srgbClr val="FF0000"/>
              </a:solidFill>
              <a:latin typeface="楷体" pitchFamily="49" charset="-122"/>
              <a:ea typeface="楷体" pitchFamily="49"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2946" name="组合 8"/>
          <p:cNvGrpSpPr>
            <a:grpSpLocks/>
          </p:cNvGrpSpPr>
          <p:nvPr/>
        </p:nvGrpSpPr>
        <p:grpSpPr bwMode="auto">
          <a:xfrm>
            <a:off x="34925" y="-20638"/>
            <a:ext cx="2008188" cy="523876"/>
            <a:chOff x="70" y="-63"/>
            <a:chExt cx="3161" cy="824"/>
          </a:xfrm>
        </p:grpSpPr>
        <p:sp>
          <p:nvSpPr>
            <p:cNvPr id="82948" name="文本框 6"/>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kumimoji="1" lang="zh-CN" altLang="en-US" sz="2800">
                  <a:latin typeface="黑体" pitchFamily="49" charset="-122"/>
                  <a:ea typeface="黑体" pitchFamily="49" charset="-122"/>
                </a:rPr>
                <a:t>课下作业</a:t>
              </a:r>
            </a:p>
          </p:txBody>
        </p:sp>
        <p:cxnSp>
          <p:nvCxnSpPr>
            <p:cNvPr id="13"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4" name="菱形 13"/>
            <p:cNvSpPr/>
            <p:nvPr/>
          </p:nvSpPr>
          <p:spPr>
            <a:xfrm>
              <a:off x="125" y="149"/>
              <a:ext cx="552"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kumimoji="1" lang="zh-CN" altLang="en-US"/>
            </a:p>
          </p:txBody>
        </p:sp>
      </p:grpSp>
      <p:sp>
        <p:nvSpPr>
          <p:cNvPr id="82947" name="矩形 5"/>
          <p:cNvSpPr>
            <a:spLocks noChangeAspect="1"/>
          </p:cNvSpPr>
          <p:nvPr/>
        </p:nvSpPr>
        <p:spPr bwMode="auto">
          <a:xfrm>
            <a:off x="261938" y="704850"/>
            <a:ext cx="8342312" cy="2862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457200" eaLnBrk="0" hangingPunct="0">
              <a:tabLst>
                <a:tab pos="1028700" algn="l"/>
                <a:tab pos="1849438" algn="l"/>
                <a:tab pos="2536825" algn="l"/>
                <a:tab pos="3221038" algn="l"/>
              </a:tabLst>
              <a:defRPr>
                <a:solidFill>
                  <a:schemeClr val="tx1"/>
                </a:solidFill>
                <a:latin typeface="Arial" pitchFamily="34" charset="0"/>
                <a:ea typeface="宋体" pitchFamily="2" charset="-122"/>
              </a:defRPr>
            </a:lvl1pPr>
            <a:lvl2pPr marL="742950" indent="-285750" eaLnBrk="0" hangingPunct="0">
              <a:tabLst>
                <a:tab pos="1028700" algn="l"/>
                <a:tab pos="1849438" algn="l"/>
                <a:tab pos="2536825" algn="l"/>
                <a:tab pos="3221038" algn="l"/>
              </a:tabLst>
              <a:defRPr>
                <a:solidFill>
                  <a:schemeClr val="tx1"/>
                </a:solidFill>
                <a:latin typeface="Arial" pitchFamily="34" charset="0"/>
                <a:ea typeface="宋体" pitchFamily="2" charset="-122"/>
              </a:defRPr>
            </a:lvl2pPr>
            <a:lvl3pPr marL="1143000" indent="-228600" eaLnBrk="0" hangingPunct="0">
              <a:tabLst>
                <a:tab pos="1028700" algn="l"/>
                <a:tab pos="1849438" algn="l"/>
                <a:tab pos="2536825" algn="l"/>
                <a:tab pos="3221038" algn="l"/>
              </a:tabLst>
              <a:defRPr>
                <a:solidFill>
                  <a:schemeClr val="tx1"/>
                </a:solidFill>
                <a:latin typeface="Arial" pitchFamily="34" charset="0"/>
                <a:ea typeface="宋体" pitchFamily="2" charset="-122"/>
              </a:defRPr>
            </a:lvl3pPr>
            <a:lvl4pPr marL="1600200" indent="-228600" eaLnBrk="0" hangingPunct="0">
              <a:tabLst>
                <a:tab pos="1028700" algn="l"/>
                <a:tab pos="1849438" algn="l"/>
                <a:tab pos="2536825" algn="l"/>
                <a:tab pos="3221038" algn="l"/>
              </a:tabLst>
              <a:defRPr>
                <a:solidFill>
                  <a:schemeClr val="tx1"/>
                </a:solidFill>
                <a:latin typeface="Arial" pitchFamily="34" charset="0"/>
                <a:ea typeface="宋体" pitchFamily="2" charset="-122"/>
              </a:defRPr>
            </a:lvl4pPr>
            <a:lvl5pPr marL="2057400" indent="-228600" eaLnBrk="0" hangingPunct="0">
              <a:tabLst>
                <a:tab pos="1028700" algn="l"/>
                <a:tab pos="1849438" algn="l"/>
                <a:tab pos="2536825" algn="l"/>
                <a:tab pos="3221038" algn="l"/>
              </a:tabLst>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tabLst>
                <a:tab pos="1028700" algn="l"/>
                <a:tab pos="1849438" algn="l"/>
                <a:tab pos="2536825" algn="l"/>
                <a:tab pos="3221038" algn="l"/>
              </a:tabLs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tabLst>
                <a:tab pos="1028700" algn="l"/>
                <a:tab pos="1849438" algn="l"/>
                <a:tab pos="2536825" algn="l"/>
                <a:tab pos="3221038" algn="l"/>
              </a:tabLs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tabLst>
                <a:tab pos="1028700" algn="l"/>
                <a:tab pos="1849438" algn="l"/>
                <a:tab pos="2536825" algn="l"/>
                <a:tab pos="3221038" algn="l"/>
              </a:tabLs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tabLst>
                <a:tab pos="1028700" algn="l"/>
                <a:tab pos="1849438" algn="l"/>
                <a:tab pos="2536825" algn="l"/>
                <a:tab pos="3221038" algn="l"/>
              </a:tabLst>
              <a:defRPr>
                <a:solidFill>
                  <a:schemeClr val="tx1"/>
                </a:solidFill>
                <a:latin typeface="Arial" pitchFamily="34" charset="0"/>
                <a:ea typeface="宋体" pitchFamily="2" charset="-122"/>
              </a:defRPr>
            </a:lvl9pPr>
          </a:lstStyle>
          <a:p>
            <a:pPr>
              <a:lnSpc>
                <a:spcPct val="150000"/>
              </a:lnSpc>
            </a:pPr>
            <a:r>
              <a:rPr lang="zh-CN" altLang="zh-CN" sz="2400" b="1" dirty="0">
                <a:solidFill>
                  <a:srgbClr val="000000"/>
                </a:solidFill>
                <a:latin typeface="宋体" pitchFamily="2" charset="-122"/>
                <a:cs typeface="Times New Roman" pitchFamily="18" charset="0"/>
              </a:rPr>
              <a:t>本文中作者善于运用奇妙的比喻来增强语言的情味。如写春风拂面</a:t>
            </a:r>
            <a:r>
              <a:rPr lang="en-US" altLang="zh-CN" sz="2400" b="1" dirty="0">
                <a:solidFill>
                  <a:srgbClr val="000000"/>
                </a:solidFill>
                <a:latin typeface="宋体" pitchFamily="2" charset="-122"/>
                <a:cs typeface="Times New Roman" pitchFamily="18" charset="0"/>
              </a:rPr>
              <a:t>“</a:t>
            </a:r>
            <a:r>
              <a:rPr lang="zh-CN" altLang="zh-CN" sz="2400" b="1" dirty="0">
                <a:solidFill>
                  <a:srgbClr val="000000"/>
                </a:solidFill>
                <a:latin typeface="楷体" pitchFamily="49" charset="-122"/>
                <a:ea typeface="楷体" pitchFamily="49" charset="-122"/>
              </a:rPr>
              <a:t>像母亲的手抚摸着你</a:t>
            </a:r>
            <a:r>
              <a:rPr lang="en-US" altLang="zh-CN" sz="2400" b="1" dirty="0">
                <a:solidFill>
                  <a:srgbClr val="000000"/>
                </a:solidFill>
                <a:latin typeface="宋体" pitchFamily="2" charset="-122"/>
                <a:cs typeface="Times New Roman" pitchFamily="18" charset="0"/>
              </a:rPr>
              <a:t>”,</a:t>
            </a:r>
            <a:r>
              <a:rPr lang="zh-CN" altLang="zh-CN" sz="2400" b="1" dirty="0">
                <a:solidFill>
                  <a:srgbClr val="000000"/>
                </a:solidFill>
                <a:latin typeface="宋体" pitchFamily="2" charset="-122"/>
                <a:cs typeface="Times New Roman" pitchFamily="18" charset="0"/>
              </a:rPr>
              <a:t>把春天比作</a:t>
            </a:r>
            <a:r>
              <a:rPr lang="en-US" altLang="zh-CN" sz="2400" b="1" dirty="0">
                <a:solidFill>
                  <a:srgbClr val="000000"/>
                </a:solidFill>
                <a:latin typeface="宋体" pitchFamily="2" charset="-122"/>
                <a:cs typeface="Times New Roman" pitchFamily="18" charset="0"/>
              </a:rPr>
              <a:t>“</a:t>
            </a:r>
            <a:r>
              <a:rPr lang="zh-CN" altLang="zh-CN" sz="2400" b="1" dirty="0">
                <a:solidFill>
                  <a:srgbClr val="000000"/>
                </a:solidFill>
                <a:latin typeface="楷体" pitchFamily="49" charset="-122"/>
                <a:ea typeface="楷体" pitchFamily="49" charset="-122"/>
              </a:rPr>
              <a:t>刚落地的娃娃</a:t>
            </a:r>
            <a:r>
              <a:rPr lang="en-US" altLang="zh-CN" sz="2400" b="1" dirty="0">
                <a:solidFill>
                  <a:srgbClr val="000000"/>
                </a:solidFill>
                <a:latin typeface="宋体" pitchFamily="2" charset="-122"/>
                <a:cs typeface="Times New Roman" pitchFamily="18" charset="0"/>
              </a:rPr>
              <a:t>”“</a:t>
            </a:r>
            <a:r>
              <a:rPr lang="zh-CN" altLang="zh-CN" sz="2400" b="1" dirty="0">
                <a:solidFill>
                  <a:srgbClr val="000000"/>
                </a:solidFill>
                <a:latin typeface="楷体" pitchFamily="49" charset="-122"/>
                <a:ea typeface="楷体" pitchFamily="49" charset="-122"/>
              </a:rPr>
              <a:t>小姑娘</a:t>
            </a:r>
            <a:r>
              <a:rPr lang="en-US" altLang="zh-CN" sz="2400" b="1" dirty="0">
                <a:solidFill>
                  <a:srgbClr val="000000"/>
                </a:solidFill>
                <a:latin typeface="宋体" pitchFamily="2" charset="-122"/>
                <a:cs typeface="Times New Roman" pitchFamily="18" charset="0"/>
              </a:rPr>
              <a:t>”</a:t>
            </a:r>
            <a:r>
              <a:rPr lang="zh-CN" altLang="zh-CN" sz="2400" b="1" dirty="0">
                <a:solidFill>
                  <a:srgbClr val="000000"/>
                </a:solidFill>
                <a:latin typeface="宋体" pitchFamily="2" charset="-122"/>
                <a:cs typeface="Times New Roman" pitchFamily="18" charset="0"/>
              </a:rPr>
              <a:t>等。这些比喻新颖、贴切</a:t>
            </a:r>
            <a:r>
              <a:rPr lang="zh-CN" altLang="en-US" sz="2400" b="1" dirty="0">
                <a:latin typeface="宋体" pitchFamily="2" charset="-122"/>
                <a:cs typeface="Times New Roman" pitchFamily="18" charset="0"/>
              </a:rPr>
              <a:t>、</a:t>
            </a:r>
            <a:r>
              <a:rPr lang="zh-CN" altLang="zh-CN" sz="2400" b="1" dirty="0">
                <a:solidFill>
                  <a:srgbClr val="000000"/>
                </a:solidFill>
                <a:latin typeface="宋体" pitchFamily="2" charset="-122"/>
                <a:cs typeface="Times New Roman" pitchFamily="18" charset="0"/>
              </a:rPr>
              <a:t>不落俗套</a:t>
            </a:r>
            <a:r>
              <a:rPr lang="en-US" altLang="zh-CN" sz="2400" b="1" dirty="0">
                <a:solidFill>
                  <a:srgbClr val="000000"/>
                </a:solidFill>
                <a:latin typeface="宋体" pitchFamily="2" charset="-122"/>
                <a:cs typeface="Times New Roman" pitchFamily="18" charset="0"/>
              </a:rPr>
              <a:t>,</a:t>
            </a:r>
            <a:r>
              <a:rPr lang="zh-CN" altLang="zh-CN" sz="2400" b="1" dirty="0">
                <a:solidFill>
                  <a:srgbClr val="000000"/>
                </a:solidFill>
                <a:latin typeface="宋体" pitchFamily="2" charset="-122"/>
                <a:cs typeface="Times New Roman" pitchFamily="18" charset="0"/>
              </a:rPr>
              <a:t>富有表现力</a:t>
            </a:r>
            <a:r>
              <a:rPr lang="en-US" altLang="zh-CN" sz="2400" b="1" dirty="0">
                <a:solidFill>
                  <a:srgbClr val="000000"/>
                </a:solidFill>
                <a:latin typeface="宋体" pitchFamily="2" charset="-122"/>
                <a:cs typeface="Times New Roman" pitchFamily="18" charset="0"/>
              </a:rPr>
              <a:t>,</a:t>
            </a:r>
            <a:r>
              <a:rPr lang="zh-CN" altLang="zh-CN" sz="2400" b="1" dirty="0">
                <a:solidFill>
                  <a:srgbClr val="000000"/>
                </a:solidFill>
                <a:latin typeface="宋体" pitchFamily="2" charset="-122"/>
                <a:cs typeface="Times New Roman" pitchFamily="18" charset="0"/>
              </a:rPr>
              <a:t>蕴藉深厚</a:t>
            </a:r>
            <a:r>
              <a:rPr lang="en-US" altLang="zh-CN" sz="2400" b="1" dirty="0">
                <a:solidFill>
                  <a:srgbClr val="000000"/>
                </a:solidFill>
                <a:latin typeface="宋体" pitchFamily="2" charset="-122"/>
                <a:cs typeface="Times New Roman" pitchFamily="18" charset="0"/>
              </a:rPr>
              <a:t>,</a:t>
            </a:r>
            <a:r>
              <a:rPr lang="zh-CN" altLang="zh-CN" sz="2400" b="1" dirty="0">
                <a:solidFill>
                  <a:srgbClr val="000000"/>
                </a:solidFill>
                <a:latin typeface="宋体" pitchFamily="2" charset="-122"/>
                <a:cs typeface="Times New Roman" pitchFamily="18" charset="0"/>
              </a:rPr>
              <a:t>句外有意</a:t>
            </a:r>
            <a:r>
              <a:rPr lang="en-US" altLang="zh-CN" sz="2400" b="1" dirty="0">
                <a:solidFill>
                  <a:srgbClr val="000000"/>
                </a:solidFill>
                <a:latin typeface="宋体" pitchFamily="2" charset="-122"/>
                <a:cs typeface="Times New Roman" pitchFamily="18" charset="0"/>
              </a:rPr>
              <a:t>,</a:t>
            </a:r>
            <a:r>
              <a:rPr lang="zh-CN" altLang="zh-CN" sz="2400" b="1" dirty="0">
                <a:solidFill>
                  <a:srgbClr val="000000"/>
                </a:solidFill>
                <a:latin typeface="宋体" pitchFamily="2" charset="-122"/>
                <a:cs typeface="Times New Roman" pitchFamily="18" charset="0"/>
              </a:rPr>
              <a:t>朴实清新中有隽永的意味。</a:t>
            </a:r>
          </a:p>
          <a:p>
            <a:pPr>
              <a:lnSpc>
                <a:spcPct val="150000"/>
              </a:lnSpc>
            </a:pPr>
            <a:r>
              <a:rPr lang="zh-CN" altLang="zh-CN" sz="2400" b="1" dirty="0">
                <a:solidFill>
                  <a:srgbClr val="0000FF"/>
                </a:solidFill>
                <a:latin typeface="宋体" pitchFamily="2" charset="-122"/>
                <a:cs typeface="Times New Roman" pitchFamily="18" charset="0"/>
              </a:rPr>
              <a:t>请你采用比喻的修辞手法</a:t>
            </a:r>
            <a:r>
              <a:rPr lang="en-US" altLang="zh-CN" sz="2400" b="1" dirty="0">
                <a:solidFill>
                  <a:srgbClr val="0000FF"/>
                </a:solidFill>
                <a:latin typeface="宋体" pitchFamily="2" charset="-122"/>
                <a:cs typeface="Times New Roman" pitchFamily="18" charset="0"/>
              </a:rPr>
              <a:t>,</a:t>
            </a:r>
            <a:r>
              <a:rPr lang="zh-CN" altLang="zh-CN" sz="2400" b="1" dirty="0">
                <a:solidFill>
                  <a:srgbClr val="0000FF"/>
                </a:solidFill>
                <a:latin typeface="宋体" pitchFamily="2" charset="-122"/>
                <a:cs typeface="Times New Roman" pitchFamily="18" charset="0"/>
              </a:rPr>
              <a:t>描写一处你喜欢的景物。</a:t>
            </a:r>
          </a:p>
        </p:txBody>
      </p:sp>
    </p:spTree>
  </p:cSld>
  <p:clrMapOvr>
    <a:masterClrMapping/>
  </p:clrMapOvr>
  <p:transition spd="slow">
    <p:random/>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242" name="组合 8"/>
          <p:cNvGrpSpPr>
            <a:grpSpLocks/>
          </p:cNvGrpSpPr>
          <p:nvPr/>
        </p:nvGrpSpPr>
        <p:grpSpPr bwMode="auto">
          <a:xfrm>
            <a:off x="0" y="31750"/>
            <a:ext cx="2051050" cy="523875"/>
            <a:chOff x="0" y="-63"/>
            <a:chExt cx="3231" cy="823"/>
          </a:xfrm>
        </p:grpSpPr>
        <p:sp>
          <p:nvSpPr>
            <p:cNvPr id="10277" name="文本框 6"/>
            <p:cNvSpPr txBox="1">
              <a:spLocks noChangeArrowheads="1"/>
            </p:cNvSpPr>
            <p:nvPr/>
          </p:nvSpPr>
          <p:spPr bwMode="auto">
            <a:xfrm>
              <a:off x="678" y="-63"/>
              <a:ext cx="2553" cy="8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kumimoji="1" lang="zh-CN" altLang="en-US" sz="2800">
                  <a:latin typeface="黑体" pitchFamily="49" charset="-122"/>
                  <a:ea typeface="黑体" pitchFamily="49" charset="-122"/>
                </a:rPr>
                <a:t>预习检查</a:t>
              </a:r>
            </a:p>
          </p:txBody>
        </p:sp>
        <p:cxnSp>
          <p:nvCxnSpPr>
            <p:cNvPr id="4" name="直线连接符 9"/>
            <p:cNvCxnSpPr/>
            <p:nvPr/>
          </p:nvCxnSpPr>
          <p:spPr>
            <a:xfrm>
              <a:off x="0" y="700"/>
              <a:ext cx="323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5" name="菱形 4"/>
            <p:cNvSpPr/>
            <p:nvPr/>
          </p:nvSpPr>
          <p:spPr>
            <a:xfrm>
              <a:off x="125" y="149"/>
              <a:ext cx="553" cy="551"/>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kumimoji="1" lang="zh-CN" altLang="en-US"/>
            </a:p>
          </p:txBody>
        </p:sp>
      </p:grpSp>
      <p:grpSp>
        <p:nvGrpSpPr>
          <p:cNvPr id="10243" name="组合 2"/>
          <p:cNvGrpSpPr>
            <a:grpSpLocks/>
          </p:cNvGrpSpPr>
          <p:nvPr/>
        </p:nvGrpSpPr>
        <p:grpSpPr bwMode="auto">
          <a:xfrm>
            <a:off x="468313" y="781050"/>
            <a:ext cx="1497012" cy="566738"/>
            <a:chOff x="752475" y="598488"/>
            <a:chExt cx="1497013" cy="566737"/>
          </a:xfrm>
        </p:grpSpPr>
        <p:sp>
          <p:nvSpPr>
            <p:cNvPr id="7" name="圆角矩形 6">
              <a:extLst>
                <a:ext uri="{FF2B5EF4-FFF2-40B4-BE49-F238E27FC236}"/>
              </a:extLst>
            </p:cNvPr>
            <p:cNvSpPr/>
            <p:nvPr/>
          </p:nvSpPr>
          <p:spPr>
            <a:xfrm rot="20326116">
              <a:off x="1746251" y="719138"/>
              <a:ext cx="442912" cy="420687"/>
            </a:xfrm>
            <a:prstGeom prst="roundRect">
              <a:avLst/>
            </a:prstGeom>
            <a:solidFill>
              <a:schemeClr val="accent3">
                <a:lumMod val="50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defRPr/>
              </a:pPr>
              <a:endParaRPr kumimoji="1" lang="zh-CN" altLang="en-US"/>
            </a:p>
          </p:txBody>
        </p:sp>
        <p:sp>
          <p:nvSpPr>
            <p:cNvPr id="8" name="圆角矩形 7">
              <a:extLst>
                <a:ext uri="{FF2B5EF4-FFF2-40B4-BE49-F238E27FC236}"/>
              </a:extLst>
            </p:cNvPr>
            <p:cNvSpPr/>
            <p:nvPr/>
          </p:nvSpPr>
          <p:spPr>
            <a:xfrm rot="319204">
              <a:off x="1258887" y="722313"/>
              <a:ext cx="441325" cy="420687"/>
            </a:xfrm>
            <a:prstGeom prst="roundRect">
              <a:avLst/>
            </a:prstGeom>
            <a:solidFill>
              <a:schemeClr val="accent1">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defRPr/>
              </a:pPr>
              <a:endParaRPr kumimoji="1" lang="zh-CN" altLang="en-US"/>
            </a:p>
          </p:txBody>
        </p:sp>
        <p:sp>
          <p:nvSpPr>
            <p:cNvPr id="9" name="圆角矩形 8">
              <a:extLst>
                <a:ext uri="{FF2B5EF4-FFF2-40B4-BE49-F238E27FC236}"/>
              </a:extLst>
            </p:cNvPr>
            <p:cNvSpPr/>
            <p:nvPr/>
          </p:nvSpPr>
          <p:spPr>
            <a:xfrm rot="21148334">
              <a:off x="787400" y="730251"/>
              <a:ext cx="441325" cy="420686"/>
            </a:xfrm>
            <a:prstGeom prst="roundRect">
              <a:avLst/>
            </a:prstGeom>
            <a:solidFill>
              <a:schemeClr val="accent2"/>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defRPr/>
              </a:pPr>
              <a:endParaRPr kumimoji="1" lang="zh-CN" altLang="en-US"/>
            </a:p>
          </p:txBody>
        </p:sp>
        <p:sp>
          <p:nvSpPr>
            <p:cNvPr id="10276" name="矩形 1"/>
            <p:cNvSpPr>
              <a:spLocks noChangeArrowheads="1"/>
            </p:cNvSpPr>
            <p:nvPr/>
          </p:nvSpPr>
          <p:spPr bwMode="auto">
            <a:xfrm>
              <a:off x="752475" y="598488"/>
              <a:ext cx="1497013" cy="566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dist">
                <a:lnSpc>
                  <a:spcPts val="4300"/>
                </a:lnSpc>
              </a:pPr>
              <a:r>
                <a:rPr lang="zh-CN" altLang="en-US" sz="2800" b="1">
                  <a:solidFill>
                    <a:schemeClr val="bg1"/>
                  </a:solidFill>
                  <a:latin typeface="楷体" pitchFamily="49" charset="-122"/>
                  <a:ea typeface="楷体" pitchFamily="49" charset="-122"/>
                </a:rPr>
                <a:t>读一读</a:t>
              </a:r>
            </a:p>
          </p:txBody>
        </p:sp>
      </p:grpSp>
      <p:sp>
        <p:nvSpPr>
          <p:cNvPr id="10244" name="矩形 9"/>
          <p:cNvSpPr>
            <a:spLocks noChangeArrowheads="1"/>
          </p:cNvSpPr>
          <p:nvPr/>
        </p:nvSpPr>
        <p:spPr bwMode="auto">
          <a:xfrm>
            <a:off x="692150" y="2051050"/>
            <a:ext cx="6985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4000" u="sng">
                <a:solidFill>
                  <a:srgbClr val="FF0000"/>
                </a:solidFill>
                <a:latin typeface="楷体" pitchFamily="49" charset="-122"/>
                <a:ea typeface="楷体" pitchFamily="49" charset="-122"/>
              </a:rPr>
              <a:t>朗</a:t>
            </a:r>
            <a:endParaRPr lang="zh-CN" altLang="en-US" sz="4000" u="sng">
              <a:latin typeface="楷体" pitchFamily="49" charset="-122"/>
              <a:ea typeface="楷体" pitchFamily="49" charset="-122"/>
            </a:endParaRPr>
          </a:p>
        </p:txBody>
      </p:sp>
      <p:sp>
        <p:nvSpPr>
          <p:cNvPr id="10245" name="矩形 10"/>
          <p:cNvSpPr>
            <a:spLocks noChangeArrowheads="1"/>
          </p:cNvSpPr>
          <p:nvPr/>
        </p:nvSpPr>
        <p:spPr bwMode="auto">
          <a:xfrm>
            <a:off x="2484438" y="2051050"/>
            <a:ext cx="6985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4000" u="sng">
                <a:solidFill>
                  <a:srgbClr val="FF0000"/>
                </a:solidFill>
                <a:latin typeface="楷体" pitchFamily="49" charset="-122"/>
                <a:ea typeface="楷体" pitchFamily="49" charset="-122"/>
              </a:rPr>
              <a:t>钻</a:t>
            </a:r>
            <a:endParaRPr lang="zh-CN" altLang="en-US" sz="4000">
              <a:latin typeface="楷体" pitchFamily="49" charset="-122"/>
              <a:ea typeface="楷体" pitchFamily="49" charset="-122"/>
            </a:endParaRPr>
          </a:p>
        </p:txBody>
      </p:sp>
      <p:sp>
        <p:nvSpPr>
          <p:cNvPr id="10246" name="矩形 11"/>
          <p:cNvSpPr>
            <a:spLocks noChangeArrowheads="1"/>
          </p:cNvSpPr>
          <p:nvPr/>
        </p:nvSpPr>
        <p:spPr bwMode="auto">
          <a:xfrm>
            <a:off x="4192588" y="2058988"/>
            <a:ext cx="6985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4000" u="sng">
                <a:solidFill>
                  <a:srgbClr val="FF0000"/>
                </a:solidFill>
                <a:latin typeface="楷体" pitchFamily="49" charset="-122"/>
                <a:ea typeface="楷体" pitchFamily="49" charset="-122"/>
              </a:rPr>
              <a:t>嫩</a:t>
            </a:r>
            <a:endParaRPr lang="zh-CN" altLang="en-US" sz="4000">
              <a:latin typeface="楷体" pitchFamily="49" charset="-122"/>
              <a:ea typeface="楷体" pitchFamily="49" charset="-122"/>
            </a:endParaRPr>
          </a:p>
        </p:txBody>
      </p:sp>
      <p:sp>
        <p:nvSpPr>
          <p:cNvPr id="10247" name="矩形 12"/>
          <p:cNvSpPr>
            <a:spLocks noChangeArrowheads="1"/>
          </p:cNvSpPr>
          <p:nvPr/>
        </p:nvSpPr>
        <p:spPr bwMode="auto">
          <a:xfrm>
            <a:off x="5889625" y="1978025"/>
            <a:ext cx="6985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4000" u="sng">
                <a:solidFill>
                  <a:srgbClr val="FF0000"/>
                </a:solidFill>
                <a:latin typeface="楷体" pitchFamily="49" charset="-122"/>
                <a:ea typeface="楷体" pitchFamily="49" charset="-122"/>
              </a:rPr>
              <a:t>眨</a:t>
            </a:r>
          </a:p>
        </p:txBody>
      </p:sp>
      <p:sp>
        <p:nvSpPr>
          <p:cNvPr id="10248" name="矩形 13"/>
          <p:cNvSpPr>
            <a:spLocks noChangeArrowheads="1"/>
          </p:cNvSpPr>
          <p:nvPr/>
        </p:nvSpPr>
        <p:spPr bwMode="auto">
          <a:xfrm>
            <a:off x="7240588" y="1978025"/>
            <a:ext cx="121285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4000" u="sng">
                <a:solidFill>
                  <a:srgbClr val="FF0000"/>
                </a:solidFill>
                <a:latin typeface="楷体" pitchFamily="49" charset="-122"/>
                <a:ea typeface="楷体" pitchFamily="49" charset="-122"/>
              </a:rPr>
              <a:t>酝酿</a:t>
            </a:r>
          </a:p>
        </p:txBody>
      </p:sp>
      <p:sp>
        <p:nvSpPr>
          <p:cNvPr id="10249" name="矩形 14"/>
          <p:cNvSpPr>
            <a:spLocks noChangeArrowheads="1"/>
          </p:cNvSpPr>
          <p:nvPr/>
        </p:nvSpPr>
        <p:spPr bwMode="auto">
          <a:xfrm>
            <a:off x="1173163" y="3211513"/>
            <a:ext cx="735012"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57175" indent="-257175" defTabSz="685800" eaLnBrk="0" hangingPunct="0">
              <a:defRPr>
                <a:solidFill>
                  <a:schemeClr val="tx1"/>
                </a:solidFill>
                <a:latin typeface="Arial" pitchFamily="34" charset="0"/>
                <a:ea typeface="宋体" pitchFamily="2" charset="-122"/>
              </a:defRPr>
            </a:lvl1pPr>
            <a:lvl2pPr marL="742950" indent="-285750" defTabSz="685800" eaLnBrk="0" hangingPunct="0">
              <a:defRPr>
                <a:solidFill>
                  <a:schemeClr val="tx1"/>
                </a:solidFill>
                <a:latin typeface="Arial" pitchFamily="34" charset="0"/>
                <a:ea typeface="宋体" pitchFamily="2" charset="-122"/>
              </a:defRPr>
            </a:lvl2pPr>
            <a:lvl3pPr marL="1143000" indent="-228600" defTabSz="685800" eaLnBrk="0" hangingPunct="0">
              <a:defRPr>
                <a:solidFill>
                  <a:schemeClr val="tx1"/>
                </a:solidFill>
                <a:latin typeface="Arial" pitchFamily="34" charset="0"/>
                <a:ea typeface="宋体" pitchFamily="2" charset="-122"/>
              </a:defRPr>
            </a:lvl3pPr>
            <a:lvl4pPr marL="1600200" indent="-228600" defTabSz="685800" eaLnBrk="0" hangingPunct="0">
              <a:defRPr>
                <a:solidFill>
                  <a:schemeClr val="tx1"/>
                </a:solidFill>
                <a:latin typeface="Arial" pitchFamily="34" charset="0"/>
                <a:ea typeface="宋体" pitchFamily="2" charset="-122"/>
              </a:defRPr>
            </a:lvl4pPr>
            <a:lvl5pPr marL="2057400" indent="-228600" defTabSz="685800" eaLnBrk="0" hangingPunct="0">
              <a:defRPr>
                <a:solidFill>
                  <a:schemeClr val="tx1"/>
                </a:solidFill>
                <a:latin typeface="Arial" pitchFamily="34" charset="0"/>
                <a:ea typeface="宋体" pitchFamily="2" charset="-122"/>
              </a:defRPr>
            </a:lvl5pPr>
            <a:lvl6pPr marL="2514600" indent="-228600" defTabSz="6858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defTabSz="6858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defTabSz="6858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defTabSz="6858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lnSpc>
                <a:spcPts val="4000"/>
              </a:lnSpc>
              <a:spcBef>
                <a:spcPct val="20000"/>
              </a:spcBef>
            </a:pPr>
            <a:r>
              <a:rPr lang="zh-CN" altLang="en-US" sz="4000" u="sng">
                <a:solidFill>
                  <a:srgbClr val="FF0000"/>
                </a:solidFill>
                <a:latin typeface="楷体" pitchFamily="49" charset="-122"/>
                <a:ea typeface="楷体" pitchFamily="49" charset="-122"/>
              </a:rPr>
              <a:t>巢</a:t>
            </a:r>
            <a:endParaRPr lang="en-US" altLang="zh-CN" sz="4000">
              <a:latin typeface="楷体" pitchFamily="49" charset="-122"/>
              <a:ea typeface="楷体" pitchFamily="49" charset="-122"/>
            </a:endParaRPr>
          </a:p>
        </p:txBody>
      </p:sp>
      <p:sp>
        <p:nvSpPr>
          <p:cNvPr id="10250" name="矩形 15"/>
          <p:cNvSpPr>
            <a:spLocks noChangeArrowheads="1"/>
          </p:cNvSpPr>
          <p:nvPr/>
        </p:nvSpPr>
        <p:spPr bwMode="auto">
          <a:xfrm>
            <a:off x="2476500" y="3162300"/>
            <a:ext cx="6985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4000" u="sng">
                <a:solidFill>
                  <a:srgbClr val="FF0000"/>
                </a:solidFill>
                <a:latin typeface="楷体" pitchFamily="49" charset="-122"/>
                <a:ea typeface="楷体" pitchFamily="49" charset="-122"/>
              </a:rPr>
              <a:t>宛</a:t>
            </a:r>
            <a:endParaRPr lang="zh-CN" altLang="en-US" sz="4000">
              <a:solidFill>
                <a:srgbClr val="FF0000"/>
              </a:solidFill>
              <a:latin typeface="楷体" pitchFamily="49" charset="-122"/>
              <a:ea typeface="楷体" pitchFamily="49" charset="-122"/>
            </a:endParaRPr>
          </a:p>
        </p:txBody>
      </p:sp>
      <p:sp>
        <p:nvSpPr>
          <p:cNvPr id="10251" name="矩形 16"/>
          <p:cNvSpPr>
            <a:spLocks noChangeArrowheads="1"/>
          </p:cNvSpPr>
          <p:nvPr/>
        </p:nvSpPr>
        <p:spPr bwMode="auto">
          <a:xfrm>
            <a:off x="4376738" y="3117850"/>
            <a:ext cx="700087"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4000" u="sng">
                <a:solidFill>
                  <a:srgbClr val="FF0000"/>
                </a:solidFill>
                <a:latin typeface="楷体" pitchFamily="49" charset="-122"/>
                <a:ea typeface="楷体" pitchFamily="49" charset="-122"/>
              </a:rPr>
              <a:t>擞</a:t>
            </a:r>
          </a:p>
        </p:txBody>
      </p:sp>
      <p:sp>
        <p:nvSpPr>
          <p:cNvPr id="10252" name="矩形 17"/>
          <p:cNvSpPr>
            <a:spLocks noChangeArrowheads="1"/>
          </p:cNvSpPr>
          <p:nvPr/>
        </p:nvSpPr>
        <p:spPr bwMode="auto">
          <a:xfrm>
            <a:off x="6073775" y="3170238"/>
            <a:ext cx="709613"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4000" u="sng">
                <a:solidFill>
                  <a:srgbClr val="FF0000"/>
                </a:solidFill>
                <a:latin typeface="楷体" pitchFamily="49" charset="-122"/>
                <a:ea typeface="楷体" pitchFamily="49" charset="-122"/>
              </a:rPr>
              <a:t>疏</a:t>
            </a:r>
          </a:p>
        </p:txBody>
      </p:sp>
      <p:sp>
        <p:nvSpPr>
          <p:cNvPr id="10253" name="矩形 18"/>
          <p:cNvSpPr>
            <a:spLocks noChangeArrowheads="1"/>
          </p:cNvSpPr>
          <p:nvPr/>
        </p:nvSpPr>
        <p:spPr bwMode="auto">
          <a:xfrm>
            <a:off x="7256463" y="3170238"/>
            <a:ext cx="700087"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4000" u="sng">
                <a:solidFill>
                  <a:srgbClr val="FF0000"/>
                </a:solidFill>
                <a:latin typeface="楷体" pitchFamily="49" charset="-122"/>
                <a:ea typeface="楷体" pitchFamily="49" charset="-122"/>
              </a:rPr>
              <a:t>蓑</a:t>
            </a:r>
            <a:endParaRPr lang="zh-CN" altLang="en-US" sz="4000">
              <a:latin typeface="楷体" pitchFamily="49" charset="-122"/>
              <a:ea typeface="楷体" pitchFamily="49" charset="-122"/>
            </a:endParaRPr>
          </a:p>
        </p:txBody>
      </p:sp>
      <p:sp>
        <p:nvSpPr>
          <p:cNvPr id="26" name="矩形 25"/>
          <p:cNvSpPr>
            <a:spLocks noChangeArrowheads="1"/>
          </p:cNvSpPr>
          <p:nvPr/>
        </p:nvSpPr>
        <p:spPr bwMode="auto">
          <a:xfrm>
            <a:off x="1187450" y="2109788"/>
            <a:ext cx="700088"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4000">
                <a:latin typeface="楷体" pitchFamily="49" charset="-122"/>
                <a:ea typeface="楷体" pitchFamily="49" charset="-122"/>
              </a:rPr>
              <a:t>润</a:t>
            </a:r>
            <a:endParaRPr lang="zh-CN" altLang="en-US" sz="4000"/>
          </a:p>
        </p:txBody>
      </p:sp>
      <p:sp>
        <p:nvSpPr>
          <p:cNvPr id="27" name="矩形 26"/>
          <p:cNvSpPr>
            <a:spLocks noChangeArrowheads="1"/>
          </p:cNvSpPr>
          <p:nvPr/>
        </p:nvSpPr>
        <p:spPr bwMode="auto">
          <a:xfrm>
            <a:off x="2987675" y="2109788"/>
            <a:ext cx="696913"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4000">
                <a:latin typeface="楷体" pitchFamily="49" charset="-122"/>
                <a:ea typeface="楷体" pitchFamily="49" charset="-122"/>
              </a:rPr>
              <a:t>出</a:t>
            </a:r>
            <a:endParaRPr lang="zh-CN" altLang="en-US" sz="4000"/>
          </a:p>
        </p:txBody>
      </p:sp>
      <p:sp>
        <p:nvSpPr>
          <p:cNvPr id="28" name="矩形 27"/>
          <p:cNvSpPr>
            <a:spLocks noChangeArrowheads="1"/>
          </p:cNvSpPr>
          <p:nvPr/>
        </p:nvSpPr>
        <p:spPr bwMode="auto">
          <a:xfrm>
            <a:off x="6372225" y="2008188"/>
            <a:ext cx="700088"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4000">
                <a:latin typeface="楷体" pitchFamily="49" charset="-122"/>
                <a:ea typeface="楷体" pitchFamily="49" charset="-122"/>
              </a:rPr>
              <a:t>眼</a:t>
            </a:r>
          </a:p>
        </p:txBody>
      </p:sp>
      <p:sp>
        <p:nvSpPr>
          <p:cNvPr id="29" name="矩形 28"/>
          <p:cNvSpPr>
            <a:spLocks noChangeArrowheads="1"/>
          </p:cNvSpPr>
          <p:nvPr/>
        </p:nvSpPr>
        <p:spPr bwMode="auto">
          <a:xfrm>
            <a:off x="682625" y="3159125"/>
            <a:ext cx="6985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4000">
                <a:latin typeface="楷体" pitchFamily="49" charset="-122"/>
                <a:ea typeface="楷体" pitchFamily="49" charset="-122"/>
              </a:rPr>
              <a:t>窠</a:t>
            </a:r>
            <a:endParaRPr lang="zh-CN" altLang="en-US" sz="4000"/>
          </a:p>
        </p:txBody>
      </p:sp>
      <p:sp>
        <p:nvSpPr>
          <p:cNvPr id="30" name="矩形 29"/>
          <p:cNvSpPr>
            <a:spLocks noChangeArrowheads="1"/>
          </p:cNvSpPr>
          <p:nvPr/>
        </p:nvSpPr>
        <p:spPr bwMode="auto">
          <a:xfrm>
            <a:off x="2987675" y="3159125"/>
            <a:ext cx="6985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4000">
                <a:latin typeface="楷体" pitchFamily="49" charset="-122"/>
                <a:ea typeface="楷体" pitchFamily="49" charset="-122"/>
              </a:rPr>
              <a:t>转</a:t>
            </a:r>
          </a:p>
        </p:txBody>
      </p:sp>
      <p:sp>
        <p:nvSpPr>
          <p:cNvPr id="31" name="矩形 30"/>
          <p:cNvSpPr>
            <a:spLocks noChangeArrowheads="1"/>
          </p:cNvSpPr>
          <p:nvPr/>
        </p:nvSpPr>
        <p:spPr bwMode="auto">
          <a:xfrm>
            <a:off x="5580063" y="3232150"/>
            <a:ext cx="6985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4000">
                <a:latin typeface="楷体" pitchFamily="49" charset="-122"/>
                <a:ea typeface="楷体" pitchFamily="49" charset="-122"/>
              </a:rPr>
              <a:t>稀</a:t>
            </a:r>
            <a:endParaRPr lang="zh-CN" altLang="en-US" sz="4000"/>
          </a:p>
        </p:txBody>
      </p:sp>
      <p:sp>
        <p:nvSpPr>
          <p:cNvPr id="32" name="矩形 31"/>
          <p:cNvSpPr>
            <a:spLocks noChangeArrowheads="1"/>
          </p:cNvSpPr>
          <p:nvPr/>
        </p:nvSpPr>
        <p:spPr bwMode="auto">
          <a:xfrm>
            <a:off x="7761288" y="3190875"/>
            <a:ext cx="6985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4000">
                <a:latin typeface="楷体" pitchFamily="49" charset="-122"/>
                <a:ea typeface="楷体" pitchFamily="49" charset="-122"/>
              </a:rPr>
              <a:t>衣</a:t>
            </a:r>
          </a:p>
        </p:txBody>
      </p:sp>
      <p:sp>
        <p:nvSpPr>
          <p:cNvPr id="37" name="矩形 36"/>
          <p:cNvSpPr>
            <a:spLocks noChangeArrowheads="1"/>
          </p:cNvSpPr>
          <p:nvPr/>
        </p:nvSpPr>
        <p:spPr bwMode="auto">
          <a:xfrm>
            <a:off x="755650" y="1690688"/>
            <a:ext cx="8953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en-US" altLang="zh-CN" sz="2800">
                <a:latin typeface="汉语拼音" pitchFamily="34" charset="0"/>
                <a:ea typeface="微软雅黑" pitchFamily="34" charset="-122"/>
              </a:rPr>
              <a:t>lǎng</a:t>
            </a:r>
            <a:endParaRPr lang="zh-CN" altLang="en-US" sz="2800">
              <a:latin typeface="汉语拼音" pitchFamily="34" charset="0"/>
            </a:endParaRPr>
          </a:p>
        </p:txBody>
      </p:sp>
      <p:sp>
        <p:nvSpPr>
          <p:cNvPr id="38" name="矩形 37"/>
          <p:cNvSpPr>
            <a:spLocks noChangeArrowheads="1"/>
          </p:cNvSpPr>
          <p:nvPr/>
        </p:nvSpPr>
        <p:spPr bwMode="auto">
          <a:xfrm>
            <a:off x="2555875" y="1671638"/>
            <a:ext cx="10080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en-US" altLang="zh-CN" sz="2800">
                <a:latin typeface="汉语拼音" pitchFamily="34" charset="0"/>
                <a:ea typeface="微软雅黑" pitchFamily="34" charset="-122"/>
              </a:rPr>
              <a:t>zuān</a:t>
            </a:r>
            <a:endParaRPr lang="zh-CN" altLang="en-US" sz="2800">
              <a:latin typeface="汉语拼音" pitchFamily="34" charset="0"/>
            </a:endParaRPr>
          </a:p>
        </p:txBody>
      </p:sp>
      <p:sp>
        <p:nvSpPr>
          <p:cNvPr id="39" name="矩形 38"/>
          <p:cNvSpPr>
            <a:spLocks noChangeArrowheads="1"/>
          </p:cNvSpPr>
          <p:nvPr/>
        </p:nvSpPr>
        <p:spPr bwMode="auto">
          <a:xfrm>
            <a:off x="4184650" y="1690688"/>
            <a:ext cx="7874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en-US" altLang="zh-CN" sz="2800">
                <a:latin typeface="汉语拼音" pitchFamily="34" charset="0"/>
                <a:ea typeface="微软雅黑" pitchFamily="34" charset="-122"/>
              </a:rPr>
              <a:t>nèn</a:t>
            </a:r>
            <a:endParaRPr lang="zh-CN" altLang="en-US" sz="2800">
              <a:latin typeface="汉语拼音" pitchFamily="34" charset="0"/>
            </a:endParaRPr>
          </a:p>
        </p:txBody>
      </p:sp>
      <p:sp>
        <p:nvSpPr>
          <p:cNvPr id="40" name="矩形 39"/>
          <p:cNvSpPr>
            <a:spLocks noChangeArrowheads="1"/>
          </p:cNvSpPr>
          <p:nvPr/>
        </p:nvSpPr>
        <p:spPr bwMode="auto">
          <a:xfrm>
            <a:off x="5795963" y="1689100"/>
            <a:ext cx="801687"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en-US" altLang="zh-CN" sz="2800">
                <a:latin typeface="汉语拼音" pitchFamily="34" charset="0"/>
                <a:ea typeface="微软雅黑" pitchFamily="34" charset="-122"/>
              </a:rPr>
              <a:t>zhǎ</a:t>
            </a:r>
            <a:endParaRPr lang="zh-CN" altLang="en-US" sz="2800">
              <a:latin typeface="汉语拼音" pitchFamily="34" charset="0"/>
            </a:endParaRPr>
          </a:p>
        </p:txBody>
      </p:sp>
      <p:sp>
        <p:nvSpPr>
          <p:cNvPr id="41" name="矩形 40"/>
          <p:cNvSpPr>
            <a:spLocks noChangeArrowheads="1"/>
          </p:cNvSpPr>
          <p:nvPr/>
        </p:nvSpPr>
        <p:spPr bwMode="auto">
          <a:xfrm>
            <a:off x="7019925" y="1600200"/>
            <a:ext cx="18192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en-US" altLang="zh-CN" sz="2800">
                <a:latin typeface="汉语拼音" pitchFamily="34" charset="0"/>
                <a:ea typeface="黑体" pitchFamily="49" charset="-122"/>
              </a:rPr>
              <a:t>yùn niàng</a:t>
            </a:r>
            <a:endParaRPr lang="zh-CN" altLang="en-US" sz="2800">
              <a:latin typeface="汉语拼音" pitchFamily="34" charset="0"/>
              <a:ea typeface="黑体" pitchFamily="49" charset="-122"/>
            </a:endParaRPr>
          </a:p>
        </p:txBody>
      </p:sp>
      <p:sp>
        <p:nvSpPr>
          <p:cNvPr id="42" name="矩形 41"/>
          <p:cNvSpPr>
            <a:spLocks noChangeArrowheads="1"/>
          </p:cNvSpPr>
          <p:nvPr/>
        </p:nvSpPr>
        <p:spPr bwMode="auto">
          <a:xfrm>
            <a:off x="1042988" y="2768600"/>
            <a:ext cx="10064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en-US" altLang="zh-CN" sz="2800">
                <a:latin typeface="汉语拼音" pitchFamily="34" charset="0"/>
                <a:ea typeface="微软雅黑" pitchFamily="34" charset="-122"/>
              </a:rPr>
              <a:t>cháo</a:t>
            </a:r>
            <a:endParaRPr lang="zh-CN" altLang="en-US" sz="2800">
              <a:latin typeface="汉语拼音" pitchFamily="34" charset="0"/>
            </a:endParaRPr>
          </a:p>
        </p:txBody>
      </p:sp>
      <p:sp>
        <p:nvSpPr>
          <p:cNvPr id="43" name="矩形 42"/>
          <p:cNvSpPr>
            <a:spLocks noChangeArrowheads="1"/>
          </p:cNvSpPr>
          <p:nvPr/>
        </p:nvSpPr>
        <p:spPr bwMode="auto">
          <a:xfrm>
            <a:off x="2482850" y="2840038"/>
            <a:ext cx="8937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en-US" altLang="zh-CN" sz="2800">
                <a:latin typeface="汉语拼音" pitchFamily="34" charset="0"/>
                <a:ea typeface="微软雅黑" pitchFamily="34" charset="-122"/>
              </a:rPr>
              <a:t>wǎn</a:t>
            </a:r>
            <a:endParaRPr lang="zh-CN" altLang="en-US" sz="2800">
              <a:latin typeface="汉语拼音" pitchFamily="34" charset="0"/>
            </a:endParaRPr>
          </a:p>
        </p:txBody>
      </p:sp>
      <p:sp>
        <p:nvSpPr>
          <p:cNvPr id="44" name="矩形 43"/>
          <p:cNvSpPr>
            <a:spLocks noChangeArrowheads="1"/>
          </p:cNvSpPr>
          <p:nvPr/>
        </p:nvSpPr>
        <p:spPr bwMode="auto">
          <a:xfrm>
            <a:off x="4392613" y="2824163"/>
            <a:ext cx="7493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en-US" altLang="zh-CN" sz="2800">
                <a:latin typeface="汉语拼音" pitchFamily="34" charset="0"/>
                <a:ea typeface="微软雅黑" pitchFamily="34" charset="-122"/>
              </a:rPr>
              <a:t>sǒu</a:t>
            </a:r>
            <a:endParaRPr lang="zh-CN" altLang="en-US" sz="2800">
              <a:latin typeface="汉语拼音" pitchFamily="34" charset="0"/>
            </a:endParaRPr>
          </a:p>
        </p:txBody>
      </p:sp>
      <p:sp>
        <p:nvSpPr>
          <p:cNvPr id="45" name="矩形 44"/>
          <p:cNvSpPr>
            <a:spLocks noChangeArrowheads="1"/>
          </p:cNvSpPr>
          <p:nvPr/>
        </p:nvSpPr>
        <p:spPr bwMode="auto">
          <a:xfrm>
            <a:off x="6034088" y="2824163"/>
            <a:ext cx="849312"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en-US" altLang="zh-CN" sz="2800">
                <a:latin typeface="汉语拼音" pitchFamily="34" charset="0"/>
                <a:ea typeface="微软雅黑" pitchFamily="34" charset="-122"/>
              </a:rPr>
              <a:t>shū </a:t>
            </a:r>
            <a:endParaRPr lang="zh-CN" altLang="en-US" sz="2800">
              <a:latin typeface="汉语拼音" pitchFamily="34" charset="0"/>
            </a:endParaRPr>
          </a:p>
        </p:txBody>
      </p:sp>
      <p:sp>
        <p:nvSpPr>
          <p:cNvPr id="46" name="矩形 45"/>
          <p:cNvSpPr>
            <a:spLocks noChangeArrowheads="1"/>
          </p:cNvSpPr>
          <p:nvPr/>
        </p:nvSpPr>
        <p:spPr bwMode="auto">
          <a:xfrm>
            <a:off x="7308850" y="2824163"/>
            <a:ext cx="852488"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en-US" altLang="zh-CN" sz="2800">
                <a:latin typeface="汉语拼音" pitchFamily="34" charset="0"/>
                <a:ea typeface="微软雅黑" pitchFamily="34" charset="-122"/>
              </a:rPr>
              <a:t>suō </a:t>
            </a:r>
            <a:endParaRPr lang="zh-CN" altLang="en-US" sz="2800">
              <a:latin typeface="汉语拼音" pitchFamily="34" charset="0"/>
            </a:endParaRPr>
          </a:p>
        </p:txBody>
      </p:sp>
      <p:sp>
        <p:nvSpPr>
          <p:cNvPr id="52" name="矩形 51"/>
          <p:cNvSpPr>
            <a:spLocks noChangeArrowheads="1"/>
          </p:cNvSpPr>
          <p:nvPr/>
        </p:nvSpPr>
        <p:spPr bwMode="auto">
          <a:xfrm>
            <a:off x="4787900" y="2066925"/>
            <a:ext cx="700088"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4000">
                <a:latin typeface="楷体" pitchFamily="49" charset="-122"/>
                <a:ea typeface="楷体" pitchFamily="49" charset="-122"/>
              </a:rPr>
              <a:t>绿</a:t>
            </a:r>
          </a:p>
        </p:txBody>
      </p:sp>
      <p:sp>
        <p:nvSpPr>
          <p:cNvPr id="53" name="矩形 52"/>
          <p:cNvSpPr>
            <a:spLocks noChangeArrowheads="1"/>
          </p:cNvSpPr>
          <p:nvPr/>
        </p:nvSpPr>
        <p:spPr bwMode="auto">
          <a:xfrm>
            <a:off x="3924300" y="3087688"/>
            <a:ext cx="6985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4000">
                <a:latin typeface="楷体" pitchFamily="49" charset="-122"/>
                <a:ea typeface="楷体" pitchFamily="49" charset="-122"/>
              </a:rPr>
              <a:t>抖</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7"/>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6"/>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8"/>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7"/>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9"/>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52"/>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40"/>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withGroup">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8"/>
                                        </p:tgtEl>
                                        <p:attrNameLst>
                                          <p:attrName>style.visibility</p:attrName>
                                        </p:attrNameLst>
                                      </p:cBhvr>
                                      <p:to>
                                        <p:strVal val="visible"/>
                                      </p:to>
                                    </p:set>
                                  </p:childTnLst>
                                </p:cTn>
                              </p:par>
                            </p:childTnLst>
                          </p:cTn>
                        </p:par>
                      </p:childTnLst>
                    </p:cTn>
                  </p:par>
                  <p:par>
                    <p:cTn id="35" fill="hold" nodeType="clickPar">
                      <p:stCondLst>
                        <p:cond delay="indefinite"/>
                      </p:stCondLst>
                      <p:childTnLst>
                        <p:par>
                          <p:cTn id="36" fill="hold" nodeType="withGroup">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41"/>
                                        </p:tgtEl>
                                        <p:attrNameLst>
                                          <p:attrName>style.visibility</p:attrName>
                                        </p:attrNameLst>
                                      </p:cBhvr>
                                      <p:to>
                                        <p:strVal val="visible"/>
                                      </p:to>
                                    </p:set>
                                  </p:childTnLst>
                                </p:cTn>
                              </p:par>
                            </p:childTnLst>
                          </p:cTn>
                        </p:par>
                      </p:childTnLst>
                    </p:cTn>
                  </p:par>
                  <p:par>
                    <p:cTn id="39" fill="hold" nodeType="clickPar">
                      <p:stCondLst>
                        <p:cond delay="indefinite"/>
                      </p:stCondLst>
                      <p:childTnLst>
                        <p:par>
                          <p:cTn id="40" fill="hold" nodeType="withGroup">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42"/>
                                        </p:tgtEl>
                                        <p:attrNameLst>
                                          <p:attrName>style.visibility</p:attrName>
                                        </p:attrNameLst>
                                      </p:cBhvr>
                                      <p:to>
                                        <p:strVal val="visible"/>
                                      </p:to>
                                    </p:set>
                                  </p:childTnLst>
                                </p:cTn>
                              </p:par>
                            </p:childTnLst>
                          </p:cTn>
                        </p:par>
                      </p:childTnLst>
                    </p:cTn>
                  </p:par>
                  <p:par>
                    <p:cTn id="43" fill="hold" nodeType="clickPar">
                      <p:stCondLst>
                        <p:cond delay="indefinite"/>
                      </p:stCondLst>
                      <p:childTnLst>
                        <p:par>
                          <p:cTn id="44" fill="hold" nodeType="withGroup">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29"/>
                                        </p:tgtEl>
                                        <p:attrNameLst>
                                          <p:attrName>style.visibility</p:attrName>
                                        </p:attrNameLst>
                                      </p:cBhvr>
                                      <p:to>
                                        <p:strVal val="visible"/>
                                      </p:to>
                                    </p:set>
                                  </p:childTnLst>
                                </p:cTn>
                              </p:par>
                            </p:childTnLst>
                          </p:cTn>
                        </p:par>
                      </p:childTnLst>
                    </p:cTn>
                  </p:par>
                  <p:par>
                    <p:cTn id="47" fill="hold" nodeType="clickPar">
                      <p:stCondLst>
                        <p:cond delay="indefinite"/>
                      </p:stCondLst>
                      <p:childTnLst>
                        <p:par>
                          <p:cTn id="48" fill="hold" nodeType="withGroup">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43"/>
                                        </p:tgtEl>
                                        <p:attrNameLst>
                                          <p:attrName>style.visibility</p:attrName>
                                        </p:attrNameLst>
                                      </p:cBhvr>
                                      <p:to>
                                        <p:strVal val="visible"/>
                                      </p:to>
                                    </p:set>
                                  </p:childTnLst>
                                </p:cTn>
                              </p:par>
                            </p:childTnLst>
                          </p:cTn>
                        </p:par>
                      </p:childTnLst>
                    </p:cTn>
                  </p:par>
                  <p:par>
                    <p:cTn id="51" fill="hold" nodeType="clickPar">
                      <p:stCondLst>
                        <p:cond delay="indefinite"/>
                      </p:stCondLst>
                      <p:childTnLst>
                        <p:par>
                          <p:cTn id="52" fill="hold" nodeType="withGroup">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30"/>
                                        </p:tgtEl>
                                        <p:attrNameLst>
                                          <p:attrName>style.visibility</p:attrName>
                                        </p:attrNameLst>
                                      </p:cBhvr>
                                      <p:to>
                                        <p:strVal val="visible"/>
                                      </p:to>
                                    </p:set>
                                  </p:childTnLst>
                                </p:cTn>
                              </p:par>
                            </p:childTnLst>
                          </p:cTn>
                        </p:par>
                      </p:childTnLst>
                    </p:cTn>
                  </p:par>
                  <p:par>
                    <p:cTn id="55" fill="hold" nodeType="clickPar">
                      <p:stCondLst>
                        <p:cond delay="indefinite"/>
                      </p:stCondLst>
                      <p:childTnLst>
                        <p:par>
                          <p:cTn id="56" fill="hold" nodeType="withGroup">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44"/>
                                        </p:tgtEl>
                                        <p:attrNameLst>
                                          <p:attrName>style.visibility</p:attrName>
                                        </p:attrNameLst>
                                      </p:cBhvr>
                                      <p:to>
                                        <p:strVal val="visible"/>
                                      </p:to>
                                    </p:set>
                                  </p:childTnLst>
                                </p:cTn>
                              </p:par>
                            </p:childTnLst>
                          </p:cTn>
                        </p:par>
                      </p:childTnLst>
                    </p:cTn>
                  </p:par>
                  <p:par>
                    <p:cTn id="59" fill="hold" nodeType="clickPar">
                      <p:stCondLst>
                        <p:cond delay="indefinite"/>
                      </p:stCondLst>
                      <p:childTnLst>
                        <p:par>
                          <p:cTn id="60" fill="hold" nodeType="withGroup">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53"/>
                                        </p:tgtEl>
                                        <p:attrNameLst>
                                          <p:attrName>style.visibility</p:attrName>
                                        </p:attrNameLst>
                                      </p:cBhvr>
                                      <p:to>
                                        <p:strVal val="visible"/>
                                      </p:to>
                                    </p:set>
                                  </p:childTnLst>
                                </p:cTn>
                              </p:par>
                            </p:childTnLst>
                          </p:cTn>
                        </p:par>
                      </p:childTnLst>
                    </p:cTn>
                  </p:par>
                  <p:par>
                    <p:cTn id="63" fill="hold" nodeType="clickPar">
                      <p:stCondLst>
                        <p:cond delay="indefinite"/>
                      </p:stCondLst>
                      <p:childTnLst>
                        <p:par>
                          <p:cTn id="64" fill="hold" nodeType="withGroup">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45"/>
                                        </p:tgtEl>
                                        <p:attrNameLst>
                                          <p:attrName>style.visibility</p:attrName>
                                        </p:attrNameLst>
                                      </p:cBhvr>
                                      <p:to>
                                        <p:strVal val="visible"/>
                                      </p:to>
                                    </p:set>
                                  </p:childTnLst>
                                </p:cTn>
                              </p:par>
                            </p:childTnLst>
                          </p:cTn>
                        </p:par>
                      </p:childTnLst>
                    </p:cTn>
                  </p:par>
                  <p:par>
                    <p:cTn id="67" fill="hold" nodeType="clickPar">
                      <p:stCondLst>
                        <p:cond delay="indefinite"/>
                      </p:stCondLst>
                      <p:childTnLst>
                        <p:par>
                          <p:cTn id="68" fill="hold" nodeType="withGroup">
                            <p:stCondLst>
                              <p:cond delay="0"/>
                            </p:stCondLst>
                            <p:childTnLst>
                              <p:par>
                                <p:cTn id="69" presetID="1" presetClass="entr" presetSubtype="0" fill="hold" grpId="0" nodeType="clickEffect">
                                  <p:stCondLst>
                                    <p:cond delay="0"/>
                                  </p:stCondLst>
                                  <p:childTnLst>
                                    <p:set>
                                      <p:cBhvr>
                                        <p:cTn id="70" dur="1" fill="hold">
                                          <p:stCondLst>
                                            <p:cond delay="0"/>
                                          </p:stCondLst>
                                        </p:cTn>
                                        <p:tgtEl>
                                          <p:spTgt spid="31"/>
                                        </p:tgtEl>
                                        <p:attrNameLst>
                                          <p:attrName>style.visibility</p:attrName>
                                        </p:attrNameLst>
                                      </p:cBhvr>
                                      <p:to>
                                        <p:strVal val="visible"/>
                                      </p:to>
                                    </p:set>
                                  </p:childTnLst>
                                </p:cTn>
                              </p:par>
                            </p:childTnLst>
                          </p:cTn>
                        </p:par>
                      </p:childTnLst>
                    </p:cTn>
                  </p:par>
                  <p:par>
                    <p:cTn id="71" fill="hold" nodeType="clickPar">
                      <p:stCondLst>
                        <p:cond delay="indefinite"/>
                      </p:stCondLst>
                      <p:childTnLst>
                        <p:par>
                          <p:cTn id="72" fill="hold" nodeType="withGroup">
                            <p:stCondLst>
                              <p:cond delay="0"/>
                            </p:stCondLst>
                            <p:childTnLst>
                              <p:par>
                                <p:cTn id="73" presetID="1" presetClass="entr" presetSubtype="0" fill="hold" grpId="0" nodeType="clickEffect">
                                  <p:stCondLst>
                                    <p:cond delay="0"/>
                                  </p:stCondLst>
                                  <p:childTnLst>
                                    <p:set>
                                      <p:cBhvr>
                                        <p:cTn id="74" dur="1" fill="hold">
                                          <p:stCondLst>
                                            <p:cond delay="0"/>
                                          </p:stCondLst>
                                        </p:cTn>
                                        <p:tgtEl>
                                          <p:spTgt spid="46"/>
                                        </p:tgtEl>
                                        <p:attrNameLst>
                                          <p:attrName>style.visibility</p:attrName>
                                        </p:attrNameLst>
                                      </p:cBhvr>
                                      <p:to>
                                        <p:strVal val="visible"/>
                                      </p:to>
                                    </p:set>
                                  </p:childTnLst>
                                </p:cTn>
                              </p:par>
                            </p:childTnLst>
                          </p:cTn>
                        </p:par>
                      </p:childTnLst>
                    </p:cTn>
                  </p:par>
                  <p:par>
                    <p:cTn id="75" fill="hold" nodeType="clickPar">
                      <p:stCondLst>
                        <p:cond delay="indefinite"/>
                      </p:stCondLst>
                      <p:childTnLst>
                        <p:par>
                          <p:cTn id="76" fill="hold" nodeType="withGroup">
                            <p:stCondLst>
                              <p:cond delay="0"/>
                            </p:stCondLst>
                            <p:childTnLst>
                              <p:par>
                                <p:cTn id="77" presetID="1" presetClass="entr" presetSubtype="0" fill="hold" grpId="0" nodeType="clickEffect">
                                  <p:stCondLst>
                                    <p:cond delay="0"/>
                                  </p:stCondLst>
                                  <p:childTnLst>
                                    <p:set>
                                      <p:cBhvr>
                                        <p:cTn id="78" dur="1" fill="hold">
                                          <p:stCondLst>
                                            <p:cond delay="0"/>
                                          </p:stCondLst>
                                        </p:cTn>
                                        <p:tgtEl>
                                          <p:spTgt spid="32"/>
                                        </p:tgtEl>
                                        <p:attrNameLst>
                                          <p:attrName>style.visibility</p:attrName>
                                        </p:attrNameLst>
                                      </p:cBhvr>
                                      <p:to>
                                        <p:strVal val="visible"/>
                                      </p:to>
                                    </p:set>
                                  </p:childTnLst>
                                </p:cTn>
                              </p:par>
                            </p:childTnLst>
                          </p:cTn>
                        </p:par>
                      </p:childTnLst>
                    </p:cTn>
                  </p:par>
                  <p:par>
                    <p:cTn id="79" fill="hold" nodeType="clickPar">
                      <p:stCondLst>
                        <p:cond delay="indefinite"/>
                      </p:stCondLst>
                      <p:childTnLst>
                        <p:par>
                          <p:cTn id="80" fill="hold" nodeType="withGroup">
                            <p:stCondLst>
                              <p:cond delay="0"/>
                            </p:stCondLst>
                            <p:childTnLst>
                              <p:par>
                                <p:cTn id="81" presetID="1" presetClass="exit" presetSubtype="0" fill="hold" grpId="1" nodeType="clickEffect">
                                  <p:stCondLst>
                                    <p:cond delay="0"/>
                                  </p:stCondLst>
                                  <p:childTnLst>
                                    <p:set>
                                      <p:cBhvr>
                                        <p:cTn id="82" dur="1" fill="hold">
                                          <p:stCondLst>
                                            <p:cond delay="0"/>
                                          </p:stCondLst>
                                        </p:cTn>
                                        <p:tgtEl>
                                          <p:spTgt spid="37"/>
                                        </p:tgtEl>
                                        <p:attrNameLst>
                                          <p:attrName>style.visibility</p:attrName>
                                        </p:attrNameLst>
                                      </p:cBhvr>
                                      <p:to>
                                        <p:strVal val="hidden"/>
                                      </p:to>
                                    </p:set>
                                  </p:childTnLst>
                                </p:cTn>
                              </p:par>
                              <p:par>
                                <p:cTn id="83" presetID="1" presetClass="exit" presetSubtype="0" fill="hold" grpId="1" nodeType="withEffect">
                                  <p:stCondLst>
                                    <p:cond delay="0"/>
                                  </p:stCondLst>
                                  <p:childTnLst>
                                    <p:set>
                                      <p:cBhvr>
                                        <p:cTn id="84" dur="1" fill="hold">
                                          <p:stCondLst>
                                            <p:cond delay="0"/>
                                          </p:stCondLst>
                                        </p:cTn>
                                        <p:tgtEl>
                                          <p:spTgt spid="38"/>
                                        </p:tgtEl>
                                        <p:attrNameLst>
                                          <p:attrName>style.visibility</p:attrName>
                                        </p:attrNameLst>
                                      </p:cBhvr>
                                      <p:to>
                                        <p:strVal val="hidden"/>
                                      </p:to>
                                    </p:set>
                                  </p:childTnLst>
                                </p:cTn>
                              </p:par>
                              <p:par>
                                <p:cTn id="85" presetID="1" presetClass="exit" presetSubtype="0" fill="hold" grpId="1" nodeType="withEffect">
                                  <p:stCondLst>
                                    <p:cond delay="0"/>
                                  </p:stCondLst>
                                  <p:childTnLst>
                                    <p:set>
                                      <p:cBhvr>
                                        <p:cTn id="86" dur="1" fill="hold">
                                          <p:stCondLst>
                                            <p:cond delay="0"/>
                                          </p:stCondLst>
                                        </p:cTn>
                                        <p:tgtEl>
                                          <p:spTgt spid="39"/>
                                        </p:tgtEl>
                                        <p:attrNameLst>
                                          <p:attrName>style.visibility</p:attrName>
                                        </p:attrNameLst>
                                      </p:cBhvr>
                                      <p:to>
                                        <p:strVal val="hidden"/>
                                      </p:to>
                                    </p:set>
                                  </p:childTnLst>
                                </p:cTn>
                              </p:par>
                              <p:par>
                                <p:cTn id="87" presetID="1" presetClass="exit" presetSubtype="0" fill="hold" grpId="1" nodeType="withEffect">
                                  <p:stCondLst>
                                    <p:cond delay="0"/>
                                  </p:stCondLst>
                                  <p:childTnLst>
                                    <p:set>
                                      <p:cBhvr>
                                        <p:cTn id="88" dur="1" fill="hold">
                                          <p:stCondLst>
                                            <p:cond delay="0"/>
                                          </p:stCondLst>
                                        </p:cTn>
                                        <p:tgtEl>
                                          <p:spTgt spid="40"/>
                                        </p:tgtEl>
                                        <p:attrNameLst>
                                          <p:attrName>style.visibility</p:attrName>
                                        </p:attrNameLst>
                                      </p:cBhvr>
                                      <p:to>
                                        <p:strVal val="hidden"/>
                                      </p:to>
                                    </p:set>
                                  </p:childTnLst>
                                </p:cTn>
                              </p:par>
                              <p:par>
                                <p:cTn id="89" presetID="1" presetClass="exit" presetSubtype="0" fill="hold" grpId="1" nodeType="withEffect">
                                  <p:stCondLst>
                                    <p:cond delay="0"/>
                                  </p:stCondLst>
                                  <p:childTnLst>
                                    <p:set>
                                      <p:cBhvr>
                                        <p:cTn id="90" dur="1" fill="hold">
                                          <p:stCondLst>
                                            <p:cond delay="0"/>
                                          </p:stCondLst>
                                        </p:cTn>
                                        <p:tgtEl>
                                          <p:spTgt spid="41"/>
                                        </p:tgtEl>
                                        <p:attrNameLst>
                                          <p:attrName>style.visibility</p:attrName>
                                        </p:attrNameLst>
                                      </p:cBhvr>
                                      <p:to>
                                        <p:strVal val="hidden"/>
                                      </p:to>
                                    </p:set>
                                  </p:childTnLst>
                                </p:cTn>
                              </p:par>
                              <p:par>
                                <p:cTn id="91" presetID="1" presetClass="exit" presetSubtype="0" fill="hold" grpId="1" nodeType="withEffect">
                                  <p:stCondLst>
                                    <p:cond delay="0"/>
                                  </p:stCondLst>
                                  <p:childTnLst>
                                    <p:set>
                                      <p:cBhvr>
                                        <p:cTn id="92" dur="1" fill="hold">
                                          <p:stCondLst>
                                            <p:cond delay="0"/>
                                          </p:stCondLst>
                                        </p:cTn>
                                        <p:tgtEl>
                                          <p:spTgt spid="42"/>
                                        </p:tgtEl>
                                        <p:attrNameLst>
                                          <p:attrName>style.visibility</p:attrName>
                                        </p:attrNameLst>
                                      </p:cBhvr>
                                      <p:to>
                                        <p:strVal val="hidden"/>
                                      </p:to>
                                    </p:set>
                                  </p:childTnLst>
                                </p:cTn>
                              </p:par>
                              <p:par>
                                <p:cTn id="93" presetID="1" presetClass="exit" presetSubtype="0" fill="hold" grpId="1" nodeType="withEffect">
                                  <p:stCondLst>
                                    <p:cond delay="0"/>
                                  </p:stCondLst>
                                  <p:childTnLst>
                                    <p:set>
                                      <p:cBhvr>
                                        <p:cTn id="94" dur="1" fill="hold">
                                          <p:stCondLst>
                                            <p:cond delay="0"/>
                                          </p:stCondLst>
                                        </p:cTn>
                                        <p:tgtEl>
                                          <p:spTgt spid="43"/>
                                        </p:tgtEl>
                                        <p:attrNameLst>
                                          <p:attrName>style.visibility</p:attrName>
                                        </p:attrNameLst>
                                      </p:cBhvr>
                                      <p:to>
                                        <p:strVal val="hidden"/>
                                      </p:to>
                                    </p:set>
                                  </p:childTnLst>
                                </p:cTn>
                              </p:par>
                              <p:par>
                                <p:cTn id="95" presetID="1" presetClass="exit" presetSubtype="0" fill="hold" grpId="1" nodeType="withEffect">
                                  <p:stCondLst>
                                    <p:cond delay="0"/>
                                  </p:stCondLst>
                                  <p:childTnLst>
                                    <p:set>
                                      <p:cBhvr>
                                        <p:cTn id="96" dur="1" fill="hold">
                                          <p:stCondLst>
                                            <p:cond delay="0"/>
                                          </p:stCondLst>
                                        </p:cTn>
                                        <p:tgtEl>
                                          <p:spTgt spid="44"/>
                                        </p:tgtEl>
                                        <p:attrNameLst>
                                          <p:attrName>style.visibility</p:attrName>
                                        </p:attrNameLst>
                                      </p:cBhvr>
                                      <p:to>
                                        <p:strVal val="hidden"/>
                                      </p:to>
                                    </p:set>
                                  </p:childTnLst>
                                </p:cTn>
                              </p:par>
                              <p:par>
                                <p:cTn id="97" presetID="1" presetClass="exit" presetSubtype="0" fill="hold" grpId="1" nodeType="withEffect">
                                  <p:stCondLst>
                                    <p:cond delay="0"/>
                                  </p:stCondLst>
                                  <p:childTnLst>
                                    <p:set>
                                      <p:cBhvr>
                                        <p:cTn id="98" dur="1" fill="hold">
                                          <p:stCondLst>
                                            <p:cond delay="0"/>
                                          </p:stCondLst>
                                        </p:cTn>
                                        <p:tgtEl>
                                          <p:spTgt spid="45"/>
                                        </p:tgtEl>
                                        <p:attrNameLst>
                                          <p:attrName>style.visibility</p:attrName>
                                        </p:attrNameLst>
                                      </p:cBhvr>
                                      <p:to>
                                        <p:strVal val="hidden"/>
                                      </p:to>
                                    </p:set>
                                  </p:childTnLst>
                                </p:cTn>
                              </p:par>
                              <p:par>
                                <p:cTn id="99" presetID="1" presetClass="exit" presetSubtype="0" fill="hold" grpId="1" nodeType="withEffect">
                                  <p:stCondLst>
                                    <p:cond delay="0"/>
                                  </p:stCondLst>
                                  <p:childTnLst>
                                    <p:set>
                                      <p:cBhvr>
                                        <p:cTn id="100" dur="1" fill="hold">
                                          <p:stCondLst>
                                            <p:cond delay="0"/>
                                          </p:stCondLst>
                                        </p:cTn>
                                        <p:tgtEl>
                                          <p:spTgt spid="4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28" grpId="0"/>
      <p:bldP spid="29" grpId="0"/>
      <p:bldP spid="30" grpId="0"/>
      <p:bldP spid="31" grpId="0"/>
      <p:bldP spid="32" grpId="0"/>
      <p:bldP spid="37" grpId="0"/>
      <p:bldP spid="37" grpId="1"/>
      <p:bldP spid="38" grpId="0"/>
      <p:bldP spid="38" grpId="1"/>
      <p:bldP spid="39" grpId="0"/>
      <p:bldP spid="39" grpId="1"/>
      <p:bldP spid="40" grpId="0"/>
      <p:bldP spid="40" grpId="1"/>
      <p:bldP spid="41" grpId="0"/>
      <p:bldP spid="41" grpId="1"/>
      <p:bldP spid="42" grpId="0"/>
      <p:bldP spid="42" grpId="1"/>
      <p:bldP spid="43" grpId="0"/>
      <p:bldP spid="43" grpId="1"/>
      <p:bldP spid="44" grpId="0"/>
      <p:bldP spid="44" grpId="1"/>
      <p:bldP spid="45" grpId="0"/>
      <p:bldP spid="45" grpId="1"/>
      <p:bldP spid="46" grpId="0"/>
      <p:bldP spid="46" grpId="1"/>
      <p:bldP spid="52" grpId="0"/>
      <p:bldP spid="53" grpId="0"/>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rrowheads="1"/>
          </p:cNvSpPr>
          <p:nvPr/>
        </p:nvSpPr>
        <p:spPr bwMode="auto">
          <a:xfrm>
            <a:off x="395288" y="1058863"/>
            <a:ext cx="8424862" cy="332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457200" eaLnBrk="0" hangingPunct="0">
              <a:tabLst>
                <a:tab pos="1028700" algn="l"/>
                <a:tab pos="1849438" algn="l"/>
                <a:tab pos="2536825" algn="l"/>
                <a:tab pos="3221038" algn="l"/>
              </a:tabLst>
              <a:defRPr>
                <a:solidFill>
                  <a:schemeClr val="tx1"/>
                </a:solidFill>
                <a:latin typeface="Arial" pitchFamily="34" charset="0"/>
                <a:ea typeface="宋体" pitchFamily="2" charset="-122"/>
              </a:defRPr>
            </a:lvl1pPr>
            <a:lvl2pPr marL="742950" indent="-285750" eaLnBrk="0" hangingPunct="0">
              <a:tabLst>
                <a:tab pos="1028700" algn="l"/>
                <a:tab pos="1849438" algn="l"/>
                <a:tab pos="2536825" algn="l"/>
                <a:tab pos="3221038" algn="l"/>
              </a:tabLst>
              <a:defRPr>
                <a:solidFill>
                  <a:schemeClr val="tx1"/>
                </a:solidFill>
                <a:latin typeface="Arial" pitchFamily="34" charset="0"/>
                <a:ea typeface="宋体" pitchFamily="2" charset="-122"/>
              </a:defRPr>
            </a:lvl2pPr>
            <a:lvl3pPr marL="1143000" indent="-228600" eaLnBrk="0" hangingPunct="0">
              <a:tabLst>
                <a:tab pos="1028700" algn="l"/>
                <a:tab pos="1849438" algn="l"/>
                <a:tab pos="2536825" algn="l"/>
                <a:tab pos="3221038" algn="l"/>
              </a:tabLst>
              <a:defRPr>
                <a:solidFill>
                  <a:schemeClr val="tx1"/>
                </a:solidFill>
                <a:latin typeface="Arial" pitchFamily="34" charset="0"/>
                <a:ea typeface="宋体" pitchFamily="2" charset="-122"/>
              </a:defRPr>
            </a:lvl3pPr>
            <a:lvl4pPr marL="1600200" indent="-228600" eaLnBrk="0" hangingPunct="0">
              <a:tabLst>
                <a:tab pos="1028700" algn="l"/>
                <a:tab pos="1849438" algn="l"/>
                <a:tab pos="2536825" algn="l"/>
                <a:tab pos="3221038" algn="l"/>
              </a:tabLst>
              <a:defRPr>
                <a:solidFill>
                  <a:schemeClr val="tx1"/>
                </a:solidFill>
                <a:latin typeface="Arial" pitchFamily="34" charset="0"/>
                <a:ea typeface="宋体" pitchFamily="2" charset="-122"/>
              </a:defRPr>
            </a:lvl4pPr>
            <a:lvl5pPr marL="2057400" indent="-228600" eaLnBrk="0" hangingPunct="0">
              <a:tabLst>
                <a:tab pos="1028700" algn="l"/>
                <a:tab pos="1849438" algn="l"/>
                <a:tab pos="2536825" algn="l"/>
                <a:tab pos="3221038" algn="l"/>
              </a:tabLst>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tabLst>
                <a:tab pos="1028700" algn="l"/>
                <a:tab pos="1849438" algn="l"/>
                <a:tab pos="2536825" algn="l"/>
                <a:tab pos="3221038" algn="l"/>
              </a:tabLs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tabLst>
                <a:tab pos="1028700" algn="l"/>
                <a:tab pos="1849438" algn="l"/>
                <a:tab pos="2536825" algn="l"/>
                <a:tab pos="3221038" algn="l"/>
              </a:tabLs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tabLst>
                <a:tab pos="1028700" algn="l"/>
                <a:tab pos="1849438" algn="l"/>
                <a:tab pos="2536825" algn="l"/>
                <a:tab pos="3221038" algn="l"/>
              </a:tabLs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tabLst>
                <a:tab pos="1028700" algn="l"/>
                <a:tab pos="1849438" algn="l"/>
                <a:tab pos="2536825" algn="l"/>
                <a:tab pos="3221038" algn="l"/>
              </a:tabLst>
              <a:defRPr>
                <a:solidFill>
                  <a:schemeClr val="tx1"/>
                </a:solidFill>
                <a:latin typeface="Arial" pitchFamily="34" charset="0"/>
                <a:ea typeface="宋体" pitchFamily="2" charset="-122"/>
              </a:defRPr>
            </a:lvl9pPr>
          </a:lstStyle>
          <a:p>
            <a:pPr>
              <a:lnSpc>
                <a:spcPct val="125000"/>
              </a:lnSpc>
            </a:pPr>
            <a:r>
              <a:rPr lang="zh-CN" altLang="zh-CN" sz="2400">
                <a:solidFill>
                  <a:srgbClr val="0000FF"/>
                </a:solidFill>
                <a:latin typeface="楷体" pitchFamily="49" charset="-122"/>
                <a:ea typeface="楷体" pitchFamily="49" charset="-122"/>
              </a:rPr>
              <a:t>月光透过斑驳的树隙丝丝缕缕地洒下来</a:t>
            </a:r>
            <a:r>
              <a:rPr lang="en-US" altLang="zh-CN" sz="2400">
                <a:solidFill>
                  <a:srgbClr val="0000FF"/>
                </a:solidFill>
                <a:latin typeface="楷体" pitchFamily="49" charset="-122"/>
                <a:ea typeface="楷体" pitchFamily="49" charset="-122"/>
              </a:rPr>
              <a:t>,</a:t>
            </a:r>
            <a:r>
              <a:rPr lang="zh-CN" altLang="zh-CN" sz="2400">
                <a:solidFill>
                  <a:srgbClr val="0000FF"/>
                </a:solidFill>
                <a:latin typeface="楷体" pitchFamily="49" charset="-122"/>
                <a:ea typeface="楷体" pitchFamily="49" charset="-122"/>
              </a:rPr>
              <a:t>在地面上铺了一层碎银。每一片绿叶似乎都静静地浸在牛乳里。墙角的花披上了轻纱</a:t>
            </a:r>
            <a:r>
              <a:rPr lang="en-US" altLang="zh-CN" sz="2400">
                <a:solidFill>
                  <a:srgbClr val="0000FF"/>
                </a:solidFill>
                <a:latin typeface="楷体" pitchFamily="49" charset="-122"/>
                <a:ea typeface="楷体" pitchFamily="49" charset="-122"/>
              </a:rPr>
              <a:t>,</a:t>
            </a:r>
            <a:r>
              <a:rPr lang="zh-CN" altLang="zh-CN" sz="2400">
                <a:solidFill>
                  <a:srgbClr val="0000FF"/>
                </a:solidFill>
                <a:latin typeface="楷体" pitchFamily="49" charset="-122"/>
                <a:ea typeface="楷体" pitchFamily="49" charset="-122"/>
              </a:rPr>
              <a:t>似红霞摇着修长的花枝</a:t>
            </a:r>
            <a:r>
              <a:rPr lang="en-US" altLang="zh-CN" sz="2400">
                <a:solidFill>
                  <a:srgbClr val="0000FF"/>
                </a:solidFill>
                <a:latin typeface="楷体" pitchFamily="49" charset="-122"/>
                <a:ea typeface="楷体" pitchFamily="49" charset="-122"/>
              </a:rPr>
              <a:t>,</a:t>
            </a:r>
            <a:r>
              <a:rPr lang="zh-CN" altLang="zh-CN" sz="2400">
                <a:solidFill>
                  <a:srgbClr val="0000FF"/>
                </a:solidFill>
                <a:latin typeface="楷体" pitchFamily="49" charset="-122"/>
                <a:ea typeface="楷体" pitchFamily="49" charset="-122"/>
              </a:rPr>
              <a:t>散发出醉人的花香。清风阵阵</a:t>
            </a:r>
            <a:r>
              <a:rPr lang="en-US" altLang="zh-CN" sz="2400">
                <a:solidFill>
                  <a:srgbClr val="0000FF"/>
                </a:solidFill>
                <a:latin typeface="楷体" pitchFamily="49" charset="-122"/>
                <a:ea typeface="楷体" pitchFamily="49" charset="-122"/>
              </a:rPr>
              <a:t>,</a:t>
            </a:r>
            <a:r>
              <a:rPr lang="zh-CN" altLang="zh-CN" sz="2400">
                <a:solidFill>
                  <a:srgbClr val="0000FF"/>
                </a:solidFill>
                <a:latin typeface="楷体" pitchFamily="49" charset="-122"/>
                <a:ea typeface="楷体" pitchFamily="49" charset="-122"/>
              </a:rPr>
              <a:t>给人们带来一丝凉意。风吹过时</a:t>
            </a:r>
            <a:r>
              <a:rPr lang="en-US" altLang="zh-CN" sz="2400">
                <a:solidFill>
                  <a:srgbClr val="0000FF"/>
                </a:solidFill>
                <a:latin typeface="楷体" pitchFamily="49" charset="-122"/>
                <a:ea typeface="楷体" pitchFamily="49" charset="-122"/>
              </a:rPr>
              <a:t>,</a:t>
            </a:r>
            <a:r>
              <a:rPr lang="zh-CN" altLang="zh-CN" sz="2400">
                <a:solidFill>
                  <a:srgbClr val="0000FF"/>
                </a:solidFill>
                <a:latin typeface="楷体" pitchFamily="49" charset="-122"/>
                <a:ea typeface="楷体" pitchFamily="49" charset="-122"/>
              </a:rPr>
              <a:t>树叶就发出</a:t>
            </a:r>
            <a:r>
              <a:rPr lang="en-US" altLang="zh-CN" sz="2400">
                <a:solidFill>
                  <a:srgbClr val="0000FF"/>
                </a:solidFill>
                <a:latin typeface="楷体" pitchFamily="49" charset="-122"/>
                <a:ea typeface="楷体" pitchFamily="49" charset="-122"/>
              </a:rPr>
              <a:t>“</a:t>
            </a:r>
            <a:r>
              <a:rPr lang="zh-CN" altLang="zh-CN" sz="2400">
                <a:solidFill>
                  <a:srgbClr val="0000FF"/>
                </a:solidFill>
                <a:latin typeface="楷体" pitchFamily="49" charset="-122"/>
                <a:ea typeface="楷体" pitchFamily="49" charset="-122"/>
              </a:rPr>
              <a:t>沙沙沙</a:t>
            </a:r>
            <a:r>
              <a:rPr lang="en-US" altLang="zh-CN" sz="2400">
                <a:solidFill>
                  <a:srgbClr val="0000FF"/>
                </a:solidFill>
                <a:latin typeface="楷体" pitchFamily="49" charset="-122"/>
                <a:ea typeface="楷体" pitchFamily="49" charset="-122"/>
              </a:rPr>
              <a:t>”</a:t>
            </a:r>
            <a:r>
              <a:rPr lang="zh-CN" altLang="zh-CN" sz="2400">
                <a:solidFill>
                  <a:srgbClr val="0000FF"/>
                </a:solidFill>
                <a:latin typeface="楷体" pitchFamily="49" charset="-122"/>
                <a:ea typeface="楷体" pitchFamily="49" charset="-122"/>
              </a:rPr>
              <a:t>的声响</a:t>
            </a:r>
            <a:r>
              <a:rPr lang="en-US" altLang="zh-CN" sz="2400">
                <a:solidFill>
                  <a:srgbClr val="0000FF"/>
                </a:solidFill>
                <a:latin typeface="楷体" pitchFamily="49" charset="-122"/>
                <a:ea typeface="楷体" pitchFamily="49" charset="-122"/>
              </a:rPr>
              <a:t>,</a:t>
            </a:r>
            <a:r>
              <a:rPr lang="zh-CN" altLang="zh-CN" sz="2400">
                <a:solidFill>
                  <a:srgbClr val="0000FF"/>
                </a:solidFill>
                <a:latin typeface="楷体" pitchFamily="49" charset="-122"/>
                <a:ea typeface="楷体" pitchFamily="49" charset="-122"/>
              </a:rPr>
              <a:t>像在窃窃私语</a:t>
            </a:r>
            <a:r>
              <a:rPr lang="en-US" altLang="zh-CN" sz="2400">
                <a:solidFill>
                  <a:srgbClr val="0000FF"/>
                </a:solidFill>
                <a:latin typeface="楷体" pitchFamily="49" charset="-122"/>
                <a:ea typeface="楷体" pitchFamily="49" charset="-122"/>
              </a:rPr>
              <a:t>,</a:t>
            </a:r>
            <a:r>
              <a:rPr lang="zh-CN" altLang="zh-CN" sz="2400">
                <a:solidFill>
                  <a:srgbClr val="0000FF"/>
                </a:solidFill>
                <a:latin typeface="楷体" pitchFamily="49" charset="-122"/>
                <a:ea typeface="楷体" pitchFamily="49" charset="-122"/>
              </a:rPr>
              <a:t>又像在编织着夏夜的梦。草丛里各种不知名的虫儿</a:t>
            </a:r>
            <a:r>
              <a:rPr lang="en-US" altLang="zh-CN" sz="2400">
                <a:solidFill>
                  <a:srgbClr val="0000FF"/>
                </a:solidFill>
                <a:latin typeface="楷体" pitchFamily="49" charset="-122"/>
                <a:ea typeface="楷体" pitchFamily="49" charset="-122"/>
              </a:rPr>
              <a:t>“</a:t>
            </a:r>
            <a:r>
              <a:rPr lang="zh-CN" altLang="zh-CN" sz="2400">
                <a:solidFill>
                  <a:srgbClr val="0000FF"/>
                </a:solidFill>
                <a:latin typeface="楷体" pitchFamily="49" charset="-122"/>
                <a:ea typeface="楷体" pitchFamily="49" charset="-122"/>
              </a:rPr>
              <a:t>唧唧</a:t>
            </a:r>
            <a:r>
              <a:rPr lang="en-US" altLang="zh-CN" sz="2400">
                <a:solidFill>
                  <a:srgbClr val="0000FF"/>
                </a:solidFill>
                <a:latin typeface="楷体" pitchFamily="49" charset="-122"/>
                <a:ea typeface="楷体" pitchFamily="49" charset="-122"/>
              </a:rPr>
              <a:t>”“</a:t>
            </a:r>
            <a:r>
              <a:rPr lang="zh-CN" altLang="zh-CN" sz="2400">
                <a:solidFill>
                  <a:srgbClr val="0000FF"/>
                </a:solidFill>
                <a:latin typeface="楷体" pitchFamily="49" charset="-122"/>
                <a:ea typeface="楷体" pitchFamily="49" charset="-122"/>
              </a:rPr>
              <a:t>铃铃</a:t>
            </a:r>
            <a:r>
              <a:rPr lang="en-US" altLang="zh-CN" sz="2400">
                <a:solidFill>
                  <a:srgbClr val="0000FF"/>
                </a:solidFill>
                <a:latin typeface="楷体" pitchFamily="49" charset="-122"/>
                <a:ea typeface="楷体" pitchFamily="49" charset="-122"/>
              </a:rPr>
              <a:t>”</a:t>
            </a:r>
            <a:r>
              <a:rPr lang="zh-CN" altLang="zh-CN" sz="2400">
                <a:solidFill>
                  <a:srgbClr val="0000FF"/>
                </a:solidFill>
                <a:latin typeface="楷体" pitchFamily="49" charset="-122"/>
                <a:ea typeface="楷体" pitchFamily="49" charset="-122"/>
              </a:rPr>
              <a:t>地唱着歌</a:t>
            </a:r>
            <a:r>
              <a:rPr lang="en-US" altLang="zh-CN" sz="2400">
                <a:solidFill>
                  <a:srgbClr val="0000FF"/>
                </a:solidFill>
                <a:latin typeface="楷体" pitchFamily="49" charset="-122"/>
                <a:ea typeface="楷体" pitchFamily="49" charset="-122"/>
              </a:rPr>
              <a:t>,</a:t>
            </a:r>
            <a:r>
              <a:rPr lang="zh-CN" altLang="zh-CN" sz="2400">
                <a:solidFill>
                  <a:srgbClr val="0000FF"/>
                </a:solidFill>
                <a:latin typeface="楷体" pitchFamily="49" charset="-122"/>
                <a:ea typeface="楷体" pitchFamily="49" charset="-122"/>
              </a:rPr>
              <a:t>此起彼伏</a:t>
            </a:r>
            <a:r>
              <a:rPr lang="en-US" altLang="zh-CN" sz="2400">
                <a:solidFill>
                  <a:srgbClr val="0000FF"/>
                </a:solidFill>
                <a:latin typeface="楷体" pitchFamily="49" charset="-122"/>
                <a:ea typeface="楷体" pitchFamily="49" charset="-122"/>
              </a:rPr>
              <a:t>,</a:t>
            </a:r>
            <a:r>
              <a:rPr lang="zh-CN" altLang="zh-CN" sz="2400">
                <a:solidFill>
                  <a:srgbClr val="0000FF"/>
                </a:solidFill>
                <a:latin typeface="楷体" pitchFamily="49" charset="-122"/>
                <a:ea typeface="楷体" pitchFamily="49" charset="-122"/>
              </a:rPr>
              <a:t>组成一支和谐的乐曲。我想</a:t>
            </a:r>
            <a:r>
              <a:rPr lang="en-US" altLang="zh-CN" sz="2400">
                <a:solidFill>
                  <a:srgbClr val="0000FF"/>
                </a:solidFill>
                <a:latin typeface="楷体" pitchFamily="49" charset="-122"/>
                <a:ea typeface="楷体" pitchFamily="49" charset="-122"/>
              </a:rPr>
              <a:t>,</a:t>
            </a:r>
            <a:r>
              <a:rPr lang="zh-CN" altLang="zh-CN" sz="2400">
                <a:solidFill>
                  <a:srgbClr val="0000FF"/>
                </a:solidFill>
                <a:latin typeface="楷体" pitchFamily="49" charset="-122"/>
                <a:ea typeface="楷体" pitchFamily="49" charset="-122"/>
              </a:rPr>
              <a:t>它们这是在开音乐会吧</a:t>
            </a:r>
            <a:r>
              <a:rPr lang="en-US" altLang="zh-CN" sz="2400">
                <a:solidFill>
                  <a:srgbClr val="0000FF"/>
                </a:solidFill>
                <a:latin typeface="楷体" pitchFamily="49" charset="-122"/>
                <a:ea typeface="楷体" pitchFamily="49" charset="-122"/>
              </a:rPr>
              <a:t>!</a:t>
            </a:r>
            <a:endParaRPr lang="zh-CN" altLang="en-US" sz="2400">
              <a:solidFill>
                <a:srgbClr val="0000FF"/>
              </a:solidFill>
              <a:latin typeface="楷体" pitchFamily="49" charset="-122"/>
              <a:ea typeface="楷体" pitchFamily="49" charset="-122"/>
            </a:endParaRPr>
          </a:p>
        </p:txBody>
      </p:sp>
      <p:grpSp>
        <p:nvGrpSpPr>
          <p:cNvPr id="83971" name="组合 8"/>
          <p:cNvGrpSpPr>
            <a:grpSpLocks/>
          </p:cNvGrpSpPr>
          <p:nvPr/>
        </p:nvGrpSpPr>
        <p:grpSpPr bwMode="auto">
          <a:xfrm>
            <a:off x="34925" y="-20638"/>
            <a:ext cx="2008188" cy="523876"/>
            <a:chOff x="70" y="-63"/>
            <a:chExt cx="3161" cy="824"/>
          </a:xfrm>
        </p:grpSpPr>
        <p:sp>
          <p:nvSpPr>
            <p:cNvPr id="83973" name="文本框 6"/>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kumimoji="1" lang="zh-CN" altLang="en-US" sz="2800">
                  <a:latin typeface="黑体" pitchFamily="49" charset="-122"/>
                  <a:ea typeface="黑体" pitchFamily="49" charset="-122"/>
                </a:rPr>
                <a:t>课下作业</a:t>
              </a:r>
            </a:p>
          </p:txBody>
        </p:sp>
        <p:cxnSp>
          <p:nvCxnSpPr>
            <p:cNvPr id="5"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6" name="菱形 5"/>
            <p:cNvSpPr/>
            <p:nvPr/>
          </p:nvSpPr>
          <p:spPr>
            <a:xfrm>
              <a:off x="125" y="149"/>
              <a:ext cx="552"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kumimoji="1" lang="zh-CN" altLang="en-US"/>
            </a:p>
          </p:txBody>
        </p:sp>
      </p:grpSp>
      <p:sp>
        <p:nvSpPr>
          <p:cNvPr id="83972" name="矩形 6"/>
          <p:cNvSpPr>
            <a:spLocks noChangeArrowheads="1"/>
          </p:cNvSpPr>
          <p:nvPr/>
        </p:nvSpPr>
        <p:spPr bwMode="auto">
          <a:xfrm>
            <a:off x="323850" y="555625"/>
            <a:ext cx="203041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zh-CN" sz="2400" b="1">
                <a:solidFill>
                  <a:srgbClr val="FF0000"/>
                </a:solidFill>
                <a:latin typeface="楷体" pitchFamily="49" charset="-122"/>
                <a:ea typeface="楷体" pitchFamily="49" charset="-122"/>
              </a:rPr>
              <a:t>【片段示例】</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1.xml><?xml version="1.0" encoding="utf-8"?>
<p:sld xmlns:a="http://schemas.openxmlformats.org/drawingml/2006/main" xmlns:r="http://schemas.openxmlformats.org/officeDocument/2006/relationships" xmlns:p="http://schemas.openxmlformats.org/presentationml/2006/main" showMasterSp="0">
  <p:cSld>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84994" name="文本框 3"/>
          <p:cNvSpPr txBox="1">
            <a:spLocks noChangeArrowheads="1"/>
          </p:cNvSpPr>
          <p:nvPr/>
        </p:nvSpPr>
        <p:spPr bwMode="auto">
          <a:xfrm>
            <a:off x="652463" y="1419225"/>
            <a:ext cx="7832725" cy="1108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685800" eaLnBrk="0" hangingPunct="0">
              <a:defRPr>
                <a:solidFill>
                  <a:schemeClr val="tx1"/>
                </a:solidFill>
                <a:latin typeface="Arial" pitchFamily="34" charset="0"/>
                <a:ea typeface="宋体" pitchFamily="2" charset="-122"/>
              </a:defRPr>
            </a:lvl1pPr>
            <a:lvl2pPr marL="742950" indent="-285750" defTabSz="685800" eaLnBrk="0" hangingPunct="0">
              <a:defRPr>
                <a:solidFill>
                  <a:schemeClr val="tx1"/>
                </a:solidFill>
                <a:latin typeface="Arial" pitchFamily="34" charset="0"/>
                <a:ea typeface="宋体" pitchFamily="2" charset="-122"/>
              </a:defRPr>
            </a:lvl2pPr>
            <a:lvl3pPr marL="1143000" indent="-228600" defTabSz="685800" eaLnBrk="0" hangingPunct="0">
              <a:defRPr>
                <a:solidFill>
                  <a:schemeClr val="tx1"/>
                </a:solidFill>
                <a:latin typeface="Arial" pitchFamily="34" charset="0"/>
                <a:ea typeface="宋体" pitchFamily="2" charset="-122"/>
              </a:defRPr>
            </a:lvl3pPr>
            <a:lvl4pPr marL="1600200" indent="-228600" defTabSz="685800" eaLnBrk="0" hangingPunct="0">
              <a:defRPr>
                <a:solidFill>
                  <a:schemeClr val="tx1"/>
                </a:solidFill>
                <a:latin typeface="Arial" pitchFamily="34" charset="0"/>
                <a:ea typeface="宋体" pitchFamily="2" charset="-122"/>
              </a:defRPr>
            </a:lvl4pPr>
            <a:lvl5pPr marL="2057400" indent="-228600" defTabSz="685800" eaLnBrk="0" hangingPunct="0">
              <a:defRPr>
                <a:solidFill>
                  <a:schemeClr val="tx1"/>
                </a:solidFill>
                <a:latin typeface="Arial" pitchFamily="34" charset="0"/>
                <a:ea typeface="宋体" pitchFamily="2" charset="-122"/>
              </a:defRPr>
            </a:lvl5pPr>
            <a:lvl6pPr marL="2514600" indent="-228600" defTabSz="6858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defTabSz="6858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defTabSz="6858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defTabSz="6858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kumimoji="1" lang="zh-CN" altLang="en-US" sz="6600" b="1" dirty="0">
                <a:solidFill>
                  <a:srgbClr val="FF6600"/>
                </a:solidFill>
                <a:latin typeface="宋体" panose="02010600030101010101" pitchFamily="2" charset="-122"/>
                <a:cs typeface="Xingkai SC"/>
              </a:rPr>
              <a:t>七彩课堂  伴你成长</a:t>
            </a:r>
          </a:p>
        </p:txBody>
      </p:sp>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266" name="组合 1"/>
          <p:cNvGrpSpPr>
            <a:grpSpLocks/>
          </p:cNvGrpSpPr>
          <p:nvPr/>
        </p:nvGrpSpPr>
        <p:grpSpPr bwMode="auto">
          <a:xfrm>
            <a:off x="611188" y="598488"/>
            <a:ext cx="1498600" cy="566737"/>
            <a:chOff x="611188" y="598488"/>
            <a:chExt cx="1498600" cy="566737"/>
          </a:xfrm>
        </p:grpSpPr>
        <p:sp>
          <p:nvSpPr>
            <p:cNvPr id="5" name="圆角矩形 4">
              <a:extLst>
                <a:ext uri="{FF2B5EF4-FFF2-40B4-BE49-F238E27FC236}"/>
              </a:extLst>
            </p:cNvPr>
            <p:cNvSpPr/>
            <p:nvPr/>
          </p:nvSpPr>
          <p:spPr>
            <a:xfrm rot="20326116">
              <a:off x="1604963" y="719138"/>
              <a:ext cx="442912" cy="420687"/>
            </a:xfrm>
            <a:prstGeom prst="roundRect">
              <a:avLst/>
            </a:prstGeom>
            <a:solidFill>
              <a:schemeClr val="accent3">
                <a:lumMod val="50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defRPr/>
              </a:pPr>
              <a:endParaRPr kumimoji="1" lang="zh-CN" altLang="en-US"/>
            </a:p>
          </p:txBody>
        </p:sp>
        <p:sp>
          <p:nvSpPr>
            <p:cNvPr id="6" name="圆角矩形 5">
              <a:extLst>
                <a:ext uri="{FF2B5EF4-FFF2-40B4-BE49-F238E27FC236}"/>
              </a:extLst>
            </p:cNvPr>
            <p:cNvSpPr/>
            <p:nvPr/>
          </p:nvSpPr>
          <p:spPr>
            <a:xfrm rot="319204">
              <a:off x="1119188" y="722313"/>
              <a:ext cx="441325" cy="420687"/>
            </a:xfrm>
            <a:prstGeom prst="roundRect">
              <a:avLst/>
            </a:prstGeom>
            <a:solidFill>
              <a:schemeClr val="accent1">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defRPr/>
              </a:pPr>
              <a:endParaRPr kumimoji="1" lang="zh-CN" altLang="en-US"/>
            </a:p>
          </p:txBody>
        </p:sp>
        <p:sp>
          <p:nvSpPr>
            <p:cNvPr id="7" name="圆角矩形 6">
              <a:extLst>
                <a:ext uri="{FF2B5EF4-FFF2-40B4-BE49-F238E27FC236}"/>
              </a:extLst>
            </p:cNvPr>
            <p:cNvSpPr/>
            <p:nvPr/>
          </p:nvSpPr>
          <p:spPr>
            <a:xfrm rot="21148334">
              <a:off x="646113" y="730250"/>
              <a:ext cx="441325" cy="420688"/>
            </a:xfrm>
            <a:prstGeom prst="roundRect">
              <a:avLst/>
            </a:prstGeom>
            <a:solidFill>
              <a:schemeClr val="accent2"/>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defRPr/>
              </a:pPr>
              <a:endParaRPr kumimoji="1" lang="zh-CN" altLang="en-US"/>
            </a:p>
          </p:txBody>
        </p:sp>
        <p:sp>
          <p:nvSpPr>
            <p:cNvPr id="11292" name="矩形 1"/>
            <p:cNvSpPr>
              <a:spLocks noChangeArrowheads="1"/>
            </p:cNvSpPr>
            <p:nvPr/>
          </p:nvSpPr>
          <p:spPr bwMode="auto">
            <a:xfrm>
              <a:off x="611188" y="598488"/>
              <a:ext cx="1498600" cy="566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dist">
                <a:lnSpc>
                  <a:spcPts val="4300"/>
                </a:lnSpc>
              </a:pPr>
              <a:r>
                <a:rPr lang="zh-CN" altLang="en-US" sz="2800" b="1" dirty="0">
                  <a:solidFill>
                    <a:schemeClr val="bg1"/>
                  </a:solidFill>
                  <a:latin typeface="楷体" pitchFamily="49" charset="-122"/>
                  <a:ea typeface="楷体" pitchFamily="49" charset="-122"/>
                </a:rPr>
                <a:t>多音字</a:t>
              </a:r>
            </a:p>
          </p:txBody>
        </p:sp>
      </p:grpSp>
      <p:sp>
        <p:nvSpPr>
          <p:cNvPr id="9" name="左大括号 8"/>
          <p:cNvSpPr/>
          <p:nvPr/>
        </p:nvSpPr>
        <p:spPr>
          <a:xfrm>
            <a:off x="819150" y="1711325"/>
            <a:ext cx="323850" cy="2503488"/>
          </a:xfrm>
          <a:prstGeom prst="leftBrace">
            <a:avLst>
              <a:gd name="adj1" fmla="val 31792"/>
              <a:gd name="adj2" fmla="val 50000"/>
            </a:avLst>
          </a:prstGeom>
          <a:noFill/>
          <a:ln w="15875" cap="flat" cmpd="sng" algn="ctr">
            <a:solidFill>
              <a:sysClr val="windowText" lastClr="000000"/>
            </a:solidFill>
            <a:prstDash val="solid"/>
          </a:ln>
          <a:effectLst/>
        </p:spPr>
        <p:txBody>
          <a:bodyPr anchor="ctr"/>
          <a:lstStyle/>
          <a:p>
            <a:pPr algn="ctr" fontAlgn="auto">
              <a:spcBef>
                <a:spcPts val="0"/>
              </a:spcBef>
              <a:spcAft>
                <a:spcPts val="0"/>
              </a:spcAft>
              <a:buFont typeface="Arial" pitchFamily="34" charset="0"/>
              <a:buNone/>
              <a:defRPr/>
            </a:pPr>
            <a:endParaRPr lang="zh-CN" altLang="en-US" sz="3200" kern="0">
              <a:solidFill>
                <a:prstClr val="black"/>
              </a:solidFill>
              <a:latin typeface="楷体" panose="02010609060101010101" pitchFamily="49" charset="-122"/>
              <a:ea typeface="楷体" panose="02010609060101010101" pitchFamily="49" charset="-122"/>
            </a:endParaRPr>
          </a:p>
        </p:txBody>
      </p:sp>
      <p:sp>
        <p:nvSpPr>
          <p:cNvPr id="11268" name="TextBox 5"/>
          <p:cNvSpPr txBox="1">
            <a:spLocks noChangeArrowheads="1"/>
          </p:cNvSpPr>
          <p:nvPr/>
        </p:nvSpPr>
        <p:spPr bwMode="auto">
          <a:xfrm>
            <a:off x="840879" y="1563688"/>
            <a:ext cx="28670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zh-CN" altLang="en-US" sz="3200" b="1" dirty="0">
                <a:solidFill>
                  <a:srgbClr val="000000"/>
                </a:solidFill>
                <a:latin typeface="楷体" pitchFamily="49" charset="-122"/>
                <a:ea typeface="楷体" pitchFamily="49" charset="-122"/>
              </a:rPr>
              <a:t> （</a:t>
            </a:r>
            <a:r>
              <a:rPr lang="zh-CN" altLang="en-US" sz="3200" b="1" dirty="0">
                <a:solidFill>
                  <a:srgbClr val="0000FF"/>
                </a:solidFill>
                <a:latin typeface="楷体" pitchFamily="49" charset="-122"/>
                <a:ea typeface="楷体" pitchFamily="49" charset="-122"/>
              </a:rPr>
              <a:t>   </a:t>
            </a:r>
            <a:r>
              <a:rPr lang="zh-CN" altLang="en-US" sz="3200" b="1" dirty="0">
                <a:solidFill>
                  <a:srgbClr val="000000"/>
                </a:solidFill>
                <a:latin typeface="楷体" pitchFamily="49" charset="-122"/>
                <a:ea typeface="楷体" pitchFamily="49" charset="-122"/>
              </a:rPr>
              <a:t>）应和</a:t>
            </a:r>
            <a:r>
              <a:rPr lang="zh-CN" altLang="en-US" sz="3200" b="1" dirty="0">
                <a:latin typeface="楷体" pitchFamily="49" charset="-122"/>
                <a:ea typeface="楷体" pitchFamily="49" charset="-122"/>
              </a:rPr>
              <a:t> </a:t>
            </a:r>
            <a:endParaRPr lang="zh-CN" altLang="en-US" sz="3200" b="1" dirty="0">
              <a:solidFill>
                <a:srgbClr val="000000"/>
              </a:solidFill>
              <a:latin typeface="楷体" pitchFamily="49" charset="-122"/>
              <a:ea typeface="楷体" pitchFamily="49" charset="-122"/>
            </a:endParaRPr>
          </a:p>
        </p:txBody>
      </p:sp>
      <p:sp>
        <p:nvSpPr>
          <p:cNvPr id="11269" name="TextBox 9"/>
          <p:cNvSpPr txBox="1">
            <a:spLocks noChangeArrowheads="1"/>
          </p:cNvSpPr>
          <p:nvPr/>
        </p:nvSpPr>
        <p:spPr bwMode="auto">
          <a:xfrm>
            <a:off x="976313" y="2714625"/>
            <a:ext cx="28670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zh-CN" altLang="en-US" sz="3200" b="1">
                <a:solidFill>
                  <a:srgbClr val="000000"/>
                </a:solidFill>
                <a:latin typeface="楷体" pitchFamily="49" charset="-122"/>
                <a:ea typeface="楷体" pitchFamily="49" charset="-122"/>
              </a:rPr>
              <a:t>（    ）和药</a:t>
            </a:r>
            <a:r>
              <a:rPr lang="zh-CN" altLang="en-US" sz="3200" b="1">
                <a:solidFill>
                  <a:srgbClr val="0000FF"/>
                </a:solidFill>
                <a:latin typeface="楷体" pitchFamily="49" charset="-122"/>
                <a:ea typeface="楷体" pitchFamily="49" charset="-122"/>
              </a:rPr>
              <a:t> </a:t>
            </a:r>
            <a:endParaRPr lang="zh-CN" altLang="en-US" sz="3200" b="1">
              <a:latin typeface="楷体" pitchFamily="49" charset="-122"/>
              <a:ea typeface="楷体" pitchFamily="49" charset="-122"/>
            </a:endParaRPr>
          </a:p>
        </p:txBody>
      </p:sp>
      <p:sp>
        <p:nvSpPr>
          <p:cNvPr id="11270" name="TextBox 5"/>
          <p:cNvSpPr txBox="1">
            <a:spLocks noChangeArrowheads="1"/>
          </p:cNvSpPr>
          <p:nvPr/>
        </p:nvSpPr>
        <p:spPr bwMode="auto">
          <a:xfrm>
            <a:off x="1071563" y="2143125"/>
            <a:ext cx="2659062"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zh-CN" altLang="en-US" sz="3200" b="1">
                <a:solidFill>
                  <a:srgbClr val="000000"/>
                </a:solidFill>
                <a:latin typeface="楷体" pitchFamily="49" charset="-122"/>
                <a:ea typeface="楷体" pitchFamily="49" charset="-122"/>
              </a:rPr>
              <a:t>（   ）和平</a:t>
            </a:r>
            <a:r>
              <a:rPr lang="zh-CN" altLang="en-US" sz="3200" b="1">
                <a:solidFill>
                  <a:srgbClr val="0000FF"/>
                </a:solidFill>
                <a:latin typeface="楷体" pitchFamily="49" charset="-122"/>
                <a:ea typeface="楷体" pitchFamily="49" charset="-122"/>
              </a:rPr>
              <a:t> </a:t>
            </a:r>
            <a:endParaRPr lang="zh-CN" altLang="en-US" sz="3200" b="1">
              <a:latin typeface="楷体" pitchFamily="49" charset="-122"/>
              <a:ea typeface="楷体" pitchFamily="49" charset="-122"/>
            </a:endParaRPr>
          </a:p>
        </p:txBody>
      </p:sp>
      <p:sp>
        <p:nvSpPr>
          <p:cNvPr id="11271" name="TextBox 22"/>
          <p:cNvSpPr txBox="1">
            <a:spLocks noChangeArrowheads="1"/>
          </p:cNvSpPr>
          <p:nvPr/>
        </p:nvSpPr>
        <p:spPr bwMode="auto">
          <a:xfrm>
            <a:off x="250825" y="2635250"/>
            <a:ext cx="5715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zh-CN" altLang="en-US" sz="3200" b="1">
                <a:solidFill>
                  <a:srgbClr val="000000"/>
                </a:solidFill>
                <a:latin typeface="楷体" pitchFamily="49" charset="-122"/>
                <a:ea typeface="楷体" pitchFamily="49" charset="-122"/>
              </a:rPr>
              <a:t>和</a:t>
            </a:r>
          </a:p>
        </p:txBody>
      </p:sp>
      <p:sp>
        <p:nvSpPr>
          <p:cNvPr id="11272" name="TextBox 9"/>
          <p:cNvSpPr txBox="1">
            <a:spLocks noChangeArrowheads="1"/>
          </p:cNvSpPr>
          <p:nvPr/>
        </p:nvSpPr>
        <p:spPr bwMode="auto">
          <a:xfrm>
            <a:off x="928688" y="3286125"/>
            <a:ext cx="28670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zh-CN" altLang="en-US" sz="3200" b="1">
                <a:solidFill>
                  <a:srgbClr val="000000"/>
                </a:solidFill>
                <a:latin typeface="楷体" pitchFamily="49" charset="-122"/>
                <a:ea typeface="楷体" pitchFamily="49" charset="-122"/>
              </a:rPr>
              <a:t>（    ）和泥</a:t>
            </a:r>
            <a:r>
              <a:rPr lang="zh-CN" altLang="en-US" sz="3200" b="1">
                <a:latin typeface="楷体" pitchFamily="49" charset="-122"/>
                <a:ea typeface="楷体" pitchFamily="49" charset="-122"/>
              </a:rPr>
              <a:t> </a:t>
            </a:r>
          </a:p>
        </p:txBody>
      </p:sp>
      <p:grpSp>
        <p:nvGrpSpPr>
          <p:cNvPr id="11273" name="组合 8"/>
          <p:cNvGrpSpPr>
            <a:grpSpLocks/>
          </p:cNvGrpSpPr>
          <p:nvPr/>
        </p:nvGrpSpPr>
        <p:grpSpPr bwMode="auto">
          <a:xfrm>
            <a:off x="0" y="31750"/>
            <a:ext cx="2051050" cy="523875"/>
            <a:chOff x="0" y="-63"/>
            <a:chExt cx="3231" cy="823"/>
          </a:xfrm>
        </p:grpSpPr>
        <p:sp>
          <p:nvSpPr>
            <p:cNvPr id="11286" name="文本框 6"/>
            <p:cNvSpPr txBox="1">
              <a:spLocks noChangeArrowheads="1"/>
            </p:cNvSpPr>
            <p:nvPr/>
          </p:nvSpPr>
          <p:spPr bwMode="auto">
            <a:xfrm>
              <a:off x="678" y="-63"/>
              <a:ext cx="2553" cy="8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kumimoji="1" lang="zh-CN" altLang="en-US" sz="2800">
                  <a:latin typeface="黑体" pitchFamily="49" charset="-122"/>
                  <a:ea typeface="黑体" pitchFamily="49" charset="-122"/>
                </a:rPr>
                <a:t>预习检查</a:t>
              </a:r>
            </a:p>
          </p:txBody>
        </p:sp>
        <p:cxnSp>
          <p:nvCxnSpPr>
            <p:cNvPr id="35" name="直线连接符 9"/>
            <p:cNvCxnSpPr/>
            <p:nvPr/>
          </p:nvCxnSpPr>
          <p:spPr>
            <a:xfrm>
              <a:off x="0" y="700"/>
              <a:ext cx="323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36" name="菱形 35"/>
            <p:cNvSpPr/>
            <p:nvPr/>
          </p:nvSpPr>
          <p:spPr>
            <a:xfrm>
              <a:off x="125" y="149"/>
              <a:ext cx="553" cy="551"/>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kumimoji="1" lang="zh-CN" altLang="en-US"/>
            </a:p>
          </p:txBody>
        </p:sp>
      </p:grpSp>
      <p:sp>
        <p:nvSpPr>
          <p:cNvPr id="11274" name="TextBox 9"/>
          <p:cNvSpPr txBox="1">
            <a:spLocks noChangeArrowheads="1"/>
          </p:cNvSpPr>
          <p:nvPr/>
        </p:nvSpPr>
        <p:spPr bwMode="auto">
          <a:xfrm>
            <a:off x="900113" y="3857625"/>
            <a:ext cx="2659062"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zh-CN" altLang="en-US" sz="3200" b="1">
                <a:solidFill>
                  <a:srgbClr val="000000"/>
                </a:solidFill>
                <a:latin typeface="楷体" pitchFamily="49" charset="-122"/>
                <a:ea typeface="楷体" pitchFamily="49" charset="-122"/>
              </a:rPr>
              <a:t>（    ）</a:t>
            </a:r>
            <a:r>
              <a:rPr lang="zh-CN" altLang="en-US" sz="3200" b="1">
                <a:latin typeface="楷体" pitchFamily="49" charset="-122"/>
                <a:ea typeface="楷体" pitchFamily="49" charset="-122"/>
              </a:rPr>
              <a:t>和牌</a:t>
            </a:r>
          </a:p>
        </p:txBody>
      </p:sp>
      <p:sp>
        <p:nvSpPr>
          <p:cNvPr id="11275" name="TextBox 15"/>
          <p:cNvSpPr txBox="1">
            <a:spLocks noChangeArrowheads="1"/>
          </p:cNvSpPr>
          <p:nvPr/>
        </p:nvSpPr>
        <p:spPr bwMode="auto">
          <a:xfrm>
            <a:off x="4714875" y="2130425"/>
            <a:ext cx="30734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zh-CN" altLang="en-US" sz="3200" b="1">
                <a:solidFill>
                  <a:srgbClr val="000000"/>
                </a:solidFill>
                <a:latin typeface="楷体" pitchFamily="49" charset="-122"/>
                <a:ea typeface="楷体" pitchFamily="49" charset="-122"/>
              </a:rPr>
              <a:t>（    ）黄晕</a:t>
            </a:r>
            <a:r>
              <a:rPr lang="zh-CN" altLang="en-US" sz="3200" b="1">
                <a:solidFill>
                  <a:srgbClr val="0000FF"/>
                </a:solidFill>
                <a:latin typeface="楷体" pitchFamily="49" charset="-122"/>
                <a:ea typeface="楷体" pitchFamily="49" charset="-122"/>
              </a:rPr>
              <a:t> </a:t>
            </a:r>
            <a:r>
              <a:rPr lang="zh-CN" altLang="en-US" sz="3200" b="1">
                <a:solidFill>
                  <a:srgbClr val="000000"/>
                </a:solidFill>
                <a:latin typeface="楷体" pitchFamily="49" charset="-122"/>
                <a:ea typeface="楷体" pitchFamily="49" charset="-122"/>
              </a:rPr>
              <a:t> </a:t>
            </a:r>
          </a:p>
        </p:txBody>
      </p:sp>
      <p:sp>
        <p:nvSpPr>
          <p:cNvPr id="11276" name="TextBox 15"/>
          <p:cNvSpPr txBox="1">
            <a:spLocks noChangeArrowheads="1"/>
          </p:cNvSpPr>
          <p:nvPr/>
        </p:nvSpPr>
        <p:spPr bwMode="auto">
          <a:xfrm>
            <a:off x="4718050" y="2635250"/>
            <a:ext cx="28670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zh-CN" altLang="en-US" sz="3200" b="1" dirty="0">
                <a:solidFill>
                  <a:srgbClr val="000000"/>
                </a:solidFill>
                <a:latin typeface="楷体" pitchFamily="49" charset="-122"/>
                <a:ea typeface="楷体" pitchFamily="49" charset="-122"/>
              </a:rPr>
              <a:t>（    ）头晕 </a:t>
            </a:r>
          </a:p>
        </p:txBody>
      </p:sp>
      <p:sp>
        <p:nvSpPr>
          <p:cNvPr id="29" name="左大括号 28"/>
          <p:cNvSpPr/>
          <p:nvPr/>
        </p:nvSpPr>
        <p:spPr>
          <a:xfrm>
            <a:off x="4643438" y="2201863"/>
            <a:ext cx="285750" cy="928687"/>
          </a:xfrm>
          <a:prstGeom prst="leftBrace">
            <a:avLst>
              <a:gd name="adj1" fmla="val 31792"/>
              <a:gd name="adj2" fmla="val 50000"/>
            </a:avLst>
          </a:prstGeom>
          <a:noFill/>
          <a:ln w="15875" cap="flat" cmpd="sng" algn="ctr">
            <a:solidFill>
              <a:sysClr val="windowText" lastClr="000000"/>
            </a:solidFill>
            <a:prstDash val="solid"/>
          </a:ln>
          <a:effectLst/>
        </p:spPr>
        <p:txBody>
          <a:bodyPr anchor="ctr"/>
          <a:lstStyle/>
          <a:p>
            <a:pPr algn="ctr" fontAlgn="auto">
              <a:spcBef>
                <a:spcPts val="0"/>
              </a:spcBef>
              <a:spcAft>
                <a:spcPts val="0"/>
              </a:spcAft>
              <a:buFont typeface="Arial" pitchFamily="34" charset="0"/>
              <a:buNone/>
              <a:defRPr/>
            </a:pPr>
            <a:endParaRPr lang="zh-CN" altLang="en-US" sz="3200" kern="0">
              <a:solidFill>
                <a:prstClr val="black"/>
              </a:solidFill>
              <a:latin typeface="楷体" panose="02010609060101010101" pitchFamily="49" charset="-122"/>
              <a:ea typeface="楷体" panose="02010609060101010101" pitchFamily="49" charset="-122"/>
            </a:endParaRPr>
          </a:p>
        </p:txBody>
      </p:sp>
      <p:sp>
        <p:nvSpPr>
          <p:cNvPr id="11278" name="TextBox 29"/>
          <p:cNvSpPr txBox="1">
            <a:spLocks noChangeArrowheads="1"/>
          </p:cNvSpPr>
          <p:nvPr/>
        </p:nvSpPr>
        <p:spPr bwMode="auto">
          <a:xfrm>
            <a:off x="3929063" y="2344738"/>
            <a:ext cx="5715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zh-CN" altLang="en-US" sz="3200" b="1">
                <a:solidFill>
                  <a:srgbClr val="000000"/>
                </a:solidFill>
                <a:latin typeface="楷体" pitchFamily="49" charset="-122"/>
                <a:ea typeface="楷体" pitchFamily="49" charset="-122"/>
              </a:rPr>
              <a:t>晕</a:t>
            </a:r>
          </a:p>
        </p:txBody>
      </p:sp>
      <p:sp>
        <p:nvSpPr>
          <p:cNvPr id="11279" name="矩形 1"/>
          <p:cNvSpPr>
            <a:spLocks noChangeArrowheads="1"/>
          </p:cNvSpPr>
          <p:nvPr/>
        </p:nvSpPr>
        <p:spPr bwMode="auto">
          <a:xfrm>
            <a:off x="1597025" y="2192546"/>
            <a:ext cx="58381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en-US" altLang="zh-CN" sz="2800" dirty="0">
                <a:solidFill>
                  <a:srgbClr val="0000FF"/>
                </a:solidFill>
                <a:latin typeface="汉语拼音" pitchFamily="34" charset="0"/>
                <a:ea typeface="黑体" pitchFamily="49" charset="-122"/>
              </a:rPr>
              <a:t>hé</a:t>
            </a:r>
            <a:endParaRPr lang="zh-CN" altLang="en-US" sz="1600" dirty="0">
              <a:solidFill>
                <a:srgbClr val="0000FF"/>
              </a:solidFill>
              <a:latin typeface="汉语拼音" pitchFamily="34" charset="0"/>
              <a:ea typeface="黑体" pitchFamily="49" charset="-122"/>
            </a:endParaRPr>
          </a:p>
        </p:txBody>
      </p:sp>
      <p:sp>
        <p:nvSpPr>
          <p:cNvPr id="11280" name="矩形 2"/>
          <p:cNvSpPr>
            <a:spLocks noChangeArrowheads="1"/>
          </p:cNvSpPr>
          <p:nvPr/>
        </p:nvSpPr>
        <p:spPr bwMode="auto">
          <a:xfrm>
            <a:off x="1619250" y="1554163"/>
            <a:ext cx="58381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en-US" altLang="zh-CN" sz="2800" dirty="0">
                <a:solidFill>
                  <a:srgbClr val="0000FF"/>
                </a:solidFill>
                <a:latin typeface="汉语拼音" pitchFamily="34" charset="0"/>
                <a:ea typeface="黑体" pitchFamily="49" charset="-122"/>
              </a:rPr>
              <a:t>hè</a:t>
            </a:r>
            <a:endParaRPr lang="zh-CN" altLang="en-US" sz="1600" dirty="0">
              <a:solidFill>
                <a:srgbClr val="0000FF"/>
              </a:solidFill>
              <a:latin typeface="汉语拼音" pitchFamily="34" charset="0"/>
              <a:ea typeface="黑体" pitchFamily="49" charset="-122"/>
            </a:endParaRPr>
          </a:p>
        </p:txBody>
      </p:sp>
      <p:sp>
        <p:nvSpPr>
          <p:cNvPr id="11281" name="矩形 3"/>
          <p:cNvSpPr>
            <a:spLocks noChangeArrowheads="1"/>
          </p:cNvSpPr>
          <p:nvPr/>
        </p:nvSpPr>
        <p:spPr bwMode="auto">
          <a:xfrm>
            <a:off x="1493838" y="2768610"/>
            <a:ext cx="79701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en-US" altLang="zh-CN" sz="2800" dirty="0">
                <a:solidFill>
                  <a:srgbClr val="0000FF"/>
                </a:solidFill>
                <a:latin typeface="汉语拼音" pitchFamily="34" charset="0"/>
                <a:ea typeface="黑体" pitchFamily="49" charset="-122"/>
              </a:rPr>
              <a:t>huò</a:t>
            </a:r>
            <a:endParaRPr lang="zh-CN" altLang="en-US" sz="1600" dirty="0">
              <a:solidFill>
                <a:srgbClr val="0000FF"/>
              </a:solidFill>
              <a:latin typeface="汉语拼音" pitchFamily="34" charset="0"/>
              <a:ea typeface="黑体" pitchFamily="49" charset="-122"/>
            </a:endParaRPr>
          </a:p>
        </p:txBody>
      </p:sp>
      <p:sp>
        <p:nvSpPr>
          <p:cNvPr id="11282" name="矩形 7"/>
          <p:cNvSpPr>
            <a:spLocks noChangeArrowheads="1"/>
          </p:cNvSpPr>
          <p:nvPr/>
        </p:nvSpPr>
        <p:spPr bwMode="auto">
          <a:xfrm>
            <a:off x="1462088" y="3344674"/>
            <a:ext cx="79701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en-US" altLang="zh-CN" sz="2800" dirty="0">
                <a:solidFill>
                  <a:srgbClr val="0000FF"/>
                </a:solidFill>
                <a:latin typeface="汉语拼音" pitchFamily="34" charset="0"/>
                <a:ea typeface="黑体" pitchFamily="49" charset="-122"/>
              </a:rPr>
              <a:t>huó</a:t>
            </a:r>
            <a:endParaRPr lang="zh-CN" altLang="en-US" sz="1600" dirty="0">
              <a:solidFill>
                <a:srgbClr val="0000FF"/>
              </a:solidFill>
              <a:latin typeface="汉语拼音" pitchFamily="34" charset="0"/>
              <a:ea typeface="黑体" pitchFamily="49" charset="-122"/>
            </a:endParaRPr>
          </a:p>
        </p:txBody>
      </p:sp>
      <p:sp>
        <p:nvSpPr>
          <p:cNvPr id="11283" name="矩形 9"/>
          <p:cNvSpPr>
            <a:spLocks noChangeArrowheads="1"/>
          </p:cNvSpPr>
          <p:nvPr/>
        </p:nvSpPr>
        <p:spPr bwMode="auto">
          <a:xfrm>
            <a:off x="1525588" y="3920738"/>
            <a:ext cx="60465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en-US" altLang="zh-CN" sz="2800" dirty="0">
                <a:solidFill>
                  <a:srgbClr val="0000FF"/>
                </a:solidFill>
                <a:latin typeface="汉语拼音" pitchFamily="34" charset="0"/>
                <a:ea typeface="黑体" pitchFamily="49" charset="-122"/>
              </a:rPr>
              <a:t>hú</a:t>
            </a:r>
            <a:endParaRPr lang="zh-CN" altLang="en-US" sz="1600" dirty="0">
              <a:solidFill>
                <a:srgbClr val="0000FF"/>
              </a:solidFill>
              <a:latin typeface="汉语拼音" pitchFamily="34" charset="0"/>
              <a:ea typeface="黑体" pitchFamily="49" charset="-122"/>
            </a:endParaRPr>
          </a:p>
        </p:txBody>
      </p:sp>
      <p:sp>
        <p:nvSpPr>
          <p:cNvPr id="11284" name="矩形 10"/>
          <p:cNvSpPr>
            <a:spLocks noChangeArrowheads="1"/>
          </p:cNvSpPr>
          <p:nvPr/>
        </p:nvSpPr>
        <p:spPr bwMode="auto">
          <a:xfrm>
            <a:off x="5207000" y="2093913"/>
            <a:ext cx="80021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en-US" altLang="zh-CN" sz="2800" dirty="0">
                <a:solidFill>
                  <a:srgbClr val="0000FF"/>
                </a:solidFill>
                <a:latin typeface="汉语拼音" pitchFamily="34" charset="0"/>
                <a:ea typeface="黑体" pitchFamily="49" charset="-122"/>
              </a:rPr>
              <a:t>yùn</a:t>
            </a:r>
            <a:endParaRPr lang="zh-CN" altLang="en-US" sz="1600" dirty="0">
              <a:solidFill>
                <a:srgbClr val="0000FF"/>
              </a:solidFill>
              <a:latin typeface="汉语拼音" pitchFamily="34" charset="0"/>
              <a:ea typeface="黑体" pitchFamily="49" charset="-122"/>
            </a:endParaRPr>
          </a:p>
        </p:txBody>
      </p:sp>
      <p:sp>
        <p:nvSpPr>
          <p:cNvPr id="11285" name="矩形 11"/>
          <p:cNvSpPr>
            <a:spLocks noChangeArrowheads="1"/>
          </p:cNvSpPr>
          <p:nvPr/>
        </p:nvSpPr>
        <p:spPr bwMode="auto">
          <a:xfrm>
            <a:off x="5207000" y="2696602"/>
            <a:ext cx="79060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en-US" altLang="zh-CN" sz="2800" dirty="0">
                <a:solidFill>
                  <a:srgbClr val="0000FF"/>
                </a:solidFill>
                <a:latin typeface="汉语拼音" pitchFamily="34" charset="0"/>
                <a:ea typeface="黑体" pitchFamily="49" charset="-122"/>
              </a:rPr>
              <a:t>yūn</a:t>
            </a:r>
            <a:endParaRPr lang="zh-CN" altLang="en-US" sz="1600" dirty="0">
              <a:solidFill>
                <a:srgbClr val="0000FF"/>
              </a:solidFill>
              <a:latin typeface="汉语拼音" pitchFamily="34" charset="0"/>
              <a:ea typeface="黑体" pitchFamily="49"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280"/>
                                        </p:tgtEl>
                                        <p:attrNameLst>
                                          <p:attrName>style.visibility</p:attrName>
                                        </p:attrNameLst>
                                      </p:cBhvr>
                                      <p:to>
                                        <p:strVal val="visible"/>
                                      </p:to>
                                    </p:set>
                                    <p:anim calcmode="lin" valueType="num">
                                      <p:cBhvr additive="base">
                                        <p:cTn id="7" dur="500" fill="hold"/>
                                        <p:tgtEl>
                                          <p:spTgt spid="11280"/>
                                        </p:tgtEl>
                                        <p:attrNameLst>
                                          <p:attrName>ppt_x</p:attrName>
                                        </p:attrNameLst>
                                      </p:cBhvr>
                                      <p:tavLst>
                                        <p:tav tm="0">
                                          <p:val>
                                            <p:strVal val="#ppt_x"/>
                                          </p:val>
                                        </p:tav>
                                        <p:tav tm="100000">
                                          <p:val>
                                            <p:strVal val="#ppt_x"/>
                                          </p:val>
                                        </p:tav>
                                      </p:tavLst>
                                    </p:anim>
                                    <p:anim calcmode="lin" valueType="num">
                                      <p:cBhvr additive="base">
                                        <p:cTn id="8" dur="500" fill="hold"/>
                                        <p:tgtEl>
                                          <p:spTgt spid="11280"/>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1279"/>
                                        </p:tgtEl>
                                        <p:attrNameLst>
                                          <p:attrName>style.visibility</p:attrName>
                                        </p:attrNameLst>
                                      </p:cBhvr>
                                      <p:to>
                                        <p:strVal val="visible"/>
                                      </p:to>
                                    </p:set>
                                    <p:anim calcmode="lin" valueType="num">
                                      <p:cBhvr additive="base">
                                        <p:cTn id="13" dur="500" fill="hold"/>
                                        <p:tgtEl>
                                          <p:spTgt spid="11279"/>
                                        </p:tgtEl>
                                        <p:attrNameLst>
                                          <p:attrName>ppt_x</p:attrName>
                                        </p:attrNameLst>
                                      </p:cBhvr>
                                      <p:tavLst>
                                        <p:tav tm="0">
                                          <p:val>
                                            <p:strVal val="#ppt_x"/>
                                          </p:val>
                                        </p:tav>
                                        <p:tav tm="100000">
                                          <p:val>
                                            <p:strVal val="#ppt_x"/>
                                          </p:val>
                                        </p:tav>
                                      </p:tavLst>
                                    </p:anim>
                                    <p:anim calcmode="lin" valueType="num">
                                      <p:cBhvr additive="base">
                                        <p:cTn id="14" dur="500" fill="hold"/>
                                        <p:tgtEl>
                                          <p:spTgt spid="11279"/>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1281"/>
                                        </p:tgtEl>
                                        <p:attrNameLst>
                                          <p:attrName>style.visibility</p:attrName>
                                        </p:attrNameLst>
                                      </p:cBhvr>
                                      <p:to>
                                        <p:strVal val="visible"/>
                                      </p:to>
                                    </p:set>
                                    <p:anim calcmode="lin" valueType="num">
                                      <p:cBhvr additive="base">
                                        <p:cTn id="19" dur="500" fill="hold"/>
                                        <p:tgtEl>
                                          <p:spTgt spid="11281"/>
                                        </p:tgtEl>
                                        <p:attrNameLst>
                                          <p:attrName>ppt_x</p:attrName>
                                        </p:attrNameLst>
                                      </p:cBhvr>
                                      <p:tavLst>
                                        <p:tav tm="0">
                                          <p:val>
                                            <p:strVal val="#ppt_x"/>
                                          </p:val>
                                        </p:tav>
                                        <p:tav tm="100000">
                                          <p:val>
                                            <p:strVal val="#ppt_x"/>
                                          </p:val>
                                        </p:tav>
                                      </p:tavLst>
                                    </p:anim>
                                    <p:anim calcmode="lin" valueType="num">
                                      <p:cBhvr additive="base">
                                        <p:cTn id="20" dur="500" fill="hold"/>
                                        <p:tgtEl>
                                          <p:spTgt spid="11281"/>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1282"/>
                                        </p:tgtEl>
                                        <p:attrNameLst>
                                          <p:attrName>style.visibility</p:attrName>
                                        </p:attrNameLst>
                                      </p:cBhvr>
                                      <p:to>
                                        <p:strVal val="visible"/>
                                      </p:to>
                                    </p:set>
                                    <p:anim calcmode="lin" valueType="num">
                                      <p:cBhvr additive="base">
                                        <p:cTn id="25" dur="500" fill="hold"/>
                                        <p:tgtEl>
                                          <p:spTgt spid="11282"/>
                                        </p:tgtEl>
                                        <p:attrNameLst>
                                          <p:attrName>ppt_x</p:attrName>
                                        </p:attrNameLst>
                                      </p:cBhvr>
                                      <p:tavLst>
                                        <p:tav tm="0">
                                          <p:val>
                                            <p:strVal val="#ppt_x"/>
                                          </p:val>
                                        </p:tav>
                                        <p:tav tm="100000">
                                          <p:val>
                                            <p:strVal val="#ppt_x"/>
                                          </p:val>
                                        </p:tav>
                                      </p:tavLst>
                                    </p:anim>
                                    <p:anim calcmode="lin" valueType="num">
                                      <p:cBhvr additive="base">
                                        <p:cTn id="26" dur="500" fill="hold"/>
                                        <p:tgtEl>
                                          <p:spTgt spid="11282"/>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1283"/>
                                        </p:tgtEl>
                                        <p:attrNameLst>
                                          <p:attrName>style.visibility</p:attrName>
                                        </p:attrNameLst>
                                      </p:cBhvr>
                                      <p:to>
                                        <p:strVal val="visible"/>
                                      </p:to>
                                    </p:set>
                                    <p:anim calcmode="lin" valueType="num">
                                      <p:cBhvr additive="base">
                                        <p:cTn id="31" dur="500" fill="hold"/>
                                        <p:tgtEl>
                                          <p:spTgt spid="11283"/>
                                        </p:tgtEl>
                                        <p:attrNameLst>
                                          <p:attrName>ppt_x</p:attrName>
                                        </p:attrNameLst>
                                      </p:cBhvr>
                                      <p:tavLst>
                                        <p:tav tm="0">
                                          <p:val>
                                            <p:strVal val="#ppt_x"/>
                                          </p:val>
                                        </p:tav>
                                        <p:tav tm="100000">
                                          <p:val>
                                            <p:strVal val="#ppt_x"/>
                                          </p:val>
                                        </p:tav>
                                      </p:tavLst>
                                    </p:anim>
                                    <p:anim calcmode="lin" valueType="num">
                                      <p:cBhvr additive="base">
                                        <p:cTn id="32" dur="500" fill="hold"/>
                                        <p:tgtEl>
                                          <p:spTgt spid="11283"/>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1284"/>
                                        </p:tgtEl>
                                        <p:attrNameLst>
                                          <p:attrName>style.visibility</p:attrName>
                                        </p:attrNameLst>
                                      </p:cBhvr>
                                      <p:to>
                                        <p:strVal val="visible"/>
                                      </p:to>
                                    </p:set>
                                    <p:anim calcmode="lin" valueType="num">
                                      <p:cBhvr additive="base">
                                        <p:cTn id="37" dur="500" fill="hold"/>
                                        <p:tgtEl>
                                          <p:spTgt spid="11284"/>
                                        </p:tgtEl>
                                        <p:attrNameLst>
                                          <p:attrName>ppt_x</p:attrName>
                                        </p:attrNameLst>
                                      </p:cBhvr>
                                      <p:tavLst>
                                        <p:tav tm="0">
                                          <p:val>
                                            <p:strVal val="#ppt_x"/>
                                          </p:val>
                                        </p:tav>
                                        <p:tav tm="100000">
                                          <p:val>
                                            <p:strVal val="#ppt_x"/>
                                          </p:val>
                                        </p:tav>
                                      </p:tavLst>
                                    </p:anim>
                                    <p:anim calcmode="lin" valueType="num">
                                      <p:cBhvr additive="base">
                                        <p:cTn id="38" dur="500" fill="hold"/>
                                        <p:tgtEl>
                                          <p:spTgt spid="11284"/>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with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1285"/>
                                        </p:tgtEl>
                                        <p:attrNameLst>
                                          <p:attrName>style.visibility</p:attrName>
                                        </p:attrNameLst>
                                      </p:cBhvr>
                                      <p:to>
                                        <p:strVal val="visible"/>
                                      </p:to>
                                    </p:set>
                                    <p:anim calcmode="lin" valueType="num">
                                      <p:cBhvr additive="base">
                                        <p:cTn id="43" dur="500" fill="hold"/>
                                        <p:tgtEl>
                                          <p:spTgt spid="11285"/>
                                        </p:tgtEl>
                                        <p:attrNameLst>
                                          <p:attrName>ppt_x</p:attrName>
                                        </p:attrNameLst>
                                      </p:cBhvr>
                                      <p:tavLst>
                                        <p:tav tm="0">
                                          <p:val>
                                            <p:strVal val="#ppt_x"/>
                                          </p:val>
                                        </p:tav>
                                        <p:tav tm="100000">
                                          <p:val>
                                            <p:strVal val="#ppt_x"/>
                                          </p:val>
                                        </p:tav>
                                      </p:tavLst>
                                    </p:anim>
                                    <p:anim calcmode="lin" valueType="num">
                                      <p:cBhvr additive="base">
                                        <p:cTn id="44" dur="500" fill="hold"/>
                                        <p:tgtEl>
                                          <p:spTgt spid="1128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79" grpId="0"/>
      <p:bldP spid="11280" grpId="0"/>
      <p:bldP spid="11281" grpId="0"/>
      <p:bldP spid="11282" grpId="0"/>
      <p:bldP spid="11283" grpId="0"/>
      <p:bldP spid="11284" grpId="0"/>
      <p:bldP spid="11285" grpId="0"/>
    </p:bldLst>
  </p:timing>
</p:sld>
</file>

<file path=ppt/theme/theme1.xml><?xml version="1.0" encoding="utf-8"?>
<a:theme xmlns:a="http://schemas.openxmlformats.org/drawingml/2006/main" name="《七彩课堂》课件模板（新）">
  <a:themeElements>
    <a:clrScheme name="自定义 159">
      <a:dk1>
        <a:sysClr val="windowText" lastClr="000000"/>
      </a:dk1>
      <a:lt1>
        <a:sysClr val="window" lastClr="FFFFFF"/>
      </a:lt1>
      <a:dk2>
        <a:srgbClr val="1F497D"/>
      </a:dk2>
      <a:lt2>
        <a:srgbClr val="EEECE1"/>
      </a:lt2>
      <a:accent1>
        <a:srgbClr val="02B3C5"/>
      </a:accent1>
      <a:accent2>
        <a:srgbClr val="F07474"/>
      </a:accent2>
      <a:accent3>
        <a:srgbClr val="FFBF53"/>
      </a:accent3>
      <a:accent4>
        <a:srgbClr val="673B77"/>
      </a:accent4>
      <a:accent5>
        <a:srgbClr val="00B9FA"/>
      </a:accent5>
      <a:accent6>
        <a:srgbClr val="BECE37"/>
      </a:accent6>
      <a:hlink>
        <a:srgbClr val="B381D9"/>
      </a:hlink>
      <a:folHlink>
        <a:srgbClr val="800080"/>
      </a:folHlink>
    </a:clrScheme>
    <a:fontScheme name="自定义 3">
      <a:majorFont>
        <a:latin typeface="Impact"/>
        <a:ea typeface="微软雅黑"/>
        <a:cs typeface=""/>
      </a:majorFont>
      <a:minorFont>
        <a:latin typeface="Times New Roman"/>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grpFill/>
        <a:ln>
          <a:noFill/>
        </a:ln>
        <a:effectLst>
          <a:outerShdw blurRad="444500" dist="254000" dir="8100000" algn="tr" rotWithShape="0">
            <a:prstClr val="black">
              <a:alpha val="50000"/>
            </a:prstClr>
          </a:outerShdw>
        </a:effectLst>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13861</TotalTime>
  <Words>8815</Words>
  <Application>Microsoft Office PowerPoint</Application>
  <PresentationFormat>全屏显示(16:9)</PresentationFormat>
  <Paragraphs>520</Paragraphs>
  <Slides>81</Slides>
  <Notes>2</Notes>
  <HiddenSlides>0</HiddenSlides>
  <MMClips>1</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81</vt:i4>
      </vt:variant>
    </vt:vector>
  </HeadingPairs>
  <TitlesOfParts>
    <vt:vector size="96" baseType="lpstr">
      <vt:lpstr>Arial</vt:lpstr>
      <vt:lpstr>宋体</vt:lpstr>
      <vt:lpstr>汉语拼音</vt:lpstr>
      <vt:lpstr>Kaiti SC</vt:lpstr>
      <vt:lpstr>微软雅黑</vt:lpstr>
      <vt:lpstr>华文楷体</vt:lpstr>
      <vt:lpstr>Times New Roman</vt:lpstr>
      <vt:lpstr>Xingkai SC</vt:lpstr>
      <vt:lpstr>黑体</vt:lpstr>
      <vt:lpstr>Wingdings</vt:lpstr>
      <vt:lpstr>Calibri</vt:lpstr>
      <vt:lpstr>楷体</vt:lpstr>
      <vt:lpstr>Impact</vt:lpstr>
      <vt:lpstr>楷体_GB2312</vt:lpstr>
      <vt:lpstr>《七彩课堂》课件模板（新）</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USER</dc:creator>
  <cp:lastModifiedBy>xb21cn</cp:lastModifiedBy>
  <cp:revision>645</cp:revision>
  <dcterms:created xsi:type="dcterms:W3CDTF">2018-11-06T06:39:21Z</dcterms:created>
  <dcterms:modified xsi:type="dcterms:W3CDTF">2022-08-10T00:47:44Z</dcterms:modified>
</cp:coreProperties>
</file>